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279" r:id="rId3"/>
    <p:sldId id="257" r:id="rId4"/>
    <p:sldId id="269" r:id="rId5"/>
    <p:sldId id="258" r:id="rId6"/>
    <p:sldId id="259" r:id="rId7"/>
    <p:sldId id="260" r:id="rId8"/>
    <p:sldId id="261" r:id="rId9"/>
    <p:sldId id="262" r:id="rId10"/>
    <p:sldId id="263" r:id="rId11"/>
    <p:sldId id="264" r:id="rId12"/>
    <p:sldId id="265" r:id="rId13"/>
    <p:sldId id="266" r:id="rId14"/>
    <p:sldId id="267" r:id="rId15"/>
    <p:sldId id="268" r:id="rId16"/>
    <p:sldId id="270" r:id="rId17"/>
    <p:sldId id="271" r:id="rId18"/>
    <p:sldId id="272" r:id="rId19"/>
    <p:sldId id="273" r:id="rId20"/>
    <p:sldId id="274" r:id="rId21"/>
    <p:sldId id="275"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638"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EA94DB-6FE9-4866-AE6E-D7E3334D0D4A}" type="datetimeFigureOut">
              <a:rPr lang="ru-RU" smtClean="0"/>
              <a:pPr/>
              <a:t>14.02.2012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0AA2C-95B0-4F6B-88AA-412094F432F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E90AA2C-95B0-4F6B-88AA-412094F432F7}" type="slidenum">
              <a:rPr lang="ru-RU" smtClean="0"/>
              <a:pPr/>
              <a:t>16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A720CA5-8798-48A9-B15E-0160ABB3FDDE}" type="datetime1">
              <a:rPr lang="ru-RU" smtClean="0"/>
              <a:pPr/>
              <a:t>14.02.2012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B77A37-BBBD-4D22-A3BC-3369FF37F7EB}" type="datetime1">
              <a:rPr lang="ru-RU" smtClean="0"/>
              <a:pPr/>
              <a:t>14.02.2012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7D3F5D8-F55C-4D61-B2C8-2767FE5FD6FC}" type="datetime1">
              <a:rPr lang="ru-RU" smtClean="0"/>
              <a:pPr/>
              <a:t>14.02.2012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5B44B92-BF17-4866-BB44-C14437EA5384}" type="datetime1">
              <a:rPr lang="ru-RU" smtClean="0"/>
              <a:pPr/>
              <a:t>14.02.2012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755AA97-DA2F-47FD-8642-462D82D8651C}" type="datetime1">
              <a:rPr lang="ru-RU" smtClean="0"/>
              <a:pPr/>
              <a:t>14.02.2012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CEF5C61-4BB8-44B4-AE31-4531EF1E2A58}" type="datetime1">
              <a:rPr lang="ru-RU" smtClean="0"/>
              <a:pPr/>
              <a:t>14.02.2012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E0009B5-2964-462E-B53C-571C8FBD8D61}" type="datetime1">
              <a:rPr lang="ru-RU" smtClean="0"/>
              <a:pPr/>
              <a:t>14.02.2012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7B96D56-E36C-4E24-B6D2-90ADB014BA69}" type="datetime1">
              <a:rPr lang="ru-RU" smtClean="0"/>
              <a:pPr/>
              <a:t>14.02.2012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0EA5F7F-BA50-4590-B246-E8C292205775}" type="datetime1">
              <a:rPr lang="ru-RU" smtClean="0"/>
              <a:pPr/>
              <a:t>14.02.2012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00ED346-B1A3-424D-A0D1-3DAC70ED2BE2}" type="datetime1">
              <a:rPr lang="ru-RU" smtClean="0"/>
              <a:pPr/>
              <a:t>14.02.2012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FA509A6-97C1-4E45-BCD6-E38D78FAB43B}" type="datetime1">
              <a:rPr lang="ru-RU" smtClean="0"/>
              <a:pPr/>
              <a:t>14.02.2012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Click="0" advTm="3000">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A20343-BBDC-49E4-835C-3592AF3CD6E5}" type="datetime1">
              <a:rPr lang="ru-RU" smtClean="0"/>
              <a:pPr/>
              <a:t>14.02.2012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3000">
    <p:wedge/>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142852"/>
            <a:ext cx="7972452" cy="1274786"/>
          </a:xfrm>
        </p:spPr>
        <p:txBody>
          <a:bodyPr>
            <a:normAutofit fontScale="90000"/>
          </a:bodyPr>
          <a:lstStyle/>
          <a:p>
            <a:pPr algn="l"/>
            <a:r>
              <a:rPr lang="ru-RU" b="1" dirty="0" smtClean="0"/>
              <a:t/>
            </a:r>
            <a:br>
              <a:rPr lang="ru-RU" b="1" dirty="0" smtClean="0"/>
            </a:br>
            <a:r>
              <a:rPr lang="ru-RU" b="1" dirty="0" smtClean="0"/>
              <a:t/>
            </a:r>
            <a:br>
              <a:rPr lang="ru-RU" b="1" dirty="0" smtClean="0"/>
            </a:br>
            <a:r>
              <a:rPr lang="ru-RU" dirty="0" smtClean="0">
                <a:solidFill>
                  <a:srgbClr val="FF0000"/>
                </a:solidFill>
              </a:rPr>
              <a:t/>
            </a:r>
            <a:br>
              <a:rPr lang="ru-RU" dirty="0" smtClean="0">
                <a:solidFill>
                  <a:srgbClr val="FF0000"/>
                </a:solidFill>
              </a:rPr>
            </a:br>
            <a:endParaRPr lang="ru-RU" dirty="0">
              <a:solidFill>
                <a:srgbClr val="FF0000"/>
              </a:solidFill>
            </a:endParaRPr>
          </a:p>
        </p:txBody>
      </p:sp>
      <p:sp>
        <p:nvSpPr>
          <p:cNvPr id="3" name="Содержимое 2"/>
          <p:cNvSpPr>
            <a:spLocks noGrp="1"/>
          </p:cNvSpPr>
          <p:nvPr>
            <p:ph idx="1"/>
          </p:nvPr>
        </p:nvSpPr>
        <p:spPr>
          <a:xfrm>
            <a:off x="467544" y="1484784"/>
            <a:ext cx="8229600" cy="4625989"/>
          </a:xfrm>
        </p:spPr>
        <p:txBody>
          <a:bodyPr>
            <a:normAutofit fontScale="55000" lnSpcReduction="20000"/>
          </a:bodyPr>
          <a:lstStyle/>
          <a:p>
            <a:pPr>
              <a:buNone/>
            </a:pPr>
            <a:r>
              <a:rPr lang="ru-RU" sz="7000" b="1" dirty="0" smtClean="0">
                <a:solidFill>
                  <a:srgbClr val="FFC000"/>
                </a:solidFill>
              </a:rPr>
              <a:t>ТЕМА:</a:t>
            </a:r>
            <a:r>
              <a:rPr lang="ru-RU" b="1" dirty="0" smtClean="0">
                <a:solidFill>
                  <a:srgbClr val="FFC000"/>
                </a:solidFill>
              </a:rPr>
              <a:t> </a:t>
            </a:r>
            <a:r>
              <a:rPr lang="ru-RU" sz="5100" b="1" dirty="0" smtClean="0">
                <a:solidFill>
                  <a:srgbClr val="FFC000"/>
                </a:solidFill>
              </a:rPr>
              <a:t>«Особенности инфляции в России».</a:t>
            </a:r>
          </a:p>
          <a:p>
            <a:pPr>
              <a:buNone/>
            </a:pPr>
            <a:endParaRPr lang="ru-RU" sz="5100" b="1" dirty="0" smtClean="0">
              <a:solidFill>
                <a:srgbClr val="FFC000"/>
              </a:solidFill>
            </a:endParaRPr>
          </a:p>
          <a:p>
            <a:pPr algn="r">
              <a:buNone/>
            </a:pPr>
            <a:endParaRPr lang="ru-RU" sz="5100" b="1" dirty="0" smtClean="0">
              <a:solidFill>
                <a:srgbClr val="FFC000"/>
              </a:solidFill>
            </a:endParaRPr>
          </a:p>
          <a:p>
            <a:pPr algn="r">
              <a:buNone/>
            </a:pPr>
            <a:endParaRPr lang="ru-RU" sz="5100" b="1" dirty="0" smtClean="0">
              <a:solidFill>
                <a:srgbClr val="FFC000"/>
              </a:solidFill>
            </a:endParaRPr>
          </a:p>
          <a:p>
            <a:pPr algn="r">
              <a:buNone/>
            </a:pPr>
            <a:endParaRPr lang="ru-RU" sz="5100" b="1" dirty="0" smtClean="0">
              <a:solidFill>
                <a:srgbClr val="FFC000"/>
              </a:solidFill>
            </a:endParaRPr>
          </a:p>
          <a:p>
            <a:pPr algn="r">
              <a:buNone/>
            </a:pPr>
            <a:endParaRPr lang="ru-RU" sz="5100" b="1" dirty="0" smtClean="0">
              <a:solidFill>
                <a:srgbClr val="FFC000"/>
              </a:solidFill>
            </a:endParaRPr>
          </a:p>
          <a:p>
            <a:pPr algn="r">
              <a:buNone/>
            </a:pPr>
            <a:r>
              <a:rPr lang="ru-RU" sz="5100" b="1" dirty="0" smtClean="0">
                <a:solidFill>
                  <a:srgbClr val="FFC000"/>
                </a:solidFill>
              </a:rPr>
              <a:t>                   Выполнил: студент  группы </a:t>
            </a:r>
          </a:p>
          <a:p>
            <a:pPr algn="r">
              <a:buNone/>
            </a:pPr>
            <a:r>
              <a:rPr lang="ru-RU" sz="5100" b="1" dirty="0" smtClean="0">
                <a:solidFill>
                  <a:srgbClr val="FFC000"/>
                </a:solidFill>
              </a:rPr>
              <a:t>28 ПС- 401 Волгин М.А.</a:t>
            </a:r>
          </a:p>
          <a:p>
            <a:pPr algn="r">
              <a:buNone/>
            </a:pPr>
            <a:r>
              <a:rPr lang="ru-RU" sz="5100" b="1" dirty="0" smtClean="0">
                <a:solidFill>
                  <a:srgbClr val="FFC000"/>
                </a:solidFill>
              </a:rPr>
              <a:t>      Проверил: Дьяченко О. В.</a:t>
            </a:r>
          </a:p>
          <a:p>
            <a:pPr>
              <a:buNone/>
            </a:pPr>
            <a:r>
              <a:rPr lang="ru-RU" sz="4100" dirty="0" smtClean="0">
                <a:solidFill>
                  <a:srgbClr val="FF0000"/>
                </a:solidFill>
              </a:rPr>
              <a:t/>
            </a:r>
            <a:br>
              <a:rPr lang="ru-RU" sz="4100" dirty="0" smtClean="0">
                <a:solidFill>
                  <a:srgbClr val="FF0000"/>
                </a:solidFill>
              </a:rPr>
            </a:br>
            <a:endParaRPr lang="ru-RU" sz="4100" dirty="0" smtClean="0"/>
          </a:p>
        </p:txBody>
      </p:sp>
      <p:sp>
        <p:nvSpPr>
          <p:cNvPr id="4" name="Номер слайда 3"/>
          <p:cNvSpPr>
            <a:spLocks noGrp="1"/>
          </p:cNvSpPr>
          <p:nvPr>
            <p:ph type="sldNum" sz="quarter" idx="12"/>
          </p:nvPr>
        </p:nvSpPr>
        <p:spPr/>
        <p:txBody>
          <a:bodyPr/>
          <a:lstStyle/>
          <a:p>
            <a:fld id="{725C68B6-61C2-468F-89AB-4B9F7531AA68}" type="slidenum">
              <a:rPr lang="ru-RU" smtClean="0"/>
              <a:pPr/>
              <a:t>1</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142844" y="214290"/>
            <a:ext cx="864399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accent6">
                    <a:lumMod val="75000"/>
                  </a:schemeClr>
                </a:solidFill>
                <a:effectLst/>
                <a:latin typeface="Times New Roman" pitchFamily="18" charset="0"/>
                <a:ea typeface="Times New Roman" pitchFamily="18" charset="0"/>
                <a:cs typeface="Times New Roman" pitchFamily="18" charset="0"/>
              </a:rPr>
              <a:t>В основном такими формами являются:</a:t>
            </a:r>
            <a:endParaRPr kumimoji="0" lang="ru-RU" sz="3200" b="0" i="0" u="none" strike="noStrike" cap="none" normalizeH="0" baseline="0" dirty="0" smtClean="0">
              <a:ln>
                <a:noFill/>
              </a:ln>
              <a:solidFill>
                <a:schemeClr val="accent6">
                  <a:lumMod val="75000"/>
                </a:schemeClr>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accent6">
                    <a:lumMod val="75000"/>
                  </a:schemeClr>
                </a:solidFill>
                <a:effectLst/>
                <a:latin typeface="Calibri" pitchFamily="34" charset="0"/>
                <a:ea typeface="Times New Roman" pitchFamily="18" charset="0"/>
                <a:cs typeface="Times New Roman" pitchFamily="18" charset="0"/>
              </a:rPr>
              <a:t>1.Денежная реформа;</a:t>
            </a:r>
            <a:endParaRPr kumimoji="0" lang="ru-RU" sz="2400" b="1" i="0" u="none" strike="noStrike" cap="none" normalizeH="0" baseline="0" dirty="0" smtClean="0">
              <a:ln>
                <a:noFill/>
              </a:ln>
              <a:solidFill>
                <a:schemeClr val="accent6">
                  <a:lumMod val="75000"/>
                </a:schemeClr>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accent6">
                    <a:lumMod val="75000"/>
                  </a:schemeClr>
                </a:solidFill>
                <a:effectLst/>
                <a:latin typeface="Calibri" pitchFamily="34" charset="0"/>
                <a:ea typeface="Times New Roman" pitchFamily="18" charset="0"/>
                <a:cs typeface="Times New Roman" pitchFamily="18" charset="0"/>
              </a:rPr>
              <a:t>2.Антиинфляционная политика.</a:t>
            </a:r>
            <a:endParaRPr kumimoji="0" lang="ru-RU" sz="2400" b="1" i="0" u="none" strike="noStrike" cap="none" normalizeH="0" baseline="0" dirty="0" smtClean="0">
              <a:ln>
                <a:noFill/>
              </a:ln>
              <a:solidFill>
                <a:schemeClr val="accent6">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u="none" strike="noStrike" cap="none" normalizeH="0" baseline="0" dirty="0" smtClean="0">
                <a:ln>
                  <a:noFill/>
                </a:ln>
                <a:solidFill>
                  <a:schemeClr val="accent6">
                    <a:lumMod val="20000"/>
                    <a:lumOff val="80000"/>
                  </a:schemeClr>
                </a:solidFill>
                <a:effectLst/>
                <a:latin typeface="Times New Roman" pitchFamily="18" charset="0"/>
                <a:ea typeface="Times New Roman" pitchFamily="18" charset="0"/>
                <a:cs typeface="Times New Roman" pitchFamily="18" charset="0"/>
              </a:rPr>
              <a:t>1.Денежная реформа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bg1">
                    <a:lumMod val="95000"/>
                    <a:lumOff val="5000"/>
                  </a:schemeClr>
                </a:solidFill>
                <a:effectLst/>
                <a:latin typeface="Times New Roman" pitchFamily="18" charset="0"/>
                <a:ea typeface="Times New Roman" pitchFamily="18" charset="0"/>
                <a:cs typeface="Times New Roman" pitchFamily="18" charset="0"/>
              </a:rPr>
              <a:t>представляет собой полное или частичное преобразование денежной системы, проводимое государством с целью упорядочения и укрепления денежного обращения. Она производится различными методами (нуллификация, реставрация, девальвация, деноминация).</a:t>
            </a:r>
            <a:endParaRPr kumimoji="0" lang="ru-RU" sz="1600"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u="none" strike="noStrike" cap="none" normalizeH="0" baseline="0" dirty="0" smtClean="0">
                <a:ln>
                  <a:noFill/>
                </a:ln>
                <a:solidFill>
                  <a:schemeClr val="accent6">
                    <a:lumMod val="20000"/>
                    <a:lumOff val="80000"/>
                  </a:schemeClr>
                </a:solidFill>
                <a:effectLst/>
                <a:latin typeface="Times New Roman" pitchFamily="18" charset="0"/>
                <a:ea typeface="Times New Roman" pitchFamily="18" charset="0"/>
                <a:cs typeface="Times New Roman" pitchFamily="18" charset="0"/>
              </a:rPr>
              <a:t>2.Антиинфляционная политика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bg1">
                    <a:lumMod val="95000"/>
                    <a:lumOff val="5000"/>
                  </a:schemeClr>
                </a:solidFill>
                <a:effectLst/>
                <a:latin typeface="Times New Roman" pitchFamily="18" charset="0"/>
                <a:ea typeface="Times New Roman" pitchFamily="18" charset="0"/>
                <a:cs typeface="Times New Roman" pitchFamily="18" charset="0"/>
              </a:rPr>
              <a:t>проводится государством в целях государственного регулирования экономики. Как правило, используются два  основных пути: дефляционная политика и политика доходов.</a:t>
            </a:r>
            <a:endParaRPr kumimoji="0" lang="ru-RU" sz="1600"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u="none" strike="noStrike" cap="none" normalizeH="0" baseline="0" dirty="0" smtClean="0">
                <a:ln>
                  <a:noFill/>
                </a:ln>
                <a:solidFill>
                  <a:schemeClr val="accent6">
                    <a:lumMod val="20000"/>
                    <a:lumOff val="80000"/>
                  </a:schemeClr>
                </a:solidFill>
                <a:effectLst/>
                <a:latin typeface="Times New Roman" pitchFamily="18" charset="0"/>
                <a:ea typeface="Times New Roman" pitchFamily="18" charset="0"/>
                <a:cs typeface="Times New Roman" pitchFamily="18" charset="0"/>
              </a:rPr>
              <a:t>Дефляционная политика</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u="none" strike="noStrike" cap="none" normalizeH="0" baseline="0" dirty="0" smtClean="0">
                <a:ln>
                  <a:noFill/>
                </a:ln>
                <a:solidFill>
                  <a:schemeClr val="bg1">
                    <a:lumMod val="95000"/>
                    <a:lumOff val="5000"/>
                  </a:schemeClr>
                </a:solidFill>
                <a:effectLst/>
                <a:latin typeface="Times New Roman" pitchFamily="18" charset="0"/>
                <a:ea typeface="Times New Roman" pitchFamily="18" charset="0"/>
                <a:cs typeface="Times New Roman" pitchFamily="18" charset="0"/>
              </a:rPr>
              <a:t> </a:t>
            </a:r>
            <a:r>
              <a:rPr kumimoji="0" lang="ru-RU" sz="1600" b="1" u="none" strike="noStrike" cap="none" normalizeH="0" baseline="0" dirty="0" smtClean="0">
                <a:ln>
                  <a:noFill/>
                </a:ln>
                <a:solidFill>
                  <a:schemeClr val="bg1">
                    <a:lumMod val="95000"/>
                    <a:lumOff val="5000"/>
                  </a:schemeClr>
                </a:solidFill>
                <a:effectLst/>
                <a:latin typeface="Times New Roman" pitchFamily="18" charset="0"/>
                <a:ea typeface="Times New Roman" pitchFamily="18" charset="0"/>
                <a:cs typeface="Times New Roman" pitchFamily="18" charset="0"/>
              </a:rPr>
              <a:t>предусматривает регулирование денежного спроса через денежно-кредитный и налоговый механизм в результате снижения государственных расходов, повышения процентных ставок за кредит, усиления налогов, ограничение денежной массы. Такая политика ведет к замедлению экономического роста.</a:t>
            </a:r>
            <a:endParaRPr kumimoji="0" lang="ru-RU" sz="1600" b="1"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u="none" strike="noStrike" cap="none" normalizeH="0" baseline="0" dirty="0" smtClean="0">
                <a:ln>
                  <a:noFill/>
                </a:ln>
                <a:solidFill>
                  <a:schemeClr val="accent6">
                    <a:lumMod val="20000"/>
                    <a:lumOff val="80000"/>
                  </a:schemeClr>
                </a:solidFill>
                <a:effectLst/>
                <a:latin typeface="Times New Roman" pitchFamily="18" charset="0"/>
                <a:ea typeface="Times New Roman" pitchFamily="18" charset="0"/>
                <a:cs typeface="Times New Roman" pitchFamily="18" charset="0"/>
              </a:rPr>
              <a:t>Политика доходов</a:t>
            </a:r>
            <a:endParaRPr lang="ru-RU" b="1" dirty="0" smtClean="0">
              <a:solidFill>
                <a:schemeClr val="accent6">
                  <a:lumMod val="20000"/>
                  <a:lumOff val="80000"/>
                </a:schemeClr>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u="none" strike="noStrike" cap="none" normalizeH="0" baseline="0" dirty="0" smtClean="0">
                <a:ln>
                  <a:noFill/>
                </a:ln>
                <a:solidFill>
                  <a:schemeClr val="bg1">
                    <a:lumMod val="95000"/>
                    <a:lumOff val="5000"/>
                  </a:schemeClr>
                </a:solidFill>
                <a:effectLst/>
                <a:latin typeface="Times New Roman" pitchFamily="18" charset="0"/>
                <a:ea typeface="Times New Roman" pitchFamily="18" charset="0"/>
                <a:cs typeface="Times New Roman" pitchFamily="18" charset="0"/>
              </a:rPr>
              <a:t> </a:t>
            </a:r>
            <a:r>
              <a:rPr kumimoji="0" lang="ru-RU" sz="1600" b="1" u="none" strike="noStrike" cap="none" normalizeH="0" baseline="0" dirty="0" smtClean="0">
                <a:ln>
                  <a:noFill/>
                </a:ln>
                <a:solidFill>
                  <a:schemeClr val="bg1">
                    <a:lumMod val="95000"/>
                    <a:lumOff val="5000"/>
                  </a:schemeClr>
                </a:solidFill>
                <a:effectLst/>
                <a:latin typeface="Times New Roman" pitchFamily="18" charset="0"/>
                <a:ea typeface="Times New Roman" pitchFamily="18" charset="0"/>
                <a:cs typeface="Times New Roman" pitchFamily="18" charset="0"/>
              </a:rPr>
              <a:t>предусматривает параллельный контроль за ценами и заработной платой путем полного их замораживания или установления предела их роста.</a:t>
            </a:r>
            <a:endParaRPr kumimoji="0" lang="ru-RU" sz="1600" b="1"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u="none" strike="noStrike" cap="none" normalizeH="0" baseline="0" dirty="0" smtClean="0">
                <a:ln>
                  <a:noFill/>
                </a:ln>
                <a:solidFill>
                  <a:schemeClr val="bg1">
                    <a:lumMod val="95000"/>
                    <a:lumOff val="5000"/>
                  </a:schemeClr>
                </a:solidFill>
                <a:effectLst/>
                <a:latin typeface="Times New Roman" pitchFamily="18" charset="0"/>
                <a:ea typeface="Times New Roman" pitchFamily="18" charset="0"/>
                <a:cs typeface="Times New Roman" pitchFamily="18" charset="0"/>
              </a:rPr>
              <a:t>Одной из особых форм борьбы с инфляцией является шоковая терапия. Она заключается в стимулировании развития рыночных отношений, свободным ценообразованием, отказе от регулирования цен. Результатом является снижение жизненного уровня населения.</a:t>
            </a:r>
            <a:endParaRPr kumimoji="0" lang="ru-RU" sz="1600" b="1"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10</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6">
                    <a:lumMod val="75000"/>
                  </a:schemeClr>
                </a:solidFill>
              </a:rPr>
              <a:t>Виды инфляции</a:t>
            </a:r>
            <a:endParaRPr lang="ru-RU" dirty="0">
              <a:solidFill>
                <a:schemeClr val="accent6">
                  <a:lumMod val="75000"/>
                </a:schemeClr>
              </a:solidFill>
            </a:endParaRPr>
          </a:p>
        </p:txBody>
      </p:sp>
      <p:sp>
        <p:nvSpPr>
          <p:cNvPr id="3" name="Текст 2"/>
          <p:cNvSpPr>
            <a:spLocks noGrp="1"/>
          </p:cNvSpPr>
          <p:nvPr>
            <p:ph type="body" idx="1"/>
          </p:nvPr>
        </p:nvSpPr>
        <p:spPr/>
        <p:txBody>
          <a:bodyPr/>
          <a:lstStyle/>
          <a:p>
            <a:r>
              <a:rPr lang="ru-RU" dirty="0" smtClean="0">
                <a:solidFill>
                  <a:schemeClr val="accent6">
                    <a:lumMod val="75000"/>
                  </a:schemeClr>
                </a:solidFill>
              </a:rPr>
              <a:t>Скрытая инфляция </a:t>
            </a:r>
            <a:endParaRPr lang="ru-RU" dirty="0">
              <a:solidFill>
                <a:schemeClr val="accent6">
                  <a:lumMod val="75000"/>
                </a:schemeClr>
              </a:solidFill>
            </a:endParaRPr>
          </a:p>
        </p:txBody>
      </p:sp>
      <p:sp>
        <p:nvSpPr>
          <p:cNvPr id="4" name="Содержимое 3"/>
          <p:cNvSpPr>
            <a:spLocks noGrp="1"/>
          </p:cNvSpPr>
          <p:nvPr>
            <p:ph sz="half" idx="2"/>
          </p:nvPr>
        </p:nvSpPr>
        <p:spPr/>
        <p:txBody>
          <a:bodyPr/>
          <a:lstStyle/>
          <a:p>
            <a:pPr>
              <a:buNone/>
            </a:pPr>
            <a:r>
              <a:rPr lang="ru-RU" dirty="0" smtClean="0"/>
              <a:t>     Цены и заработная плата контролируются и определяются государством</a:t>
            </a:r>
          </a:p>
          <a:p>
            <a:pPr>
              <a:buNone/>
            </a:pPr>
            <a:r>
              <a:rPr lang="ru-RU" dirty="0" smtClean="0"/>
              <a:t>     Она проявляется через товарный дефицит, через ухудшение качества выпускаемых товаров.</a:t>
            </a:r>
            <a:endParaRPr lang="ru-RU" dirty="0"/>
          </a:p>
        </p:txBody>
      </p:sp>
      <p:sp>
        <p:nvSpPr>
          <p:cNvPr id="5" name="Текст 4"/>
          <p:cNvSpPr>
            <a:spLocks noGrp="1"/>
          </p:cNvSpPr>
          <p:nvPr>
            <p:ph type="body" sz="quarter" idx="3"/>
          </p:nvPr>
        </p:nvSpPr>
        <p:spPr/>
        <p:txBody>
          <a:bodyPr/>
          <a:lstStyle/>
          <a:p>
            <a:r>
              <a:rPr lang="ru-RU" dirty="0" smtClean="0">
                <a:solidFill>
                  <a:schemeClr val="accent6">
                    <a:lumMod val="75000"/>
                  </a:schemeClr>
                </a:solidFill>
              </a:rPr>
              <a:t>Открытая инфляция </a:t>
            </a:r>
            <a:endParaRPr lang="ru-RU" dirty="0">
              <a:solidFill>
                <a:schemeClr val="accent6">
                  <a:lumMod val="75000"/>
                </a:schemeClr>
              </a:solidFill>
            </a:endParaRPr>
          </a:p>
        </p:txBody>
      </p:sp>
      <p:sp>
        <p:nvSpPr>
          <p:cNvPr id="6" name="Содержимое 5"/>
          <p:cNvSpPr>
            <a:spLocks noGrp="1"/>
          </p:cNvSpPr>
          <p:nvPr>
            <p:ph sz="quarter" idx="4"/>
          </p:nvPr>
        </p:nvSpPr>
        <p:spPr/>
        <p:txBody>
          <a:bodyPr>
            <a:normAutofit lnSpcReduction="10000"/>
          </a:bodyPr>
          <a:lstStyle/>
          <a:p>
            <a:pPr>
              <a:buNone/>
            </a:pPr>
            <a:r>
              <a:rPr lang="ru-RU" dirty="0" smtClean="0"/>
              <a:t>     Проявляется главным образом через рост цен на товары и услуги. Бумажные деньги обесцениваются, возникает избыточная денежная масса, не обеспеченная соответствующим количеством товаров и услуг. </a:t>
            </a:r>
          </a:p>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11</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214446"/>
          </a:xfrm>
        </p:spPr>
        <p:txBody>
          <a:bodyPr>
            <a:normAutofit fontScale="90000"/>
          </a:bodyPr>
          <a:lstStyle/>
          <a:p>
            <a:r>
              <a:rPr lang="ru-RU" sz="2700" b="1" dirty="0" smtClean="0">
                <a:solidFill>
                  <a:schemeClr val="accent6">
                    <a:lumMod val="75000"/>
                  </a:schemeClr>
                </a:solidFill>
                <a:latin typeface="Times New Roman" pitchFamily="18" charset="0"/>
                <a:cs typeface="Times New Roman" pitchFamily="18" charset="0"/>
              </a:rPr>
              <a:t>В зависимости от темпов роста показателей инфляции различают следующие виды инфляции: </a:t>
            </a:r>
            <a:r>
              <a:rPr lang="ru-RU" dirty="0" smtClean="0"/>
              <a:t/>
            </a:r>
            <a:br>
              <a:rPr lang="ru-RU" dirty="0" smtClean="0"/>
            </a:br>
            <a:endParaRPr lang="ru-RU" dirty="0"/>
          </a:p>
        </p:txBody>
      </p:sp>
      <p:sp>
        <p:nvSpPr>
          <p:cNvPr id="3" name="Содержимое 2"/>
          <p:cNvSpPr>
            <a:spLocks noGrp="1"/>
          </p:cNvSpPr>
          <p:nvPr>
            <p:ph idx="1"/>
          </p:nvPr>
        </p:nvSpPr>
        <p:spPr>
          <a:xfrm>
            <a:off x="142844" y="1214422"/>
            <a:ext cx="8543956" cy="4911741"/>
          </a:xfrm>
        </p:spPr>
        <p:txBody>
          <a:bodyPr/>
          <a:lstStyle/>
          <a:p>
            <a:pPr marL="457200" indent="-457200">
              <a:buNone/>
            </a:pPr>
            <a:r>
              <a:rPr lang="ru-RU" sz="2400" b="1" i="1" dirty="0" smtClean="0"/>
              <a:t>    </a:t>
            </a:r>
            <a:r>
              <a:rPr lang="ru-RU" sz="2400" b="1" i="1" dirty="0" smtClean="0">
                <a:solidFill>
                  <a:srgbClr val="FFFF00"/>
                </a:solidFill>
              </a:rPr>
              <a:t>1. Ползучая инфляция</a:t>
            </a:r>
            <a:endParaRPr lang="ru-RU" sz="2400" dirty="0" smtClean="0">
              <a:solidFill>
                <a:srgbClr val="FFFF00"/>
              </a:solidFill>
            </a:endParaRPr>
          </a:p>
          <a:p>
            <a:pPr marL="514350" indent="-514350">
              <a:buNone/>
            </a:pPr>
            <a:r>
              <a:rPr lang="ru-RU" dirty="0" smtClean="0"/>
              <a:t>      </a:t>
            </a:r>
            <a:r>
              <a:rPr lang="ru-RU" sz="1800" dirty="0" smtClean="0">
                <a:solidFill>
                  <a:srgbClr val="00B050"/>
                </a:solidFill>
              </a:rPr>
              <a:t>Это умеренный рост цен, который не оказывает существенного негативного влияния на экономическую жизнь.</a:t>
            </a:r>
          </a:p>
          <a:p>
            <a:pPr marL="514350" indent="-514350">
              <a:buNone/>
            </a:pPr>
            <a:r>
              <a:rPr lang="ru-RU" sz="2400" b="1" i="1" dirty="0" smtClean="0"/>
              <a:t>   </a:t>
            </a:r>
            <a:r>
              <a:rPr lang="ru-RU" sz="2400" b="1" i="1" dirty="0" smtClean="0">
                <a:solidFill>
                  <a:srgbClr val="FFFF00"/>
                </a:solidFill>
              </a:rPr>
              <a:t>2. Галопирующая инфляция</a:t>
            </a:r>
            <a:r>
              <a:rPr lang="ru-RU" sz="2400" dirty="0" smtClean="0">
                <a:solidFill>
                  <a:srgbClr val="FFFF00"/>
                </a:solidFill>
              </a:rPr>
              <a:t> </a:t>
            </a:r>
          </a:p>
          <a:p>
            <a:pPr marL="514350" indent="-514350">
              <a:buNone/>
            </a:pPr>
            <a:r>
              <a:rPr lang="ru-RU" sz="1800" dirty="0" smtClean="0"/>
              <a:t>         </a:t>
            </a:r>
            <a:r>
              <a:rPr lang="ru-RU" sz="1800" dirty="0" smtClean="0">
                <a:solidFill>
                  <a:srgbClr val="00B050"/>
                </a:solidFill>
              </a:rPr>
              <a:t>Такая инфляция оказывает негативное влияние на экономику: сбережения становятся убыточными (процент по вкладам ниже темпов инфляции), долгосрочные инвестиции становятся слишком рискованными, уровень жизни населения значительно понижается.</a:t>
            </a:r>
          </a:p>
          <a:p>
            <a:pPr marL="514350" indent="-514350">
              <a:buNone/>
            </a:pPr>
            <a:r>
              <a:rPr lang="ru-RU" sz="2400" dirty="0" smtClean="0"/>
              <a:t>    </a:t>
            </a:r>
            <a:r>
              <a:rPr lang="ru-RU" sz="2400" b="1" i="1" dirty="0" smtClean="0">
                <a:solidFill>
                  <a:srgbClr val="FFFF00"/>
                </a:solidFill>
              </a:rPr>
              <a:t>3. Гиперинфляция</a:t>
            </a:r>
          </a:p>
          <a:p>
            <a:pPr marL="514350" indent="-514350">
              <a:buNone/>
            </a:pPr>
            <a:r>
              <a:rPr lang="ru-RU" sz="1800" dirty="0" smtClean="0"/>
              <a:t>         </a:t>
            </a:r>
            <a:r>
              <a:rPr lang="ru-RU" sz="1800" dirty="0" smtClean="0">
                <a:solidFill>
                  <a:srgbClr val="00B050"/>
                </a:solidFill>
              </a:rPr>
              <a:t>Такая инфляция действует разрушительно на экономику, уничтожая сбережения, инвестиционный механизм, производство в целом. Потребители пытаются избавиться от «горячих денег», превращая их в материальные ценности. Процветает спекуляция</a:t>
            </a:r>
            <a:r>
              <a:rPr lang="ru-RU" sz="2400" dirty="0" smtClean="0">
                <a:solidFill>
                  <a:srgbClr val="00B050"/>
                </a:solidFill>
              </a:rPr>
              <a:t>.</a:t>
            </a:r>
            <a:endParaRPr lang="ru-RU" sz="2400" dirty="0">
              <a:solidFill>
                <a:srgbClr val="00B050"/>
              </a:solidFill>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12</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FF0000"/>
                </a:solidFill>
              </a:rPr>
              <a:t>Антиинфляционные государственные меры</a:t>
            </a:r>
            <a:r>
              <a:rPr lang="ru-RU" sz="3200" dirty="0" smtClean="0">
                <a:solidFill>
                  <a:srgbClr val="FF0000"/>
                </a:solidFill>
              </a:rPr>
              <a:t/>
            </a:r>
            <a:br>
              <a:rPr lang="ru-RU" sz="3200" dirty="0" smtClean="0">
                <a:solidFill>
                  <a:srgbClr val="FF0000"/>
                </a:solidFill>
              </a:rPr>
            </a:br>
            <a:endParaRPr lang="ru-RU" sz="3200" dirty="0">
              <a:solidFill>
                <a:srgbClr val="FF0000"/>
              </a:solidFill>
            </a:endParaRPr>
          </a:p>
        </p:txBody>
      </p:sp>
      <p:sp>
        <p:nvSpPr>
          <p:cNvPr id="4" name="Содержимое 3"/>
          <p:cNvSpPr>
            <a:spLocks noGrp="1"/>
          </p:cNvSpPr>
          <p:nvPr>
            <p:ph sz="half" idx="1"/>
          </p:nvPr>
        </p:nvSpPr>
        <p:spPr/>
        <p:txBody>
          <a:bodyPr>
            <a:normAutofit lnSpcReduction="10000"/>
          </a:bodyPr>
          <a:lstStyle/>
          <a:p>
            <a:r>
              <a:rPr lang="ru-RU" dirty="0" smtClean="0"/>
              <a:t>В рамках </a:t>
            </a:r>
            <a:r>
              <a:rPr lang="ru-RU" b="1" i="1" dirty="0" smtClean="0">
                <a:solidFill>
                  <a:srgbClr val="FFFF00"/>
                </a:solidFill>
              </a:rPr>
              <a:t>первого подхода</a:t>
            </a:r>
            <a:r>
              <a:rPr lang="ru-RU" dirty="0" smtClean="0">
                <a:solidFill>
                  <a:srgbClr val="FFFF00"/>
                </a:solidFill>
              </a:rPr>
              <a:t> </a:t>
            </a:r>
            <a:r>
              <a:rPr lang="ru-RU" dirty="0" smtClean="0"/>
              <a:t>предусматривается активная бюджетная политика — маневрирование государственными расходами и налогами в целях воздействия на платежеспособный спрос. </a:t>
            </a:r>
          </a:p>
          <a:p>
            <a:endParaRPr lang="ru-RU" dirty="0"/>
          </a:p>
        </p:txBody>
      </p:sp>
      <p:sp>
        <p:nvSpPr>
          <p:cNvPr id="5" name="Содержимое 4"/>
          <p:cNvSpPr>
            <a:spLocks noGrp="1"/>
          </p:cNvSpPr>
          <p:nvPr>
            <p:ph sz="half" idx="2"/>
          </p:nvPr>
        </p:nvSpPr>
        <p:spPr/>
        <p:txBody>
          <a:bodyPr>
            <a:normAutofit lnSpcReduction="10000"/>
          </a:bodyPr>
          <a:lstStyle/>
          <a:p>
            <a:r>
              <a:rPr lang="ru-RU" b="1" i="1" dirty="0" smtClean="0">
                <a:solidFill>
                  <a:srgbClr val="FFFF00"/>
                </a:solidFill>
              </a:rPr>
              <a:t>Второй подход</a:t>
            </a:r>
            <a:r>
              <a:rPr lang="ru-RU" dirty="0" smtClean="0">
                <a:solidFill>
                  <a:srgbClr val="FFFF00"/>
                </a:solidFill>
              </a:rPr>
              <a:t> </a:t>
            </a:r>
            <a:r>
              <a:rPr lang="ru-RU" dirty="0" smtClean="0"/>
              <a:t>рекомендуется экономистами, выдвигающими на первый план денежно-кредитное регулирование, косвенно и гибко воздействующее на экономическую ситуацию.</a:t>
            </a:r>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13</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4000" b="1" dirty="0" smtClean="0">
                <a:solidFill>
                  <a:srgbClr val="FFFF00"/>
                </a:solidFill>
                <a:latin typeface="Times New Roman" pitchFamily="18" charset="0"/>
                <a:cs typeface="Times New Roman" pitchFamily="18" charset="0"/>
              </a:rPr>
              <a:t>Меры антиинфляционной политики  могут  быть представлены  следующим образом: </a:t>
            </a:r>
            <a:r>
              <a:rPr lang="ru-RU" dirty="0" smtClean="0"/>
              <a:t/>
            </a:r>
            <a:br>
              <a:rPr lang="ru-RU" dirty="0" smtClean="0"/>
            </a:br>
            <a:endParaRPr lang="ru-RU" dirty="0"/>
          </a:p>
        </p:txBody>
      </p:sp>
      <p:sp>
        <p:nvSpPr>
          <p:cNvPr id="3" name="Содержимое 2"/>
          <p:cNvSpPr>
            <a:spLocks noGrp="1"/>
          </p:cNvSpPr>
          <p:nvPr>
            <p:ph sz="half" idx="1"/>
          </p:nvPr>
        </p:nvSpPr>
        <p:spPr/>
        <p:txBody>
          <a:bodyPr/>
          <a:lstStyle/>
          <a:p>
            <a:endParaRPr lang="ru-RU" b="1" dirty="0" smtClean="0"/>
          </a:p>
          <a:p>
            <a:endParaRPr lang="ru-RU" b="1" dirty="0" smtClean="0"/>
          </a:p>
          <a:p>
            <a:endParaRPr lang="ru-RU" b="1" dirty="0" smtClean="0"/>
          </a:p>
          <a:p>
            <a:endParaRPr lang="ru-RU" b="1" dirty="0" smtClean="0"/>
          </a:p>
          <a:p>
            <a:r>
              <a:rPr lang="ru-RU" sz="3600" b="1" dirty="0" smtClean="0">
                <a:solidFill>
                  <a:srgbClr val="C00000"/>
                </a:solidFill>
                <a:latin typeface="Times New Roman" pitchFamily="18" charset="0"/>
                <a:cs typeface="Times New Roman" pitchFamily="18" charset="0"/>
              </a:rPr>
              <a:t>Долговременная политика </a:t>
            </a:r>
            <a:endParaRPr lang="ru-RU" sz="3600" b="1" dirty="0">
              <a:solidFill>
                <a:srgbClr val="C00000"/>
              </a:solidFill>
              <a:latin typeface="Times New Roman" pitchFamily="18" charset="0"/>
              <a:cs typeface="Times New Roman" pitchFamily="18" charset="0"/>
            </a:endParaRPr>
          </a:p>
        </p:txBody>
      </p:sp>
      <p:sp>
        <p:nvSpPr>
          <p:cNvPr id="4" name="Содержимое 3"/>
          <p:cNvSpPr>
            <a:spLocks noGrp="1"/>
          </p:cNvSpPr>
          <p:nvPr>
            <p:ph sz="half" idx="2"/>
          </p:nvPr>
        </p:nvSpPr>
        <p:spPr/>
        <p:txBody>
          <a:bodyPr/>
          <a:lstStyle/>
          <a:p>
            <a:endParaRPr lang="ru-RU" b="1" dirty="0" smtClean="0"/>
          </a:p>
          <a:p>
            <a:endParaRPr lang="ru-RU" b="1" dirty="0" smtClean="0"/>
          </a:p>
          <a:p>
            <a:endParaRPr lang="ru-RU" b="1" dirty="0" smtClean="0"/>
          </a:p>
          <a:p>
            <a:endParaRPr lang="ru-RU" b="1" dirty="0" smtClean="0"/>
          </a:p>
          <a:p>
            <a:r>
              <a:rPr lang="ru-RU" sz="3600" b="1" dirty="0" smtClean="0">
                <a:solidFill>
                  <a:srgbClr val="C00000"/>
                </a:solidFill>
                <a:latin typeface="Times New Roman" pitchFamily="18" charset="0"/>
                <a:cs typeface="Times New Roman" pitchFamily="18" charset="0"/>
              </a:rPr>
              <a:t>Краткосрочная политика </a:t>
            </a:r>
            <a:endParaRPr lang="ru-RU" sz="3600" b="1" dirty="0">
              <a:solidFill>
                <a:srgbClr val="C00000"/>
              </a:solidFill>
              <a:latin typeface="Times New Roman" pitchFamily="18" charset="0"/>
              <a:cs typeface="Times New Roman" pitchFamily="18" charset="0"/>
            </a:endParaRPr>
          </a:p>
        </p:txBody>
      </p:sp>
      <p:sp>
        <p:nvSpPr>
          <p:cNvPr id="9" name="Стрелка вниз 8"/>
          <p:cNvSpPr/>
          <p:nvPr/>
        </p:nvSpPr>
        <p:spPr>
          <a:xfrm>
            <a:off x="1928794" y="2214554"/>
            <a:ext cx="857256" cy="1571636"/>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ru-RU"/>
          </a:p>
        </p:txBody>
      </p:sp>
      <p:sp>
        <p:nvSpPr>
          <p:cNvPr id="12" name="Стрелка вниз 11"/>
          <p:cNvSpPr/>
          <p:nvPr/>
        </p:nvSpPr>
        <p:spPr>
          <a:xfrm>
            <a:off x="5429256" y="2214554"/>
            <a:ext cx="928694" cy="1571636"/>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ru-RU"/>
          </a:p>
        </p:txBody>
      </p:sp>
      <p:sp>
        <p:nvSpPr>
          <p:cNvPr id="13" name="Номер слайда 12"/>
          <p:cNvSpPr>
            <a:spLocks noGrp="1"/>
          </p:cNvSpPr>
          <p:nvPr>
            <p:ph type="sldNum" sz="quarter" idx="12"/>
          </p:nvPr>
        </p:nvSpPr>
        <p:spPr/>
        <p:txBody>
          <a:bodyPr/>
          <a:lstStyle/>
          <a:p>
            <a:fld id="{725C68B6-61C2-468F-89AB-4B9F7531AA68}" type="slidenum">
              <a:rPr lang="ru-RU" smtClean="0"/>
              <a:pPr/>
              <a:t>14</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74638"/>
            <a:ext cx="8858312" cy="225404"/>
          </a:xfrm>
        </p:spPr>
        <p:txBody>
          <a:bodyPr>
            <a:normAutofit fontScale="90000"/>
          </a:bodyPr>
          <a:lstStyle/>
          <a:p>
            <a:endParaRPr lang="ru-RU" dirty="0"/>
          </a:p>
        </p:txBody>
      </p:sp>
      <p:sp>
        <p:nvSpPr>
          <p:cNvPr id="3" name="Содержимое 2"/>
          <p:cNvSpPr>
            <a:spLocks noGrp="1"/>
          </p:cNvSpPr>
          <p:nvPr>
            <p:ph sz="half" idx="1"/>
          </p:nvPr>
        </p:nvSpPr>
        <p:spPr>
          <a:xfrm>
            <a:off x="142844" y="1000108"/>
            <a:ext cx="4352956" cy="5715040"/>
          </a:xfrm>
        </p:spPr>
        <p:txBody>
          <a:bodyPr>
            <a:normAutofit fontScale="25000" lnSpcReduction="20000"/>
          </a:bodyPr>
          <a:lstStyle/>
          <a:p>
            <a:pPr algn="ctr">
              <a:buNone/>
            </a:pPr>
            <a:r>
              <a:rPr lang="ru-RU" sz="4500" dirty="0" smtClean="0">
                <a:latin typeface="Times New Roman" pitchFamily="18" charset="0"/>
                <a:cs typeface="Times New Roman" pitchFamily="18" charset="0"/>
              </a:rPr>
              <a:t>              </a:t>
            </a:r>
            <a:r>
              <a:rPr lang="ru-RU" sz="8000" b="1" dirty="0" smtClean="0">
                <a:solidFill>
                  <a:srgbClr val="C00000"/>
                </a:solidFill>
                <a:latin typeface="Times New Roman" pitchFamily="18" charset="0"/>
                <a:cs typeface="Times New Roman" pitchFamily="18" charset="0"/>
              </a:rPr>
              <a:t>Долговременная политика </a:t>
            </a:r>
          </a:p>
          <a:p>
            <a:pPr algn="ctr">
              <a:buNone/>
            </a:pPr>
            <a:r>
              <a:rPr lang="ru-RU" sz="8000" b="1" dirty="0" smtClean="0">
                <a:solidFill>
                  <a:srgbClr val="C00000"/>
                </a:solidFill>
                <a:latin typeface="Times New Roman" pitchFamily="18" charset="0"/>
                <a:cs typeface="Times New Roman" pitchFamily="18" charset="0"/>
              </a:rPr>
              <a:t>включает в себя:</a:t>
            </a:r>
          </a:p>
          <a:p>
            <a:pPr>
              <a:buNone/>
            </a:pPr>
            <a:r>
              <a:rPr lang="ru-RU" sz="5600" dirty="0" smtClean="0">
                <a:solidFill>
                  <a:srgbClr val="FFFF00"/>
                </a:solidFill>
                <a:latin typeface="Times New Roman" pitchFamily="18" charset="0"/>
                <a:cs typeface="Times New Roman" pitchFamily="18" charset="0"/>
              </a:rPr>
              <a:t> </a:t>
            </a:r>
            <a:r>
              <a:rPr lang="ru-RU" sz="5600" b="1" dirty="0" smtClean="0">
                <a:solidFill>
                  <a:srgbClr val="00B050"/>
                </a:solidFill>
                <a:latin typeface="Times New Roman" pitchFamily="18" charset="0"/>
                <a:cs typeface="Times New Roman" pitchFamily="18" charset="0"/>
              </a:rPr>
              <a:t>во-первых, </a:t>
            </a:r>
            <a:r>
              <a:rPr lang="ru-RU" sz="5600" dirty="0" smtClean="0">
                <a:solidFill>
                  <a:srgbClr val="FFFF00"/>
                </a:solidFill>
                <a:latin typeface="Times New Roman" pitchFamily="18" charset="0"/>
                <a:cs typeface="Times New Roman" pitchFamily="18" charset="0"/>
              </a:rPr>
              <a:t>задачу погасить инфляционные ожидания населения, которые нагнетают текущий спрос. Для этого правительство должно проводить четкую последовательную антиинфляционную политику, завоевать, таким образом, доверие населения. Оно должно содействовать своими мероприятиями (стимулирование производства, антимонопольные меры, либерализация цен, ослабление административного таможенного контроля и т.п.) эффективному функционированию рынка, что повлияет на изменение потребительской психологии. </a:t>
            </a:r>
          </a:p>
          <a:p>
            <a:pPr>
              <a:buNone/>
            </a:pPr>
            <a:r>
              <a:rPr lang="ru-RU" sz="5600" b="1" dirty="0" smtClean="0">
                <a:solidFill>
                  <a:srgbClr val="00B050"/>
                </a:solidFill>
                <a:latin typeface="Times New Roman" pitchFamily="18" charset="0"/>
                <a:cs typeface="Times New Roman" pitchFamily="18" charset="0"/>
              </a:rPr>
              <a:t>Во-вторых,</a:t>
            </a:r>
            <a:r>
              <a:rPr lang="ru-RU" sz="5600" dirty="0" smtClean="0">
                <a:solidFill>
                  <a:srgbClr val="FFFF00"/>
                </a:solidFill>
                <a:latin typeface="Times New Roman" pitchFamily="18" charset="0"/>
                <a:cs typeface="Times New Roman" pitchFamily="18" charset="0"/>
              </a:rPr>
              <a:t> меры по сокращению бюджетного дефицита (так как его финансирование посредством займов у Центрального банка ведет к инфляции) за счет повышения налогов и снижения расходов государства. </a:t>
            </a:r>
          </a:p>
          <a:p>
            <a:pPr>
              <a:buNone/>
            </a:pPr>
            <a:r>
              <a:rPr lang="ru-RU" sz="5600" b="1" dirty="0" smtClean="0">
                <a:solidFill>
                  <a:srgbClr val="00B050"/>
                </a:solidFill>
                <a:latin typeface="Times New Roman" pitchFamily="18" charset="0"/>
                <a:cs typeface="Times New Roman" pitchFamily="18" charset="0"/>
              </a:rPr>
              <a:t>В-третьих,</a:t>
            </a:r>
            <a:r>
              <a:rPr lang="ru-RU" sz="5600" dirty="0" smtClean="0">
                <a:solidFill>
                  <a:srgbClr val="FFFF00"/>
                </a:solidFill>
                <a:latin typeface="Times New Roman" pitchFamily="18" charset="0"/>
                <a:cs typeface="Times New Roman" pitchFamily="18" charset="0"/>
              </a:rPr>
              <a:t> мероприятия в области денежного обращения, в частности, установление жестких лимитов на ежегодный прирост денежной массы, что позволяет контролировать уровень инфляции. </a:t>
            </a:r>
          </a:p>
          <a:p>
            <a:pPr>
              <a:buNone/>
            </a:pPr>
            <a:r>
              <a:rPr lang="ru-RU" sz="5600" b="1" dirty="0" smtClean="0">
                <a:solidFill>
                  <a:srgbClr val="00B050"/>
                </a:solidFill>
                <a:latin typeface="Times New Roman" pitchFamily="18" charset="0"/>
                <a:cs typeface="Times New Roman" pitchFamily="18" charset="0"/>
              </a:rPr>
              <a:t>В-четвертых, </a:t>
            </a:r>
            <a:r>
              <a:rPr lang="ru-RU" sz="5600" dirty="0" smtClean="0">
                <a:solidFill>
                  <a:srgbClr val="FFFF00"/>
                </a:solidFill>
                <a:latin typeface="Times New Roman" pitchFamily="18" charset="0"/>
                <a:cs typeface="Times New Roman" pitchFamily="18" charset="0"/>
              </a:rPr>
              <a:t>ослабление влияния внешних факторов. В частности, задача состоит в уменьшении инфляционного воздействия на экономику переливов иностранного капитала (при положительном сальдо платежного баланса) в виде краткосрочных кредитов и займов правительства за рубежом для финансирования бюджетного дефицита</a:t>
            </a:r>
            <a:r>
              <a:rPr lang="ru-RU" sz="5600" dirty="0" smtClean="0">
                <a:latin typeface="Times New Roman" pitchFamily="18" charset="0"/>
                <a:cs typeface="Times New Roman" pitchFamily="18" charset="0"/>
              </a:rPr>
              <a:t>. </a:t>
            </a:r>
          </a:p>
          <a:p>
            <a:endParaRPr lang="ru-RU" dirty="0"/>
          </a:p>
        </p:txBody>
      </p:sp>
      <p:sp>
        <p:nvSpPr>
          <p:cNvPr id="4" name="Содержимое 3"/>
          <p:cNvSpPr>
            <a:spLocks noGrp="1"/>
          </p:cNvSpPr>
          <p:nvPr>
            <p:ph sz="half" idx="2"/>
          </p:nvPr>
        </p:nvSpPr>
        <p:spPr>
          <a:xfrm>
            <a:off x="4648200" y="928670"/>
            <a:ext cx="4352956" cy="5786478"/>
          </a:xfrm>
        </p:spPr>
        <p:txBody>
          <a:bodyPr>
            <a:noAutofit/>
          </a:bodyPr>
          <a:lstStyle/>
          <a:p>
            <a:pPr algn="ctr">
              <a:buNone/>
            </a:pPr>
            <a:r>
              <a:rPr lang="ru-RU" sz="2000" b="1" dirty="0" smtClean="0">
                <a:solidFill>
                  <a:srgbClr val="C00000"/>
                </a:solidFill>
                <a:latin typeface="Times New Roman" pitchFamily="18" charset="0"/>
                <a:cs typeface="Times New Roman" pitchFamily="18" charset="0"/>
              </a:rPr>
              <a:t>Краткосрочная политика</a:t>
            </a:r>
          </a:p>
          <a:p>
            <a:pPr>
              <a:buNone/>
            </a:pPr>
            <a:r>
              <a:rPr lang="ru-RU" sz="1600" dirty="0" smtClean="0"/>
              <a:t> </a:t>
            </a:r>
          </a:p>
          <a:p>
            <a:pPr>
              <a:buNone/>
            </a:pPr>
            <a:r>
              <a:rPr lang="ru-RU" sz="1400" dirty="0" smtClean="0">
                <a:solidFill>
                  <a:srgbClr val="FFFF00"/>
                </a:solidFill>
              </a:rPr>
              <a:t>направлена на временное снижение темпов инфляции. Здесь успешный результат возможен в случае расширения совокупного предложения без увеличения совокупного спроса. В этих целях государство предоставляет льготы предприятиям, выпускающим дополнительно к основному производству побочные товары и услуги. Оно может приватизировать часть своей собственности и таким образом увеличить поступления в государственный бюджет и облегчить решение проблемы его дефицита, а также понизить инфляционный спрос за счет продажи большого количества акций новых частных предприятий. </a:t>
            </a:r>
          </a:p>
          <a:p>
            <a:pPr>
              <a:buNone/>
            </a:pPr>
            <a:endParaRPr lang="ru-RU" sz="1600"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15</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5214950"/>
            <a:ext cx="5486400" cy="357190"/>
          </a:xfrm>
        </p:spPr>
        <p:txBody>
          <a:bodyPr>
            <a:normAutofit fontScale="90000"/>
          </a:bodyPr>
          <a:lstStyle/>
          <a:p>
            <a:endParaRPr lang="ru-RU" dirty="0"/>
          </a:p>
        </p:txBody>
      </p:sp>
      <p:graphicFrame>
        <p:nvGraphicFramePr>
          <p:cNvPr id="5" name="Рисунок 4"/>
          <p:cNvGraphicFramePr>
            <a:graphicFrameLocks noGrp="1"/>
          </p:cNvGraphicFramePr>
          <p:nvPr>
            <p:ph type="pic" idx="1"/>
          </p:nvPr>
        </p:nvGraphicFramePr>
        <p:xfrm>
          <a:off x="1792288" y="2573782"/>
          <a:ext cx="5486400" cy="192786"/>
        </p:xfrm>
        <a:graphic>
          <a:graphicData uri="http://schemas.openxmlformats.org/drawingml/2006/table">
            <a:tbl>
              <a:tblPr/>
              <a:tblGrid>
                <a:gridCol w="5486400"/>
              </a:tblGrid>
              <a:tr h="189281">
                <a:tc>
                  <a:txBody>
                    <a:bodyPr/>
                    <a:lstStyle/>
                    <a:p>
                      <a:pPr algn="ctr">
                        <a:lnSpc>
                          <a:spcPct val="115000"/>
                        </a:lnSpc>
                        <a:spcAft>
                          <a:spcPts val="1000"/>
                        </a:spcAft>
                      </a:pPr>
                      <a:endParaRPr lang="ru-RU" sz="1100" dirty="0">
                        <a:latin typeface="Verdana"/>
                        <a:ea typeface="Times New Roman"/>
                        <a:cs typeface="Times New Roman"/>
                      </a:endParaRPr>
                    </a:p>
                  </a:txBody>
                  <a:tcPr marL="0" marR="0" marT="0" marB="0" anchor="ctr">
                    <a:lnL>
                      <a:noFill/>
                    </a:lnL>
                    <a:lnR>
                      <a:noFill/>
                    </a:lnR>
                    <a:lnT>
                      <a:noFill/>
                    </a:lnT>
                    <a:lnB>
                      <a:noFill/>
                    </a:lnB>
                  </a:tcPr>
                </a:tc>
              </a:tr>
            </a:tbl>
          </a:graphicData>
        </a:graphic>
      </p:graphicFrame>
      <p:sp>
        <p:nvSpPr>
          <p:cNvPr id="4" name="Текст 3"/>
          <p:cNvSpPr>
            <a:spLocks noGrp="1"/>
          </p:cNvSpPr>
          <p:nvPr>
            <p:ph type="body" sz="half" idx="2"/>
          </p:nvPr>
        </p:nvSpPr>
        <p:spPr>
          <a:xfrm>
            <a:off x="1792288" y="5572140"/>
            <a:ext cx="5486400" cy="600060"/>
          </a:xfrm>
        </p:spPr>
        <p:txBody>
          <a:bodyPr>
            <a:normAutofit lnSpcReduction="10000"/>
          </a:bodyPr>
          <a:lstStyle/>
          <a:p>
            <a:pPr algn="ctr"/>
            <a:r>
              <a:rPr lang="ru-RU" sz="1800" b="1" dirty="0" smtClean="0">
                <a:solidFill>
                  <a:srgbClr val="FFFF00"/>
                </a:solidFill>
                <a:latin typeface="Times New Roman" pitchFamily="18" charset="0"/>
                <a:cs typeface="Times New Roman" pitchFamily="18" charset="0"/>
              </a:rPr>
              <a:t>В целях подавления инфляционных процессов в России применяется ряд подходов.</a:t>
            </a:r>
          </a:p>
          <a:p>
            <a:endParaRPr lang="ru-RU" dirty="0"/>
          </a:p>
        </p:txBody>
      </p:sp>
      <p:graphicFrame>
        <p:nvGraphicFramePr>
          <p:cNvPr id="6" name="Таблица 5"/>
          <p:cNvGraphicFramePr>
            <a:graphicFrameLocks noGrp="1"/>
          </p:cNvGraphicFramePr>
          <p:nvPr/>
        </p:nvGraphicFramePr>
        <p:xfrm>
          <a:off x="1524000" y="3323844"/>
          <a:ext cx="6096000" cy="210312"/>
        </p:xfrm>
        <a:graphic>
          <a:graphicData uri="http://schemas.openxmlformats.org/drawingml/2006/table">
            <a:tbl>
              <a:tblPr/>
              <a:tblGrid>
                <a:gridCol w="6096000"/>
              </a:tblGrid>
              <a:tr h="0">
                <a:tc>
                  <a:txBody>
                    <a:bodyPr/>
                    <a:lstStyle/>
                    <a:p>
                      <a:pPr algn="ctr">
                        <a:lnSpc>
                          <a:spcPct val="115000"/>
                        </a:lnSpc>
                        <a:spcAft>
                          <a:spcPts val="1000"/>
                        </a:spcAft>
                      </a:pPr>
                      <a:endParaRPr lang="ru-RU" sz="1200">
                        <a:latin typeface="Verdana"/>
                        <a:ea typeface="Times New Roman"/>
                        <a:cs typeface="Times New Roman"/>
                      </a:endParaRPr>
                    </a:p>
                  </a:txBody>
                  <a:tcPr marL="0" marR="0" marT="0" marB="0" anchor="ctr">
                    <a:lnL>
                      <a:noFill/>
                    </a:lnL>
                    <a:lnR>
                      <a:noFill/>
                    </a:lnR>
                    <a:lnT>
                      <a:noFill/>
                    </a:lnT>
                    <a:lnB>
                      <a:noFill/>
                    </a:lnB>
                  </a:tcPr>
                </a:tc>
              </a:tr>
            </a:tbl>
          </a:graphicData>
        </a:graphic>
      </p:graphicFrame>
      <p:graphicFrame>
        <p:nvGraphicFramePr>
          <p:cNvPr id="7" name="Таблица 6"/>
          <p:cNvGraphicFramePr>
            <a:graphicFrameLocks noGrp="1"/>
          </p:cNvGraphicFramePr>
          <p:nvPr/>
        </p:nvGraphicFramePr>
        <p:xfrm>
          <a:off x="1524000" y="3323844"/>
          <a:ext cx="6096000" cy="210312"/>
        </p:xfrm>
        <a:graphic>
          <a:graphicData uri="http://schemas.openxmlformats.org/drawingml/2006/table">
            <a:tbl>
              <a:tblPr/>
              <a:tblGrid>
                <a:gridCol w="6096000"/>
              </a:tblGrid>
              <a:tr h="0">
                <a:tc>
                  <a:txBody>
                    <a:bodyPr/>
                    <a:lstStyle/>
                    <a:p>
                      <a:pPr algn="ctr">
                        <a:lnSpc>
                          <a:spcPct val="115000"/>
                        </a:lnSpc>
                        <a:spcAft>
                          <a:spcPts val="1000"/>
                        </a:spcAft>
                      </a:pPr>
                      <a:endParaRPr lang="ru-RU" sz="1200">
                        <a:latin typeface="Verdana"/>
                        <a:ea typeface="Times New Roman"/>
                        <a:cs typeface="Times New Roman"/>
                      </a:endParaRPr>
                    </a:p>
                  </a:txBody>
                  <a:tcPr marL="0" marR="0" marT="0" marB="0" anchor="ctr">
                    <a:lnL>
                      <a:noFill/>
                    </a:lnL>
                    <a:lnR>
                      <a:noFill/>
                    </a:lnR>
                    <a:lnT>
                      <a:noFill/>
                    </a:lnT>
                    <a:lnB>
                      <a:noFill/>
                    </a:lnB>
                  </a:tcPr>
                </a:tc>
              </a:tr>
            </a:tbl>
          </a:graphicData>
        </a:graphic>
      </p:graphicFrame>
      <p:graphicFrame>
        <p:nvGraphicFramePr>
          <p:cNvPr id="8" name="Таблица 7"/>
          <p:cNvGraphicFramePr>
            <a:graphicFrameLocks noGrp="1"/>
          </p:cNvGraphicFramePr>
          <p:nvPr/>
        </p:nvGraphicFramePr>
        <p:xfrm>
          <a:off x="1524000" y="3323844"/>
          <a:ext cx="6096000" cy="210312"/>
        </p:xfrm>
        <a:graphic>
          <a:graphicData uri="http://schemas.openxmlformats.org/drawingml/2006/table">
            <a:tbl>
              <a:tblPr/>
              <a:tblGrid>
                <a:gridCol w="6096000"/>
              </a:tblGrid>
              <a:tr h="0">
                <a:tc>
                  <a:txBody>
                    <a:bodyPr/>
                    <a:lstStyle/>
                    <a:p>
                      <a:pPr algn="ctr">
                        <a:lnSpc>
                          <a:spcPct val="115000"/>
                        </a:lnSpc>
                        <a:spcAft>
                          <a:spcPts val="1000"/>
                        </a:spcAft>
                      </a:pPr>
                      <a:endParaRPr lang="ru-RU" sz="1200">
                        <a:latin typeface="Verdana"/>
                        <a:ea typeface="Times New Roman"/>
                        <a:cs typeface="Times New Roman"/>
                      </a:endParaRPr>
                    </a:p>
                  </a:txBody>
                  <a:tcPr marL="0" marR="0" marT="0" marB="0" anchor="ctr">
                    <a:lnL>
                      <a:noFill/>
                    </a:lnL>
                    <a:lnR>
                      <a:noFill/>
                    </a:lnR>
                    <a:lnT>
                      <a:noFill/>
                    </a:lnT>
                    <a:lnB>
                      <a:noFill/>
                    </a:lnB>
                  </a:tcPr>
                </a:tc>
              </a:tr>
            </a:tbl>
          </a:graphicData>
        </a:graphic>
      </p:graphicFrame>
      <p:graphicFrame>
        <p:nvGraphicFramePr>
          <p:cNvPr id="9" name="Таблица 8"/>
          <p:cNvGraphicFramePr>
            <a:graphicFrameLocks noGrp="1"/>
          </p:cNvGraphicFramePr>
          <p:nvPr/>
        </p:nvGraphicFramePr>
        <p:xfrm>
          <a:off x="1524000" y="3323844"/>
          <a:ext cx="6096000" cy="210312"/>
        </p:xfrm>
        <a:graphic>
          <a:graphicData uri="http://schemas.openxmlformats.org/drawingml/2006/table">
            <a:tbl>
              <a:tblPr/>
              <a:tblGrid>
                <a:gridCol w="6096000"/>
              </a:tblGrid>
              <a:tr h="0">
                <a:tc>
                  <a:txBody>
                    <a:bodyPr/>
                    <a:lstStyle/>
                    <a:p>
                      <a:pPr algn="ctr">
                        <a:lnSpc>
                          <a:spcPct val="115000"/>
                        </a:lnSpc>
                        <a:spcAft>
                          <a:spcPts val="1000"/>
                        </a:spcAft>
                      </a:pPr>
                      <a:endParaRPr lang="ru-RU" sz="1200">
                        <a:latin typeface="Verdana"/>
                        <a:ea typeface="Times New Roman"/>
                        <a:cs typeface="Times New Roman"/>
                      </a:endParaRPr>
                    </a:p>
                  </a:txBody>
                  <a:tcPr marL="0" marR="0" marT="0" marB="0" anchor="ctr">
                    <a:lnL>
                      <a:noFill/>
                    </a:lnL>
                    <a:lnR>
                      <a:noFill/>
                    </a:lnR>
                    <a:lnT>
                      <a:noFill/>
                    </a:lnT>
                    <a:lnB>
                      <a:noFill/>
                    </a:lnB>
                  </a:tcPr>
                </a:tc>
              </a:tr>
            </a:tbl>
          </a:graphicData>
        </a:graphic>
      </p:graphicFrame>
      <p:graphicFrame>
        <p:nvGraphicFramePr>
          <p:cNvPr id="10" name="Таблица 9"/>
          <p:cNvGraphicFramePr>
            <a:graphicFrameLocks noGrp="1"/>
          </p:cNvGraphicFramePr>
          <p:nvPr/>
        </p:nvGraphicFramePr>
        <p:xfrm>
          <a:off x="1524000" y="3323844"/>
          <a:ext cx="6096000" cy="210312"/>
        </p:xfrm>
        <a:graphic>
          <a:graphicData uri="http://schemas.openxmlformats.org/drawingml/2006/table">
            <a:tbl>
              <a:tblPr/>
              <a:tblGrid>
                <a:gridCol w="6096000"/>
              </a:tblGrid>
              <a:tr h="0">
                <a:tc>
                  <a:txBody>
                    <a:bodyPr/>
                    <a:lstStyle/>
                    <a:p>
                      <a:pPr algn="ctr">
                        <a:lnSpc>
                          <a:spcPct val="115000"/>
                        </a:lnSpc>
                        <a:spcAft>
                          <a:spcPts val="1000"/>
                        </a:spcAft>
                      </a:pPr>
                      <a:endParaRPr lang="ru-RU" sz="1200">
                        <a:latin typeface="Verdana"/>
                        <a:ea typeface="Times New Roman"/>
                        <a:cs typeface="Times New Roman"/>
                      </a:endParaRPr>
                    </a:p>
                  </a:txBody>
                  <a:tcPr marL="0" marR="0" marT="0" marB="0" anchor="ctr">
                    <a:lnL>
                      <a:noFill/>
                    </a:lnL>
                    <a:lnR>
                      <a:noFill/>
                    </a:lnR>
                    <a:lnT>
                      <a:noFill/>
                    </a:lnT>
                    <a:lnB>
                      <a:noFill/>
                    </a:lnB>
                  </a:tcPr>
                </a:tc>
              </a:tr>
            </a:tbl>
          </a:graphicData>
        </a:graphic>
      </p:graphicFrame>
      <p:graphicFrame>
        <p:nvGraphicFramePr>
          <p:cNvPr id="11" name="Таблица 10"/>
          <p:cNvGraphicFramePr>
            <a:graphicFrameLocks noGrp="1"/>
          </p:cNvGraphicFramePr>
          <p:nvPr/>
        </p:nvGraphicFramePr>
        <p:xfrm>
          <a:off x="1524000" y="3323844"/>
          <a:ext cx="6096000" cy="210312"/>
        </p:xfrm>
        <a:graphic>
          <a:graphicData uri="http://schemas.openxmlformats.org/drawingml/2006/table">
            <a:tbl>
              <a:tblPr/>
              <a:tblGrid>
                <a:gridCol w="6096000"/>
              </a:tblGrid>
              <a:tr h="0">
                <a:tc>
                  <a:txBody>
                    <a:bodyPr/>
                    <a:lstStyle/>
                    <a:p>
                      <a:pPr algn="ctr">
                        <a:lnSpc>
                          <a:spcPct val="115000"/>
                        </a:lnSpc>
                        <a:spcAft>
                          <a:spcPts val="1000"/>
                        </a:spcAft>
                      </a:pPr>
                      <a:endParaRPr lang="ru-RU" sz="1200" dirty="0">
                        <a:latin typeface="Verdana"/>
                        <a:ea typeface="Times New Roman"/>
                        <a:cs typeface="Times New Roman"/>
                      </a:endParaRPr>
                    </a:p>
                  </a:txBody>
                  <a:tcPr marL="0" marR="0" marT="0" marB="0" anchor="ctr">
                    <a:lnL>
                      <a:noFill/>
                    </a:lnL>
                    <a:lnR>
                      <a:noFill/>
                    </a:lnR>
                    <a:lnT>
                      <a:noFill/>
                    </a:lnT>
                    <a:lnB>
                      <a:noFill/>
                    </a:lnB>
                  </a:tcPr>
                </a:tc>
              </a:tr>
            </a:tbl>
          </a:graphicData>
        </a:graphic>
      </p:graphicFrame>
      <p:sp>
        <p:nvSpPr>
          <p:cNvPr id="2063"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049" name="Group 1"/>
          <p:cNvGrpSpPr>
            <a:grpSpLocks/>
          </p:cNvGrpSpPr>
          <p:nvPr/>
        </p:nvGrpSpPr>
        <p:grpSpPr bwMode="auto">
          <a:xfrm>
            <a:off x="857224" y="357166"/>
            <a:ext cx="7500990" cy="4714908"/>
            <a:chOff x="0" y="-4"/>
            <a:chExt cx="20001" cy="20008"/>
          </a:xfrm>
        </p:grpSpPr>
        <p:sp>
          <p:nvSpPr>
            <p:cNvPr id="2062" name="Rectangle 14"/>
            <p:cNvSpPr>
              <a:spLocks noChangeArrowheads="1"/>
            </p:cNvSpPr>
            <p:nvPr/>
          </p:nvSpPr>
          <p:spPr bwMode="auto">
            <a:xfrm>
              <a:off x="4820" y="8969"/>
              <a:ext cx="10572" cy="2249"/>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61" name="Rectangle 13"/>
            <p:cNvSpPr>
              <a:spLocks noChangeArrowheads="1"/>
            </p:cNvSpPr>
            <p:nvPr/>
          </p:nvSpPr>
          <p:spPr bwMode="auto">
            <a:xfrm>
              <a:off x="0" y="-4"/>
              <a:ext cx="6725" cy="5419"/>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60" name="Rectangle 12"/>
            <p:cNvSpPr>
              <a:spLocks noChangeArrowheads="1"/>
            </p:cNvSpPr>
            <p:nvPr/>
          </p:nvSpPr>
          <p:spPr bwMode="auto">
            <a:xfrm>
              <a:off x="7610" y="90"/>
              <a:ext cx="5837" cy="5325"/>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14333" y="1"/>
              <a:ext cx="5541" cy="5321"/>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8" name="Rectangle 10"/>
            <p:cNvSpPr>
              <a:spLocks noChangeArrowheads="1"/>
            </p:cNvSpPr>
            <p:nvPr/>
          </p:nvSpPr>
          <p:spPr bwMode="auto">
            <a:xfrm>
              <a:off x="211" y="14491"/>
              <a:ext cx="5837" cy="551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7" name="Rectangle 9"/>
            <p:cNvSpPr>
              <a:spLocks noChangeArrowheads="1"/>
            </p:cNvSpPr>
            <p:nvPr/>
          </p:nvSpPr>
          <p:spPr bwMode="auto">
            <a:xfrm>
              <a:off x="6849" y="14398"/>
              <a:ext cx="7233" cy="5606"/>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14798" y="14398"/>
              <a:ext cx="5203" cy="5606"/>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Line 7"/>
            <p:cNvSpPr>
              <a:spLocks noChangeShapeType="1"/>
            </p:cNvSpPr>
            <p:nvPr/>
          </p:nvSpPr>
          <p:spPr bwMode="auto">
            <a:xfrm flipH="1" flipV="1">
              <a:off x="3087" y="5509"/>
              <a:ext cx="4906" cy="3465"/>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p>
          </p:txBody>
        </p:sp>
        <p:sp>
          <p:nvSpPr>
            <p:cNvPr id="2054" name="Line 6"/>
            <p:cNvSpPr>
              <a:spLocks noChangeShapeType="1"/>
            </p:cNvSpPr>
            <p:nvPr/>
          </p:nvSpPr>
          <p:spPr bwMode="auto">
            <a:xfrm flipV="1">
              <a:off x="10613" y="5415"/>
              <a:ext cx="2" cy="3559"/>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p>
          </p:txBody>
        </p:sp>
        <p:sp>
          <p:nvSpPr>
            <p:cNvPr id="2053" name="Line 5"/>
            <p:cNvSpPr>
              <a:spLocks noChangeShapeType="1"/>
            </p:cNvSpPr>
            <p:nvPr/>
          </p:nvSpPr>
          <p:spPr bwMode="auto">
            <a:xfrm flipV="1">
              <a:off x="13276" y="5322"/>
              <a:ext cx="4188" cy="3558"/>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p>
          </p:txBody>
        </p:sp>
        <p:sp>
          <p:nvSpPr>
            <p:cNvPr id="2052" name="Line 4"/>
            <p:cNvSpPr>
              <a:spLocks noChangeShapeType="1"/>
            </p:cNvSpPr>
            <p:nvPr/>
          </p:nvSpPr>
          <p:spPr bwMode="auto">
            <a:xfrm flipH="1">
              <a:off x="3002" y="11209"/>
              <a:ext cx="5203" cy="3277"/>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p>
          </p:txBody>
        </p:sp>
        <p:sp>
          <p:nvSpPr>
            <p:cNvPr id="2051" name="Line 3"/>
            <p:cNvSpPr>
              <a:spLocks noChangeShapeType="1"/>
            </p:cNvSpPr>
            <p:nvPr/>
          </p:nvSpPr>
          <p:spPr bwMode="auto">
            <a:xfrm>
              <a:off x="10613" y="11302"/>
              <a:ext cx="2" cy="3184"/>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p>
          </p:txBody>
        </p:sp>
        <p:sp>
          <p:nvSpPr>
            <p:cNvPr id="2050" name="Line 2"/>
            <p:cNvSpPr>
              <a:spLocks noChangeShapeType="1"/>
            </p:cNvSpPr>
            <p:nvPr/>
          </p:nvSpPr>
          <p:spPr bwMode="auto">
            <a:xfrm>
              <a:off x="12980" y="11302"/>
              <a:ext cx="4569" cy="2997"/>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p>
          </p:txBody>
        </p:sp>
      </p:gr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Прямоугольник 27"/>
          <p:cNvSpPr/>
          <p:nvPr/>
        </p:nvSpPr>
        <p:spPr>
          <a:xfrm>
            <a:off x="2857488" y="2500306"/>
            <a:ext cx="3335785" cy="338554"/>
          </a:xfrm>
          <a:prstGeom prst="rect">
            <a:avLst/>
          </a:prstGeom>
        </p:spPr>
        <p:txBody>
          <a:bodyPr wrap="square">
            <a:spAutoFit/>
          </a:bodyPr>
          <a:lstStyle/>
          <a:p>
            <a:pPr algn="ctr"/>
            <a:r>
              <a:rPr lang="ru-RU" sz="1600" b="1" dirty="0" smtClean="0">
                <a:solidFill>
                  <a:srgbClr val="FFFF00"/>
                </a:solidFill>
              </a:rPr>
              <a:t>Подходы подавления инфляции</a:t>
            </a:r>
            <a:endParaRPr lang="ru-RU" sz="1600" b="1" dirty="0">
              <a:solidFill>
                <a:srgbClr val="FFFF00"/>
              </a:solidFill>
            </a:endParaRPr>
          </a:p>
        </p:txBody>
      </p:sp>
      <p:sp>
        <p:nvSpPr>
          <p:cNvPr id="29" name="Прямоугольник 28"/>
          <p:cNvSpPr/>
          <p:nvPr/>
        </p:nvSpPr>
        <p:spPr>
          <a:xfrm>
            <a:off x="928662" y="428605"/>
            <a:ext cx="2500330" cy="1200329"/>
          </a:xfrm>
          <a:prstGeom prst="rect">
            <a:avLst/>
          </a:prstGeom>
        </p:spPr>
        <p:txBody>
          <a:bodyPr wrap="square">
            <a:spAutoFit/>
          </a:bodyPr>
          <a:lstStyle/>
          <a:p>
            <a:pPr algn="ctr"/>
            <a:r>
              <a:rPr lang="ru-RU" b="1" dirty="0" smtClean="0">
                <a:solidFill>
                  <a:srgbClr val="FFFF00"/>
                </a:solidFill>
              </a:rPr>
              <a:t>Разработка эффективных государственных программ</a:t>
            </a:r>
            <a:endParaRPr lang="ru-RU" b="1" dirty="0">
              <a:solidFill>
                <a:srgbClr val="FFFF00"/>
              </a:solidFill>
            </a:endParaRPr>
          </a:p>
        </p:txBody>
      </p:sp>
      <p:sp>
        <p:nvSpPr>
          <p:cNvPr id="30" name="Прямоугольник 29"/>
          <p:cNvSpPr/>
          <p:nvPr/>
        </p:nvSpPr>
        <p:spPr>
          <a:xfrm>
            <a:off x="3857621" y="428604"/>
            <a:ext cx="2071701" cy="646331"/>
          </a:xfrm>
          <a:prstGeom prst="rect">
            <a:avLst/>
          </a:prstGeom>
        </p:spPr>
        <p:txBody>
          <a:bodyPr wrap="square">
            <a:spAutoFit/>
          </a:bodyPr>
          <a:lstStyle/>
          <a:p>
            <a:pPr algn="ctr"/>
            <a:r>
              <a:rPr lang="ru-RU" b="1" dirty="0" smtClean="0">
                <a:solidFill>
                  <a:srgbClr val="FFFF00"/>
                </a:solidFill>
              </a:rPr>
              <a:t>Антимонопольная политика</a:t>
            </a:r>
            <a:endParaRPr lang="ru-RU" b="1" dirty="0">
              <a:solidFill>
                <a:srgbClr val="FFFF00"/>
              </a:solidFill>
            </a:endParaRPr>
          </a:p>
        </p:txBody>
      </p:sp>
      <p:sp>
        <p:nvSpPr>
          <p:cNvPr id="31" name="Прямоугольник 30"/>
          <p:cNvSpPr/>
          <p:nvPr/>
        </p:nvSpPr>
        <p:spPr>
          <a:xfrm>
            <a:off x="6286512" y="357167"/>
            <a:ext cx="2071702" cy="1200329"/>
          </a:xfrm>
          <a:prstGeom prst="rect">
            <a:avLst/>
          </a:prstGeom>
        </p:spPr>
        <p:txBody>
          <a:bodyPr wrap="square">
            <a:spAutoFit/>
          </a:bodyPr>
          <a:lstStyle/>
          <a:p>
            <a:pPr algn="ctr"/>
            <a:r>
              <a:rPr lang="ru-RU" b="1" dirty="0" smtClean="0">
                <a:solidFill>
                  <a:srgbClr val="FFFF00"/>
                </a:solidFill>
              </a:rPr>
              <a:t>Усиление стимулов </a:t>
            </a:r>
            <a:r>
              <a:rPr lang="ru-RU" sz="1600" b="1" dirty="0" smtClean="0">
                <a:solidFill>
                  <a:srgbClr val="FFFF00"/>
                </a:solidFill>
              </a:rPr>
              <a:t>производственного</a:t>
            </a:r>
            <a:r>
              <a:rPr lang="ru-RU" b="1" dirty="0" smtClean="0">
                <a:solidFill>
                  <a:srgbClr val="FFFF00"/>
                </a:solidFill>
              </a:rPr>
              <a:t> накопления</a:t>
            </a:r>
            <a:endParaRPr lang="ru-RU" b="1" dirty="0">
              <a:solidFill>
                <a:srgbClr val="FFFF00"/>
              </a:solidFill>
            </a:endParaRPr>
          </a:p>
        </p:txBody>
      </p:sp>
      <p:sp>
        <p:nvSpPr>
          <p:cNvPr id="32" name="Прямоугольник 31"/>
          <p:cNvSpPr/>
          <p:nvPr/>
        </p:nvSpPr>
        <p:spPr>
          <a:xfrm rot="10800000" flipV="1">
            <a:off x="1000100" y="3843175"/>
            <a:ext cx="2143140" cy="1200329"/>
          </a:xfrm>
          <a:prstGeom prst="rect">
            <a:avLst/>
          </a:prstGeom>
        </p:spPr>
        <p:txBody>
          <a:bodyPr wrap="square">
            <a:spAutoFit/>
          </a:bodyPr>
          <a:lstStyle/>
          <a:p>
            <a:pPr algn="ctr"/>
            <a:r>
              <a:rPr lang="ru-RU" b="1" dirty="0" smtClean="0">
                <a:solidFill>
                  <a:srgbClr val="FFFF00"/>
                </a:solidFill>
              </a:rPr>
              <a:t>Изменение структуры производственных фондов</a:t>
            </a:r>
            <a:endParaRPr lang="ru-RU" b="1" dirty="0">
              <a:solidFill>
                <a:srgbClr val="FFFF00"/>
              </a:solidFill>
            </a:endParaRPr>
          </a:p>
        </p:txBody>
      </p:sp>
      <p:sp>
        <p:nvSpPr>
          <p:cNvPr id="33" name="Прямоугольник 32"/>
          <p:cNvSpPr/>
          <p:nvPr/>
        </p:nvSpPr>
        <p:spPr>
          <a:xfrm>
            <a:off x="3643306" y="3857628"/>
            <a:ext cx="2357454" cy="1200329"/>
          </a:xfrm>
          <a:prstGeom prst="rect">
            <a:avLst/>
          </a:prstGeom>
        </p:spPr>
        <p:txBody>
          <a:bodyPr wrap="square">
            <a:spAutoFit/>
          </a:bodyPr>
          <a:lstStyle/>
          <a:p>
            <a:pPr algn="ctr"/>
            <a:r>
              <a:rPr lang="ru-RU" b="1" dirty="0" smtClean="0">
                <a:solidFill>
                  <a:srgbClr val="FFFF00"/>
                </a:solidFill>
              </a:rPr>
              <a:t>Стимулирование кредитно-инвестиционной деятельности банков</a:t>
            </a:r>
            <a:endParaRPr lang="ru-RU" b="1" dirty="0">
              <a:solidFill>
                <a:srgbClr val="FFFF00"/>
              </a:solidFill>
            </a:endParaRPr>
          </a:p>
        </p:txBody>
      </p:sp>
      <p:sp>
        <p:nvSpPr>
          <p:cNvPr id="34" name="Прямоугольник 33"/>
          <p:cNvSpPr/>
          <p:nvPr/>
        </p:nvSpPr>
        <p:spPr>
          <a:xfrm rot="10800000" flipV="1">
            <a:off x="6500826" y="3912547"/>
            <a:ext cx="1785950" cy="923330"/>
          </a:xfrm>
          <a:prstGeom prst="rect">
            <a:avLst/>
          </a:prstGeom>
        </p:spPr>
        <p:txBody>
          <a:bodyPr wrap="square">
            <a:spAutoFit/>
          </a:bodyPr>
          <a:lstStyle/>
          <a:p>
            <a:pPr algn="ctr"/>
            <a:r>
              <a:rPr lang="ru-RU" sz="1600" b="1" dirty="0" smtClean="0">
                <a:solidFill>
                  <a:srgbClr val="FFFF00"/>
                </a:solidFill>
              </a:rPr>
              <a:t>Совершенствование</a:t>
            </a:r>
            <a:r>
              <a:rPr lang="ru-RU" b="1" dirty="0" smtClean="0">
                <a:solidFill>
                  <a:srgbClr val="FFFF00"/>
                </a:solidFill>
              </a:rPr>
              <a:t> налоговой политики</a:t>
            </a:r>
            <a:endParaRPr lang="ru-RU" b="1" dirty="0">
              <a:solidFill>
                <a:srgbClr val="FFFF00"/>
              </a:solidFill>
            </a:endParaRPr>
          </a:p>
        </p:txBody>
      </p:sp>
      <p:sp>
        <p:nvSpPr>
          <p:cNvPr id="35" name="Номер слайда 34"/>
          <p:cNvSpPr>
            <a:spLocks noGrp="1"/>
          </p:cNvSpPr>
          <p:nvPr>
            <p:ph type="sldNum" sz="quarter" idx="12"/>
          </p:nvPr>
        </p:nvSpPr>
        <p:spPr/>
        <p:txBody>
          <a:bodyPr/>
          <a:lstStyle/>
          <a:p>
            <a:fld id="{725C68B6-61C2-468F-89AB-4B9F7531AA68}" type="slidenum">
              <a:rPr lang="ru-RU" smtClean="0"/>
              <a:pPr/>
              <a:t>16</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571472" y="285728"/>
            <a:ext cx="8143932"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FFFF00"/>
                </a:solidFill>
                <a:effectLst/>
                <a:latin typeface="Times New Roman" pitchFamily="18" charset="0"/>
                <a:ea typeface="Times New Roman" pitchFamily="18" charset="0"/>
                <a:cs typeface="Times New Roman" pitchFamily="18" charset="0"/>
              </a:rPr>
              <a:t>Как наше правительство собирается  бороться с инфляцией?</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FFFF00"/>
                </a:solidFill>
                <a:effectLst/>
                <a:latin typeface="Times New Roman" pitchFamily="18" charset="0"/>
                <a:ea typeface="Times New Roman" pitchFamily="18" charset="0"/>
                <a:cs typeface="Times New Roman" pitchFamily="18" charset="0"/>
              </a:rPr>
              <a:t> Ведь неправильная борьба - она может только ухудшить положение в экономике, как это делает повышение ставки рефинансирования.</a:t>
            </a:r>
            <a:endParaRPr kumimoji="0" lang="ru-RU" sz="3200" b="1" i="0" u="none" strike="noStrike" cap="none" normalizeH="0" baseline="0" dirty="0" smtClean="0">
              <a:ln>
                <a:noFill/>
              </a:ln>
              <a:solidFill>
                <a:srgbClr val="FFFF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FFFF00"/>
                </a:solidFill>
                <a:effectLst/>
                <a:latin typeface="Times New Roman" pitchFamily="18" charset="0"/>
                <a:ea typeface="Times New Roman" pitchFamily="18" charset="0"/>
                <a:cs typeface="Times New Roman" pitchFamily="18" charset="0"/>
              </a:rPr>
              <a:t>В попытке выявить хоть какие-то зависимости инфляции от кредитной массы, курса доллара и ставки рефинансирования я построил  графики.</a:t>
            </a:r>
            <a:endParaRPr kumimoji="0" lang="ru-RU" sz="3200" b="1" i="0" u="none" strike="noStrike" cap="none" normalizeH="0" baseline="0" dirty="0" smtClean="0">
              <a:ln>
                <a:noFill/>
              </a:ln>
              <a:solidFill>
                <a:srgbClr val="FFFF00"/>
              </a:solidFill>
              <a:effectLst/>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17</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b="1" dirty="0" smtClean="0">
                <a:solidFill>
                  <a:srgbClr val="C00000"/>
                </a:solidFill>
              </a:rPr>
              <a:t>Курс доллара к рублю за 2007-й — 2009-й годы.</a:t>
            </a:r>
            <a:r>
              <a:rPr lang="ru-RU" dirty="0" smtClean="0"/>
              <a:t/>
            </a:r>
            <a:br>
              <a:rPr lang="ru-RU" dirty="0" smtClean="0"/>
            </a:br>
            <a:endParaRPr lang="ru-RU" dirty="0"/>
          </a:p>
        </p:txBody>
      </p:sp>
      <p:pic>
        <p:nvPicPr>
          <p:cNvPr id="4" name="Содержимое 3" descr="Курс доллара к рублю"/>
          <p:cNvPicPr>
            <a:picLocks noGrp="1"/>
          </p:cNvPicPr>
          <p:nvPr>
            <p:ph idx="1"/>
          </p:nvPr>
        </p:nvPicPr>
        <p:blipFill>
          <a:blip r:embed="rId2" cstate="print"/>
          <a:srcRect/>
          <a:stretch>
            <a:fillRect/>
          </a:stretch>
        </p:blipFill>
        <p:spPr bwMode="auto">
          <a:xfrm>
            <a:off x="457200" y="2453642"/>
            <a:ext cx="8229600" cy="3475687"/>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fld id="{725C68B6-61C2-468F-89AB-4B9F7531AA68}" type="slidenum">
              <a:rPr lang="ru-RU" smtClean="0"/>
              <a:pPr/>
              <a:t>18</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82792"/>
          </a:xfrm>
        </p:spPr>
        <p:txBody>
          <a:bodyPr>
            <a:normAutofit fontScale="90000"/>
          </a:bodyPr>
          <a:lstStyle/>
          <a:p>
            <a:r>
              <a:rPr lang="ru-RU" dirty="0" smtClean="0"/>
              <a:t/>
            </a:r>
            <a:br>
              <a:rPr lang="ru-RU" dirty="0" smtClean="0"/>
            </a:br>
            <a:r>
              <a:rPr lang="ru-RU" dirty="0" smtClean="0"/>
              <a:t/>
            </a:r>
            <a:br>
              <a:rPr lang="ru-RU" dirty="0" smtClean="0"/>
            </a:br>
            <a:r>
              <a:rPr lang="ru-RU" b="1" dirty="0" smtClean="0">
                <a:solidFill>
                  <a:srgbClr val="C00000"/>
                </a:solidFill>
              </a:rPr>
              <a:t>Ставка рефинансирования</a:t>
            </a:r>
            <a:br>
              <a:rPr lang="ru-RU" b="1" dirty="0" smtClean="0">
                <a:solidFill>
                  <a:srgbClr val="C00000"/>
                </a:solidFill>
              </a:rPr>
            </a:br>
            <a:r>
              <a:rPr lang="ru-RU" b="1" dirty="0" smtClean="0">
                <a:solidFill>
                  <a:srgbClr val="C00000"/>
                </a:solidFill>
              </a:rPr>
              <a:t> за 2007-й — 2009-й годы. </a:t>
            </a:r>
            <a:br>
              <a:rPr lang="ru-RU" b="1" dirty="0" smtClean="0">
                <a:solidFill>
                  <a:srgbClr val="C00000"/>
                </a:solidFill>
              </a:rPr>
            </a:br>
            <a:r>
              <a:rPr lang="ru-RU" dirty="0" smtClean="0"/>
              <a:t/>
            </a:r>
            <a:br>
              <a:rPr lang="ru-RU" dirty="0" smtClean="0"/>
            </a:br>
            <a:r>
              <a:rPr lang="ru-RU" dirty="0" smtClean="0"/>
              <a:t/>
            </a:r>
            <a:br>
              <a:rPr lang="ru-RU" dirty="0" smtClean="0"/>
            </a:br>
            <a:endParaRPr lang="ru-RU" dirty="0"/>
          </a:p>
        </p:txBody>
      </p:sp>
      <p:pic>
        <p:nvPicPr>
          <p:cNvPr id="4" name="Содержимое 3" descr="Ставка рефинансирования ЦБ РФ"/>
          <p:cNvPicPr>
            <a:picLocks noGrp="1"/>
          </p:cNvPicPr>
          <p:nvPr>
            <p:ph idx="1"/>
          </p:nvPr>
        </p:nvPicPr>
        <p:blipFill>
          <a:blip r:embed="rId2" cstate="print"/>
          <a:srcRect/>
          <a:stretch>
            <a:fillRect/>
          </a:stretch>
        </p:blipFill>
        <p:spPr bwMode="auto">
          <a:xfrm>
            <a:off x="457200" y="2771768"/>
            <a:ext cx="8229600" cy="3229000"/>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fld id="{725C68B6-61C2-468F-89AB-4B9F7531AA68}" type="slidenum">
              <a:rPr lang="ru-RU" smtClean="0"/>
              <a:pPr/>
              <a:t>19</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142852"/>
            <a:ext cx="7972452" cy="1274786"/>
          </a:xfrm>
        </p:spPr>
        <p:txBody>
          <a:bodyPr>
            <a:normAutofit fontScale="90000"/>
          </a:bodyPr>
          <a:lstStyle/>
          <a:p>
            <a:r>
              <a:rPr lang="ru-RU" b="1" dirty="0" smtClean="0"/>
              <a:t/>
            </a:r>
            <a:br>
              <a:rPr lang="ru-RU" b="1" dirty="0" smtClean="0"/>
            </a:br>
            <a:r>
              <a:rPr lang="ru-RU" b="1" dirty="0" smtClean="0"/>
              <a:t> Понятие инфляции и формы ее проявления</a:t>
            </a:r>
            <a:r>
              <a:rPr lang="ru-RU" dirty="0" smtClean="0"/>
              <a:t>.</a:t>
            </a:r>
            <a:br>
              <a:rPr lang="ru-RU" dirty="0" smtClean="0"/>
            </a:br>
            <a:endParaRPr lang="ru-RU" dirty="0"/>
          </a:p>
        </p:txBody>
      </p:sp>
      <p:sp>
        <p:nvSpPr>
          <p:cNvPr id="3" name="Содержимое 2"/>
          <p:cNvSpPr>
            <a:spLocks noGrp="1"/>
          </p:cNvSpPr>
          <p:nvPr>
            <p:ph idx="1"/>
          </p:nvPr>
        </p:nvSpPr>
        <p:spPr>
          <a:xfrm>
            <a:off x="457200" y="1500174"/>
            <a:ext cx="8229600" cy="4625989"/>
          </a:xfrm>
        </p:spPr>
        <p:txBody>
          <a:bodyPr>
            <a:normAutofit fontScale="92500" lnSpcReduction="20000"/>
          </a:bodyPr>
          <a:lstStyle/>
          <a:p>
            <a:pPr>
              <a:buNone/>
            </a:pPr>
            <a:endParaRPr lang="ru-RU" dirty="0" smtClean="0"/>
          </a:p>
          <a:p>
            <a:r>
              <a:rPr lang="ru-RU" dirty="0" smtClean="0"/>
              <a:t>Инфляция представляет собой кризисное состояние денежной системы. Термин «инфляция» применительно к денежному обращению появился в середине </a:t>
            </a:r>
            <a:r>
              <a:rPr lang="en-US" dirty="0" smtClean="0"/>
              <a:t>XIX</a:t>
            </a:r>
            <a:r>
              <a:rPr lang="ru-RU" dirty="0" smtClean="0"/>
              <a:t> в. В связи с большим выпуском бумажных долларов («Гринбеков») в годы Гражданской войны США (1861-65гг.).</a:t>
            </a:r>
          </a:p>
          <a:p>
            <a:r>
              <a:rPr lang="ru-RU" dirty="0" smtClean="0"/>
              <a:t> Длительное время под инфляцией понимали обесценивание денег и рост товарных цен, считая ее монетарным явлением.</a:t>
            </a:r>
          </a:p>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2</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smtClean="0"/>
              <a:t/>
            </a:r>
            <a:br>
              <a:rPr lang="ru-RU" sz="2700" dirty="0" smtClean="0"/>
            </a:br>
            <a:r>
              <a:rPr lang="ru-RU" sz="2700" dirty="0" smtClean="0"/>
              <a:t/>
            </a:r>
            <a:br>
              <a:rPr lang="ru-RU" sz="2700" dirty="0" smtClean="0"/>
            </a:br>
            <a:r>
              <a:rPr lang="ru-RU" sz="2700" b="1" dirty="0" smtClean="0">
                <a:solidFill>
                  <a:srgbClr val="C00000"/>
                </a:solidFill>
              </a:rPr>
              <a:t>Инфляция за 2007-й — 2009-й годы.</a:t>
            </a:r>
            <a:br>
              <a:rPr lang="ru-RU" sz="2700" b="1" dirty="0" smtClean="0">
                <a:solidFill>
                  <a:srgbClr val="C00000"/>
                </a:solidFill>
              </a:rPr>
            </a:br>
            <a:r>
              <a:rPr lang="ru-RU" sz="2700" b="1" dirty="0" smtClean="0">
                <a:solidFill>
                  <a:srgbClr val="C00000"/>
                </a:solidFill>
              </a:rPr>
              <a:t>(В процентах относительно предыдущего месяца. Данные об инфляции по данным ЦБ РФ.)</a:t>
            </a:r>
            <a:r>
              <a:rPr lang="ru-RU" dirty="0" smtClean="0"/>
              <a:t/>
            </a:r>
            <a:br>
              <a:rPr lang="ru-RU" dirty="0" smtClean="0"/>
            </a:br>
            <a:endParaRPr lang="ru-RU" dirty="0"/>
          </a:p>
        </p:txBody>
      </p:sp>
      <p:pic>
        <p:nvPicPr>
          <p:cNvPr id="4" name="Содержимое 3" descr="Инфляция"/>
          <p:cNvPicPr>
            <a:picLocks noGrp="1"/>
          </p:cNvPicPr>
          <p:nvPr>
            <p:ph idx="1"/>
          </p:nvPr>
        </p:nvPicPr>
        <p:blipFill>
          <a:blip r:embed="rId2" cstate="print"/>
          <a:srcRect/>
          <a:stretch>
            <a:fillRect/>
          </a:stretch>
        </p:blipFill>
        <p:spPr bwMode="auto">
          <a:xfrm>
            <a:off x="142844" y="1928802"/>
            <a:ext cx="8786874" cy="3786214"/>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fld id="{725C68B6-61C2-468F-89AB-4B9F7531AA68}" type="slidenum">
              <a:rPr lang="ru-RU" smtClean="0"/>
              <a:pPr/>
              <a:t>20</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571612"/>
          </a:xfrm>
        </p:spPr>
        <p:txBody>
          <a:bodyPr>
            <a:normAutofit fontScale="90000"/>
          </a:bodyPr>
          <a:lstStyle/>
          <a:p>
            <a:r>
              <a:rPr lang="ru-RU" sz="3100" dirty="0" smtClean="0"/>
              <a:t/>
            </a:r>
            <a:br>
              <a:rPr lang="ru-RU" sz="3100" dirty="0" smtClean="0"/>
            </a:br>
            <a:r>
              <a:rPr lang="ru-RU" sz="3100" dirty="0" smtClean="0"/>
              <a:t/>
            </a:r>
            <a:br>
              <a:rPr lang="ru-RU" sz="3100" dirty="0" smtClean="0"/>
            </a:br>
            <a:r>
              <a:rPr lang="ru-RU" sz="3100" b="1" dirty="0" smtClean="0">
                <a:solidFill>
                  <a:srgbClr val="C00000"/>
                </a:solidFill>
              </a:rPr>
              <a:t>Изменение общей кредитной массы </a:t>
            </a:r>
            <a:br>
              <a:rPr lang="ru-RU" sz="3100" b="1" dirty="0" smtClean="0">
                <a:solidFill>
                  <a:srgbClr val="C00000"/>
                </a:solidFill>
              </a:rPr>
            </a:br>
            <a:r>
              <a:rPr lang="ru-RU" sz="3100" b="1" dirty="0" smtClean="0">
                <a:solidFill>
                  <a:srgbClr val="C00000"/>
                </a:solidFill>
              </a:rPr>
              <a:t>(кредиты в рублях и в валюте) </a:t>
            </a:r>
            <a:br>
              <a:rPr lang="ru-RU" sz="3100" b="1" dirty="0" smtClean="0">
                <a:solidFill>
                  <a:srgbClr val="C00000"/>
                </a:solidFill>
              </a:rPr>
            </a:br>
            <a:r>
              <a:rPr lang="ru-RU" sz="3100" b="1" dirty="0" smtClean="0">
                <a:solidFill>
                  <a:srgbClr val="C00000"/>
                </a:solidFill>
              </a:rPr>
              <a:t>2007-й — 2009-й годы.</a:t>
            </a:r>
            <a:r>
              <a:rPr lang="ru-RU" dirty="0" smtClean="0"/>
              <a:t/>
            </a:r>
            <a:br>
              <a:rPr lang="ru-RU" dirty="0" smtClean="0"/>
            </a:br>
            <a:endParaRPr lang="ru-RU" dirty="0"/>
          </a:p>
        </p:txBody>
      </p:sp>
      <p:pic>
        <p:nvPicPr>
          <p:cNvPr id="4" name="Содержимое 3" descr="Изменение общей кредитной массы"/>
          <p:cNvPicPr>
            <a:picLocks noGrp="1"/>
          </p:cNvPicPr>
          <p:nvPr>
            <p:ph idx="1"/>
          </p:nvPr>
        </p:nvPicPr>
        <p:blipFill>
          <a:blip r:embed="rId2" cstate="print"/>
          <a:srcRect/>
          <a:stretch>
            <a:fillRect/>
          </a:stretch>
        </p:blipFill>
        <p:spPr bwMode="auto">
          <a:xfrm>
            <a:off x="214282" y="1928802"/>
            <a:ext cx="8715436" cy="4357718"/>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fld id="{725C68B6-61C2-468F-89AB-4B9F7531AA68}" type="slidenum">
              <a:rPr lang="ru-RU" smtClean="0"/>
              <a:pPr/>
              <a:t>21</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1" dirty="0" smtClean="0">
                <a:solidFill>
                  <a:srgbClr val="C00000"/>
                </a:solidFill>
              </a:rPr>
              <a:t/>
            </a:r>
            <a:br>
              <a:rPr lang="ru-RU" sz="3100" b="1" dirty="0" smtClean="0">
                <a:solidFill>
                  <a:srgbClr val="C00000"/>
                </a:solidFill>
              </a:rPr>
            </a:br>
            <a:r>
              <a:rPr lang="ru-RU" sz="3100" b="1" dirty="0" smtClean="0">
                <a:solidFill>
                  <a:srgbClr val="C00000"/>
                </a:solidFill>
              </a:rPr>
              <a:t/>
            </a:r>
            <a:br>
              <a:rPr lang="ru-RU" sz="3100" b="1" dirty="0" smtClean="0">
                <a:solidFill>
                  <a:srgbClr val="C00000"/>
                </a:solidFill>
              </a:rPr>
            </a:br>
            <a:r>
              <a:rPr lang="ru-RU" sz="3100" b="1" dirty="0" smtClean="0">
                <a:solidFill>
                  <a:srgbClr val="C00000"/>
                </a:solidFill>
              </a:rPr>
              <a:t>Изменение кредитной массы, выданной физическим лицам. 2007-й — 2009-й годы. </a:t>
            </a:r>
            <a:r>
              <a:rPr lang="ru-RU" dirty="0" smtClean="0"/>
              <a:t/>
            </a:r>
            <a:br>
              <a:rPr lang="ru-RU" dirty="0" smtClean="0"/>
            </a:br>
            <a:endParaRPr lang="ru-RU" dirty="0"/>
          </a:p>
        </p:txBody>
      </p:sp>
      <p:pic>
        <p:nvPicPr>
          <p:cNvPr id="4" name="Содержимое 3" descr="Изменение кредитной массы, выданной физическим лицам"/>
          <p:cNvPicPr>
            <a:picLocks noGrp="1"/>
          </p:cNvPicPr>
          <p:nvPr>
            <p:ph idx="1"/>
          </p:nvPr>
        </p:nvPicPr>
        <p:blipFill>
          <a:blip r:embed="rId2" cstate="print"/>
          <a:srcRect/>
          <a:stretch>
            <a:fillRect/>
          </a:stretch>
        </p:blipFill>
        <p:spPr bwMode="auto">
          <a:xfrm>
            <a:off x="214282" y="2071678"/>
            <a:ext cx="8715436" cy="4643470"/>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fld id="{725C68B6-61C2-468F-89AB-4B9F7531AA68}" type="slidenum">
              <a:rPr lang="ru-RU" smtClean="0"/>
              <a:pPr/>
              <a:t>22</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Внутренние и внешние факторы инфляции</a:t>
            </a:r>
            <a:endParaRPr lang="ru-RU" dirty="0"/>
          </a:p>
        </p:txBody>
      </p:sp>
      <p:sp>
        <p:nvSpPr>
          <p:cNvPr id="3" name="Содержимое 2"/>
          <p:cNvSpPr>
            <a:spLocks noGrp="1"/>
          </p:cNvSpPr>
          <p:nvPr>
            <p:ph idx="1"/>
          </p:nvPr>
        </p:nvSpPr>
        <p:spPr/>
        <p:txBody>
          <a:bodyPr/>
          <a:lstStyle/>
          <a:p>
            <a:pPr>
              <a:buNone/>
            </a:pPr>
            <a:endParaRPr lang="ru-RU" dirty="0" smtClean="0"/>
          </a:p>
          <a:p>
            <a:pPr>
              <a:buNone/>
            </a:pPr>
            <a:r>
              <a:rPr lang="ru-RU" dirty="0" smtClean="0"/>
              <a:t> </a:t>
            </a:r>
          </a:p>
          <a:p>
            <a:pPr>
              <a:buNone/>
            </a:pPr>
            <a:endParaRPr lang="ru-RU" dirty="0" smtClean="0"/>
          </a:p>
        </p:txBody>
      </p:sp>
      <p:sp>
        <p:nvSpPr>
          <p:cNvPr id="4" name="Прямоугольник 3"/>
          <p:cNvSpPr/>
          <p:nvPr/>
        </p:nvSpPr>
        <p:spPr>
          <a:xfrm>
            <a:off x="2500298" y="1571612"/>
            <a:ext cx="3929090"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Факторы инфляции</a:t>
            </a:r>
            <a:endParaRPr lang="ru-RU" dirty="0"/>
          </a:p>
        </p:txBody>
      </p:sp>
      <p:cxnSp>
        <p:nvCxnSpPr>
          <p:cNvPr id="9" name="Прямая со стрелкой 8"/>
          <p:cNvCxnSpPr/>
          <p:nvPr/>
        </p:nvCxnSpPr>
        <p:spPr>
          <a:xfrm>
            <a:off x="5286380" y="2071678"/>
            <a:ext cx="428628" cy="3571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rot="5400000">
            <a:off x="2821769" y="2107397"/>
            <a:ext cx="357190" cy="2857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7" name="Овал 16"/>
          <p:cNvSpPr/>
          <p:nvPr/>
        </p:nvSpPr>
        <p:spPr>
          <a:xfrm rot="10800000" flipV="1">
            <a:off x="928662" y="2285992"/>
            <a:ext cx="2214578"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Внутренние</a:t>
            </a:r>
            <a:endParaRPr lang="ru-RU" dirty="0"/>
          </a:p>
        </p:txBody>
      </p:sp>
      <p:sp>
        <p:nvSpPr>
          <p:cNvPr id="18" name="Овал 17"/>
          <p:cNvSpPr/>
          <p:nvPr/>
        </p:nvSpPr>
        <p:spPr>
          <a:xfrm>
            <a:off x="5429256" y="2428868"/>
            <a:ext cx="2000264"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Внешние</a:t>
            </a:r>
            <a:endParaRPr lang="ru-RU" dirty="0"/>
          </a:p>
        </p:txBody>
      </p:sp>
      <p:sp>
        <p:nvSpPr>
          <p:cNvPr id="19" name="Левая фигурная скобка 18"/>
          <p:cNvSpPr/>
          <p:nvPr/>
        </p:nvSpPr>
        <p:spPr>
          <a:xfrm>
            <a:off x="714348" y="3000372"/>
            <a:ext cx="71438" cy="2928958"/>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sp>
        <p:nvSpPr>
          <p:cNvPr id="22" name="Левая фигурная скобка 21"/>
          <p:cNvSpPr/>
          <p:nvPr/>
        </p:nvSpPr>
        <p:spPr>
          <a:xfrm>
            <a:off x="5357818" y="3286124"/>
            <a:ext cx="285752" cy="3214710"/>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sp>
        <p:nvSpPr>
          <p:cNvPr id="23" name="Прямоугольник 22"/>
          <p:cNvSpPr/>
          <p:nvPr/>
        </p:nvSpPr>
        <p:spPr>
          <a:xfrm>
            <a:off x="1142976" y="3500438"/>
            <a:ext cx="164307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dirty="0" smtClean="0"/>
              <a:t>Неденежные</a:t>
            </a:r>
            <a:endParaRPr lang="ru-RU" sz="1100" dirty="0"/>
          </a:p>
        </p:txBody>
      </p:sp>
      <p:sp>
        <p:nvSpPr>
          <p:cNvPr id="24" name="Прямоугольник 23"/>
          <p:cNvSpPr/>
          <p:nvPr/>
        </p:nvSpPr>
        <p:spPr>
          <a:xfrm>
            <a:off x="1142976" y="4572008"/>
            <a:ext cx="1643074"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t>Денежные (монетарные)</a:t>
            </a:r>
            <a:endParaRPr lang="ru-RU" sz="1200" dirty="0"/>
          </a:p>
        </p:txBody>
      </p:sp>
      <p:sp>
        <p:nvSpPr>
          <p:cNvPr id="25" name="Прямоугольник 24"/>
          <p:cNvSpPr/>
          <p:nvPr/>
        </p:nvSpPr>
        <p:spPr>
          <a:xfrm>
            <a:off x="6000760" y="3429000"/>
            <a:ext cx="185738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dirty="0" smtClean="0"/>
              <a:t>Мировые структурные кризисы (сырьевые, энергетические, валютные)</a:t>
            </a:r>
            <a:endParaRPr lang="ru-RU" sz="1100" dirty="0"/>
          </a:p>
        </p:txBody>
      </p:sp>
      <p:sp>
        <p:nvSpPr>
          <p:cNvPr id="26" name="Прямоугольник 25"/>
          <p:cNvSpPr/>
          <p:nvPr/>
        </p:nvSpPr>
        <p:spPr>
          <a:xfrm>
            <a:off x="6000760" y="4500570"/>
            <a:ext cx="1857388"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t>Валютная политика государства (экспорт инфляции)</a:t>
            </a:r>
            <a:endParaRPr lang="ru-RU" sz="1200" dirty="0"/>
          </a:p>
        </p:txBody>
      </p:sp>
      <p:sp>
        <p:nvSpPr>
          <p:cNvPr id="27" name="Прямоугольник 26"/>
          <p:cNvSpPr/>
          <p:nvPr/>
        </p:nvSpPr>
        <p:spPr>
          <a:xfrm>
            <a:off x="6000760" y="5643578"/>
            <a:ext cx="1857388"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Нелегальный экспорт золота, валюты</a:t>
            </a:r>
            <a:endParaRPr lang="ru-RU" sz="1400" dirty="0"/>
          </a:p>
        </p:txBody>
      </p:sp>
      <p:sp>
        <p:nvSpPr>
          <p:cNvPr id="16" name="Номер слайда 15"/>
          <p:cNvSpPr>
            <a:spLocks noGrp="1"/>
          </p:cNvSpPr>
          <p:nvPr>
            <p:ph type="sldNum" sz="quarter" idx="12"/>
          </p:nvPr>
        </p:nvSpPr>
        <p:spPr/>
        <p:txBody>
          <a:bodyPr/>
          <a:lstStyle/>
          <a:p>
            <a:fld id="{725C68B6-61C2-468F-89AB-4B9F7531AA68}" type="slidenum">
              <a:rPr lang="ru-RU" smtClean="0"/>
              <a:pPr/>
              <a:t>3</a:t>
            </a:fld>
            <a:endParaRPr lang="ru-RU"/>
          </a:p>
        </p:txBody>
      </p:sp>
    </p:spTree>
  </p:cSld>
  <p:clrMapOvr>
    <a:masterClrMapping/>
  </p:clrMapOvr>
  <p:transition spd="slow" advClick="0" advTm="6000">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68280"/>
          </a:xfrm>
        </p:spPr>
        <p:txBody>
          <a:bodyPr>
            <a:normAutofit fontScale="90000"/>
          </a:bodyPr>
          <a:lstStyle/>
          <a:p>
            <a:endParaRPr lang="ru-RU" dirty="0"/>
          </a:p>
        </p:txBody>
      </p:sp>
      <p:sp>
        <p:nvSpPr>
          <p:cNvPr id="3" name="Содержимое 2"/>
          <p:cNvSpPr>
            <a:spLocks noGrp="1"/>
          </p:cNvSpPr>
          <p:nvPr>
            <p:ph sz="half" idx="1"/>
          </p:nvPr>
        </p:nvSpPr>
        <p:spPr>
          <a:xfrm>
            <a:off x="457200" y="928670"/>
            <a:ext cx="4038600" cy="5197493"/>
          </a:xfrm>
        </p:spPr>
        <p:txBody>
          <a:bodyPr>
            <a:normAutofit fontScale="77500" lnSpcReduction="20000"/>
          </a:bodyPr>
          <a:lstStyle/>
          <a:p>
            <a:pPr algn="ctr">
              <a:buNone/>
            </a:pPr>
            <a:r>
              <a:rPr lang="ru-RU" sz="3100" b="1" dirty="0" smtClean="0">
                <a:solidFill>
                  <a:srgbClr val="00B050"/>
                </a:solidFill>
                <a:latin typeface="Times New Roman" pitchFamily="18" charset="0"/>
                <a:cs typeface="Times New Roman" pitchFamily="18" charset="0"/>
              </a:rPr>
              <a:t>Неденежными факторами инфляции в России являются:</a:t>
            </a:r>
          </a:p>
          <a:p>
            <a:pPr algn="ctr">
              <a:buNone/>
            </a:pPr>
            <a:endParaRPr lang="ru-RU" sz="3100" dirty="0" smtClean="0">
              <a:solidFill>
                <a:srgbClr val="00B050"/>
              </a:solidFill>
              <a:latin typeface="Times New Roman" pitchFamily="18" charset="0"/>
              <a:cs typeface="Times New Roman" pitchFamily="18" charset="0"/>
            </a:endParaRPr>
          </a:p>
          <a:p>
            <a:pPr>
              <a:buNone/>
            </a:pPr>
            <a:r>
              <a:rPr lang="ru-RU" b="1" dirty="0" smtClean="0">
                <a:solidFill>
                  <a:srgbClr val="FFFF00"/>
                </a:solidFill>
              </a:rPr>
              <a:t>1.  Кризис плановой хозяйственной системы;</a:t>
            </a:r>
          </a:p>
          <a:p>
            <a:pPr>
              <a:buNone/>
            </a:pPr>
            <a:r>
              <a:rPr lang="ru-RU" b="1" dirty="0" smtClean="0">
                <a:solidFill>
                  <a:srgbClr val="FFFF00"/>
                </a:solidFill>
              </a:rPr>
              <a:t>2.  Неэкономичность производства, выражающаяся в затратном характере производства.</a:t>
            </a:r>
          </a:p>
          <a:p>
            <a:pPr>
              <a:buNone/>
            </a:pPr>
            <a:endParaRPr lang="ru-RU" dirty="0"/>
          </a:p>
        </p:txBody>
      </p:sp>
      <p:sp>
        <p:nvSpPr>
          <p:cNvPr id="4" name="Содержимое 3"/>
          <p:cNvSpPr>
            <a:spLocks noGrp="1"/>
          </p:cNvSpPr>
          <p:nvPr>
            <p:ph sz="half" idx="2"/>
          </p:nvPr>
        </p:nvSpPr>
        <p:spPr>
          <a:xfrm>
            <a:off x="4648200" y="1000108"/>
            <a:ext cx="4038600" cy="5126055"/>
          </a:xfrm>
        </p:spPr>
        <p:txBody>
          <a:bodyPr>
            <a:normAutofit fontScale="77500" lnSpcReduction="20000"/>
          </a:bodyPr>
          <a:lstStyle/>
          <a:p>
            <a:pPr algn="ctr">
              <a:buNone/>
            </a:pPr>
            <a:r>
              <a:rPr lang="ru-RU" sz="3100" b="1" dirty="0" smtClean="0">
                <a:solidFill>
                  <a:srgbClr val="00B050"/>
                </a:solidFill>
                <a:latin typeface="Times New Roman" pitchFamily="18" charset="0"/>
                <a:cs typeface="Times New Roman" pitchFamily="18" charset="0"/>
              </a:rPr>
              <a:t>Денежными факторами являются:</a:t>
            </a:r>
          </a:p>
          <a:p>
            <a:endParaRPr lang="ru-RU" dirty="0" smtClean="0"/>
          </a:p>
          <a:p>
            <a:pPr>
              <a:buNone/>
            </a:pPr>
            <a:r>
              <a:rPr lang="ru-RU" b="1" dirty="0" smtClean="0">
                <a:solidFill>
                  <a:srgbClr val="FFFF00"/>
                </a:solidFill>
              </a:rPr>
              <a:t>1.  Либерализация цен в условиях отсутствия рыночных отношений и конкуренции;</a:t>
            </a:r>
          </a:p>
          <a:p>
            <a:pPr>
              <a:buNone/>
            </a:pPr>
            <a:r>
              <a:rPr lang="ru-RU" b="1" dirty="0" smtClean="0">
                <a:solidFill>
                  <a:srgbClr val="FFFF00"/>
                </a:solidFill>
              </a:rPr>
              <a:t>2.  Дефицит бюджета;</a:t>
            </a:r>
          </a:p>
          <a:p>
            <a:pPr>
              <a:buNone/>
            </a:pPr>
            <a:r>
              <a:rPr lang="ru-RU" b="1" dirty="0" smtClean="0">
                <a:solidFill>
                  <a:srgbClr val="FFFF00"/>
                </a:solidFill>
              </a:rPr>
              <a:t>3.  Кредитная экспансия банков, носившая непроизводительный характер;</a:t>
            </a:r>
          </a:p>
          <a:p>
            <a:pPr>
              <a:buNone/>
            </a:pPr>
            <a:r>
              <a:rPr lang="ru-RU" b="1" dirty="0" smtClean="0">
                <a:solidFill>
                  <a:srgbClr val="FFFF00"/>
                </a:solidFill>
              </a:rPr>
              <a:t>4.  Долларизация денежного обращения;</a:t>
            </a:r>
          </a:p>
          <a:p>
            <a:pPr>
              <a:buNone/>
            </a:pPr>
            <a:r>
              <a:rPr lang="ru-RU" b="1" dirty="0" smtClean="0">
                <a:solidFill>
                  <a:srgbClr val="FFFF00"/>
                </a:solidFill>
              </a:rPr>
              <a:t>5.  Вывоз за границу валютной выручки предприятий и граждан.</a:t>
            </a:r>
          </a:p>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4</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b="1" dirty="0" smtClean="0">
                <a:solidFill>
                  <a:srgbClr val="00B0F0"/>
                </a:solidFill>
              </a:rPr>
              <a:t>1.Рост цен на товары и услуги. Что приводит к снижению покупательной способности;</a:t>
            </a:r>
          </a:p>
          <a:p>
            <a:r>
              <a:rPr lang="ru-RU" b="1" dirty="0" smtClean="0">
                <a:solidFill>
                  <a:srgbClr val="00B0F0"/>
                </a:solidFill>
              </a:rPr>
              <a:t>2.Понижение курса национальной денежной единицы по отношению к иностранной;</a:t>
            </a:r>
          </a:p>
          <a:p>
            <a:r>
              <a:rPr lang="ru-RU" b="1" dirty="0" smtClean="0">
                <a:solidFill>
                  <a:srgbClr val="00B0F0"/>
                </a:solidFill>
              </a:rPr>
              <a:t>3.Увеличение цены золота, выраженной в национальной денежной единице.</a:t>
            </a:r>
          </a:p>
          <a:p>
            <a:endParaRPr lang="ru-RU" dirty="0"/>
          </a:p>
        </p:txBody>
      </p:sp>
      <p:sp>
        <p:nvSpPr>
          <p:cNvPr id="2" name="Заголовок 1"/>
          <p:cNvSpPr>
            <a:spLocks noGrp="1"/>
          </p:cNvSpPr>
          <p:nvPr>
            <p:ph type="title"/>
          </p:nvPr>
        </p:nvSpPr>
        <p:spPr>
          <a:xfrm>
            <a:off x="500034" y="214290"/>
            <a:ext cx="8186766" cy="1143008"/>
          </a:xfrm>
        </p:spPr>
        <p:txBody>
          <a:bodyPr>
            <a:normAutofit fontScale="90000"/>
          </a:bodyPr>
          <a:lstStyle/>
          <a:p>
            <a:r>
              <a:rPr lang="ru-RU" b="1" dirty="0" smtClean="0"/>
              <a:t/>
            </a:r>
            <a:br>
              <a:rPr lang="ru-RU" b="1" dirty="0" smtClean="0"/>
            </a:br>
            <a:r>
              <a:rPr lang="ru-RU" b="1" dirty="0" smtClean="0">
                <a:solidFill>
                  <a:schemeClr val="bg2">
                    <a:lumMod val="50000"/>
                  </a:schemeClr>
                </a:solidFill>
              </a:rPr>
              <a:t>Основными формами проявления инфляции являются:</a:t>
            </a:r>
            <a:r>
              <a:rPr lang="ru-RU" dirty="0" smtClean="0"/>
              <a:t/>
            </a:r>
            <a:br>
              <a:rPr lang="ru-RU" dirty="0" smtClean="0"/>
            </a:br>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5</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rot="10800000" flipV="1">
            <a:off x="0" y="107723"/>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Различают два типа инфляции. </a:t>
            </a:r>
            <a:endParaRPr kumimoji="0" lang="ru-RU" sz="4000" b="1"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sp>
        <p:nvSpPr>
          <p:cNvPr id="3" name="Овал 2"/>
          <p:cNvSpPr/>
          <p:nvPr/>
        </p:nvSpPr>
        <p:spPr>
          <a:xfrm>
            <a:off x="3000364" y="1357298"/>
            <a:ext cx="3000396"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bg1">
                    <a:lumMod val="95000"/>
                    <a:lumOff val="5000"/>
                  </a:schemeClr>
                </a:solidFill>
              </a:rPr>
              <a:t>Типы инфляции</a:t>
            </a:r>
            <a:endParaRPr lang="ru-RU" sz="2400" dirty="0">
              <a:solidFill>
                <a:schemeClr val="bg1">
                  <a:lumMod val="95000"/>
                  <a:lumOff val="5000"/>
                </a:schemeClr>
              </a:solidFill>
            </a:endParaRPr>
          </a:p>
        </p:txBody>
      </p:sp>
      <p:sp>
        <p:nvSpPr>
          <p:cNvPr id="4" name="Стрелка вниз 3"/>
          <p:cNvSpPr/>
          <p:nvPr/>
        </p:nvSpPr>
        <p:spPr>
          <a:xfrm>
            <a:off x="3643306" y="2643182"/>
            <a:ext cx="714380" cy="642942"/>
          </a:xfrm>
          <a:prstGeom prst="downArrow">
            <a:avLst>
              <a:gd name="adj1" fmla="val 50000"/>
              <a:gd name="adj2" fmla="val 433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a:off x="4572000" y="2643182"/>
            <a:ext cx="714380" cy="642942"/>
          </a:xfrm>
          <a:prstGeom prst="downArrow">
            <a:avLst>
              <a:gd name="adj1" fmla="val 50000"/>
              <a:gd name="adj2" fmla="val 517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785786" y="3429000"/>
            <a:ext cx="314327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bg1">
                    <a:lumMod val="95000"/>
                    <a:lumOff val="5000"/>
                  </a:schemeClr>
                </a:solidFill>
              </a:rPr>
              <a:t>Инфляция спроса</a:t>
            </a:r>
            <a:endParaRPr lang="ru-RU" sz="2000" dirty="0">
              <a:solidFill>
                <a:schemeClr val="bg1">
                  <a:lumMod val="95000"/>
                  <a:lumOff val="5000"/>
                </a:schemeClr>
              </a:solidFill>
            </a:endParaRPr>
          </a:p>
        </p:txBody>
      </p:sp>
      <p:sp>
        <p:nvSpPr>
          <p:cNvPr id="7" name="Овал 6"/>
          <p:cNvSpPr/>
          <p:nvPr/>
        </p:nvSpPr>
        <p:spPr>
          <a:xfrm>
            <a:off x="4929190" y="3357562"/>
            <a:ext cx="3143272"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bg1">
                    <a:lumMod val="95000"/>
                    <a:lumOff val="5000"/>
                  </a:schemeClr>
                </a:solidFill>
              </a:rPr>
              <a:t>Инфляция издержек производства</a:t>
            </a:r>
            <a:endParaRPr lang="ru-RU" sz="2000" dirty="0">
              <a:solidFill>
                <a:schemeClr val="bg1">
                  <a:lumMod val="95000"/>
                  <a:lumOff val="5000"/>
                </a:schemeClr>
              </a:solidFill>
            </a:endParaRPr>
          </a:p>
        </p:txBody>
      </p:sp>
      <p:sp>
        <p:nvSpPr>
          <p:cNvPr id="8" name="Номер слайда 7"/>
          <p:cNvSpPr>
            <a:spLocks noGrp="1"/>
          </p:cNvSpPr>
          <p:nvPr>
            <p:ph type="sldNum" sz="quarter" idx="12"/>
          </p:nvPr>
        </p:nvSpPr>
        <p:spPr/>
        <p:txBody>
          <a:bodyPr/>
          <a:lstStyle/>
          <a:p>
            <a:fld id="{725C68B6-61C2-468F-89AB-4B9F7531AA68}" type="slidenum">
              <a:rPr lang="ru-RU" smtClean="0"/>
              <a:pPr/>
              <a:t>6</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500570"/>
            <a:ext cx="5486400" cy="571504"/>
          </a:xfrm>
        </p:spPr>
        <p:txBody>
          <a:bodyPr>
            <a:normAutofit fontScale="90000"/>
          </a:bodyPr>
          <a:lstStyle/>
          <a:p>
            <a:r>
              <a:rPr lang="ru-RU" dirty="0" smtClean="0">
                <a:solidFill>
                  <a:schemeClr val="bg1">
                    <a:lumMod val="95000"/>
                    <a:lumOff val="5000"/>
                  </a:schemeClr>
                </a:solidFill>
              </a:rPr>
              <a:t>Инфляция спроса обусловлена рядом причин. </a:t>
            </a:r>
            <a:br>
              <a:rPr lang="ru-RU" dirty="0" smtClean="0">
                <a:solidFill>
                  <a:schemeClr val="bg1">
                    <a:lumMod val="95000"/>
                    <a:lumOff val="5000"/>
                  </a:schemeClr>
                </a:solidFill>
              </a:rPr>
            </a:br>
            <a:endParaRPr lang="ru-RU" dirty="0">
              <a:solidFill>
                <a:schemeClr val="bg1">
                  <a:lumMod val="95000"/>
                  <a:lumOff val="5000"/>
                </a:schemeClr>
              </a:solidFill>
            </a:endParaRPr>
          </a:p>
        </p:txBody>
      </p:sp>
      <p:sp>
        <p:nvSpPr>
          <p:cNvPr id="4" name="Текст 3"/>
          <p:cNvSpPr>
            <a:spLocks noGrp="1"/>
          </p:cNvSpPr>
          <p:nvPr>
            <p:ph type="body" sz="half" idx="2"/>
          </p:nvPr>
        </p:nvSpPr>
        <p:spPr>
          <a:xfrm>
            <a:off x="1792288" y="4857760"/>
            <a:ext cx="5486400" cy="1857388"/>
          </a:xfrm>
        </p:spPr>
        <p:txBody>
          <a:bodyPr>
            <a:normAutofit fontScale="92500" lnSpcReduction="10000"/>
          </a:bodyPr>
          <a:lstStyle/>
          <a:p>
            <a:r>
              <a:rPr lang="ru-RU" sz="1500" dirty="0" smtClean="0"/>
              <a:t>  Милитаризация экономики означает, что военная продукция не функционирует на рынке, а направляется в запас.</a:t>
            </a:r>
          </a:p>
          <a:p>
            <a:r>
              <a:rPr lang="ru-RU" sz="1500" dirty="0" smtClean="0"/>
              <a:t>  Дефицит бюджета и рост государственного долга означает, что покрытие дефицита осуществляется государственными займами, либо эмиссией банкнот.</a:t>
            </a:r>
          </a:p>
          <a:p>
            <a:r>
              <a:rPr lang="ru-RU" sz="1500" dirty="0" smtClean="0"/>
              <a:t>  Расширение кредитной  экспансии банков приводит к увеличению кредитных денег обращения, которые также создают дополнительные требования на товары и услуги.</a:t>
            </a:r>
          </a:p>
          <a:p>
            <a:endParaRPr lang="ru-RU" dirty="0" smtClean="0"/>
          </a:p>
          <a:p>
            <a:endParaRPr lang="ru-RU" dirty="0"/>
          </a:p>
        </p:txBody>
      </p:sp>
      <p:grpSp>
        <p:nvGrpSpPr>
          <p:cNvPr id="17410" name="Group 2"/>
          <p:cNvGrpSpPr>
            <a:grpSpLocks noGrp="1"/>
          </p:cNvGrpSpPr>
          <p:nvPr>
            <p:ph type="pic" idx="1"/>
          </p:nvPr>
        </p:nvGrpSpPr>
        <p:grpSpPr bwMode="auto">
          <a:xfrm>
            <a:off x="1792288" y="500042"/>
            <a:ext cx="5486400" cy="3714776"/>
            <a:chOff x="0" y="-626"/>
            <a:chExt cx="20000" cy="20628"/>
          </a:xfrm>
        </p:grpSpPr>
        <p:sp>
          <p:nvSpPr>
            <p:cNvPr id="17411" name="Rectangle 3"/>
            <p:cNvSpPr>
              <a:spLocks noChangeArrowheads="1"/>
            </p:cNvSpPr>
            <p:nvPr/>
          </p:nvSpPr>
          <p:spPr bwMode="auto">
            <a:xfrm>
              <a:off x="2744" y="-626"/>
              <a:ext cx="13117" cy="5094"/>
            </a:xfrm>
            <a:prstGeom prst="rect">
              <a:avLst/>
            </a:prstGeom>
            <a:solidFill>
              <a:srgbClr val="FFFFFF"/>
            </a:solidFill>
            <a:ln w="9525">
              <a:solidFill>
                <a:srgbClr val="000000"/>
              </a:solidFill>
              <a:miter lim="800000"/>
              <a:headEnd/>
              <a:tailEnd/>
            </a:ln>
          </p:spPr>
          <p:txBody>
            <a:bodyPr vert="horz" wrap="square" lIns="12700" tIns="12700" rIns="12700" bIns="127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2400"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rPr>
                <a:t>Причины инфляции спроса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2" name="Rectangle 4"/>
            <p:cNvSpPr>
              <a:spLocks noChangeArrowheads="1"/>
            </p:cNvSpPr>
            <p:nvPr/>
          </p:nvSpPr>
          <p:spPr bwMode="auto">
            <a:xfrm>
              <a:off x="0" y="10774"/>
              <a:ext cx="5862" cy="9228"/>
            </a:xfrm>
            <a:prstGeom prst="rect">
              <a:avLst/>
            </a:prstGeom>
            <a:solidFill>
              <a:srgbClr val="FFFFFF"/>
            </a:solidFill>
            <a:ln w="9525">
              <a:solidFill>
                <a:srgbClr val="000000"/>
              </a:solidFill>
              <a:miter lim="800000"/>
              <a:headEnd/>
              <a:tailEnd/>
            </a:ln>
          </p:spPr>
          <p:txBody>
            <a:bodyPr vert="horz" wrap="square" lIns="12700" tIns="12700" rIns="12700" bIns="127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ru-RU" sz="1600"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600"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rPr>
                <a:t>Милитаризация экономики и рост военных расходов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3" name="Rectangle 5"/>
            <p:cNvSpPr>
              <a:spLocks noChangeArrowheads="1"/>
            </p:cNvSpPr>
            <p:nvPr/>
          </p:nvSpPr>
          <p:spPr bwMode="auto">
            <a:xfrm>
              <a:off x="6464" y="10620"/>
              <a:ext cx="6793" cy="9382"/>
            </a:xfrm>
            <a:prstGeom prst="rect">
              <a:avLst/>
            </a:prstGeom>
            <a:solidFill>
              <a:srgbClr val="FFFFFF"/>
            </a:solidFill>
            <a:ln w="9525">
              <a:solidFill>
                <a:srgbClr val="000000"/>
              </a:solidFill>
              <a:miter lim="800000"/>
              <a:headEnd/>
              <a:tailEnd/>
            </a:ln>
          </p:spPr>
          <p:txBody>
            <a:bodyPr vert="horz" wrap="square" lIns="12700" tIns="12700" rIns="12700" bIns="127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ru-RU" sz="1600"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600"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rPr>
                <a:t>Дефицит бюджета и рост государственного долга</a:t>
              </a:r>
              <a:r>
                <a:rPr kumimoji="0" lang="ru-RU"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4" name="Rectangle 6"/>
            <p:cNvSpPr>
              <a:spLocks noChangeArrowheads="1"/>
            </p:cNvSpPr>
            <p:nvPr/>
          </p:nvSpPr>
          <p:spPr bwMode="auto">
            <a:xfrm>
              <a:off x="14091" y="10466"/>
              <a:ext cx="5909" cy="9528"/>
            </a:xfrm>
            <a:prstGeom prst="rect">
              <a:avLst/>
            </a:prstGeom>
            <a:solidFill>
              <a:srgbClr val="FFFFFF"/>
            </a:solidFill>
            <a:ln w="9525">
              <a:solidFill>
                <a:srgbClr val="000000"/>
              </a:solidFill>
              <a:miter lim="800000"/>
              <a:headEnd/>
              <a:tailEnd/>
            </a:ln>
          </p:spPr>
          <p:txBody>
            <a:bodyPr vert="horz" wrap="square" lIns="12700" tIns="12700" rIns="12700" bIns="127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ru-RU" sz="1600"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600"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rPr>
                <a:t>Кредитная экспансия банков</a:t>
              </a:r>
              <a:r>
                <a:rPr kumimoji="0" lang="ru-RU" b="1" i="0" u="none" strike="noStrike" cap="none" normalizeH="0" baseline="0" dirty="0" smtClean="0">
                  <a:ln>
                    <a:noFill/>
                  </a:ln>
                  <a:solidFill>
                    <a:schemeClr val="bg1">
                      <a:lumMod val="95000"/>
                      <a:lumOff val="5000"/>
                    </a:schemeClr>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5" name="Line 7"/>
            <p:cNvSpPr>
              <a:spLocks noChangeShapeType="1"/>
            </p:cNvSpPr>
            <p:nvPr/>
          </p:nvSpPr>
          <p:spPr bwMode="auto">
            <a:xfrm flipH="1">
              <a:off x="2790" y="4453"/>
              <a:ext cx="4142" cy="6313"/>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p>
          </p:txBody>
        </p:sp>
        <p:sp>
          <p:nvSpPr>
            <p:cNvPr id="17416" name="Line 8"/>
            <p:cNvSpPr>
              <a:spLocks noChangeShapeType="1"/>
            </p:cNvSpPr>
            <p:nvPr/>
          </p:nvSpPr>
          <p:spPr bwMode="auto">
            <a:xfrm>
              <a:off x="9813" y="4606"/>
              <a:ext cx="2" cy="5853"/>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p>
          </p:txBody>
        </p:sp>
        <p:sp>
          <p:nvSpPr>
            <p:cNvPr id="17417" name="Line 9"/>
            <p:cNvSpPr>
              <a:spLocks noChangeShapeType="1"/>
            </p:cNvSpPr>
            <p:nvPr/>
          </p:nvSpPr>
          <p:spPr bwMode="auto">
            <a:xfrm>
              <a:off x="13150" y="4414"/>
              <a:ext cx="3815" cy="6006"/>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p>
          </p:txBody>
        </p:sp>
      </p:grpSp>
      <p:sp>
        <p:nvSpPr>
          <p:cNvPr id="12" name="Номер слайда 11"/>
          <p:cNvSpPr>
            <a:spLocks noGrp="1"/>
          </p:cNvSpPr>
          <p:nvPr>
            <p:ph type="sldNum" sz="quarter" idx="12"/>
          </p:nvPr>
        </p:nvSpPr>
        <p:spPr/>
        <p:txBody>
          <a:bodyPr/>
          <a:lstStyle/>
          <a:p>
            <a:fld id="{725C68B6-61C2-468F-89AB-4B9F7531AA68}" type="slidenum">
              <a:rPr lang="ru-RU" smtClean="0"/>
              <a:pPr/>
              <a:t>7</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1792288" y="5429264"/>
            <a:ext cx="5486400" cy="500066"/>
          </a:xfrm>
        </p:spPr>
        <p:txBody>
          <a:bodyPr>
            <a:normAutofit/>
          </a:bodyPr>
          <a:lstStyle/>
          <a:p>
            <a:endParaRPr lang="ru-RU" dirty="0"/>
          </a:p>
        </p:txBody>
      </p:sp>
      <p:graphicFrame>
        <p:nvGraphicFramePr>
          <p:cNvPr id="5" name="Рисунок 4"/>
          <p:cNvGraphicFramePr>
            <a:graphicFrameLocks noGrp="1"/>
          </p:cNvGraphicFramePr>
          <p:nvPr>
            <p:ph type="pic" idx="1"/>
          </p:nvPr>
        </p:nvGraphicFramePr>
        <p:xfrm>
          <a:off x="1792288" y="2573782"/>
          <a:ext cx="5486400" cy="192786"/>
        </p:xfrm>
        <a:graphic>
          <a:graphicData uri="http://schemas.openxmlformats.org/drawingml/2006/table">
            <a:tbl>
              <a:tblPr/>
              <a:tblGrid>
                <a:gridCol w="5486400"/>
              </a:tblGrid>
              <a:tr h="189281">
                <a:tc>
                  <a:txBody>
                    <a:bodyPr/>
                    <a:lstStyle/>
                    <a:p>
                      <a:pPr algn="ctr">
                        <a:lnSpc>
                          <a:spcPct val="115000"/>
                        </a:lnSpc>
                        <a:spcAft>
                          <a:spcPts val="1000"/>
                        </a:spcAft>
                      </a:pPr>
                      <a:endParaRPr lang="ru-RU" sz="1100" dirty="0">
                        <a:latin typeface="Verdana"/>
                        <a:ea typeface="Times New Roman"/>
                        <a:cs typeface="Times New Roman"/>
                      </a:endParaRPr>
                    </a:p>
                  </a:txBody>
                  <a:tcPr marL="0" marR="0" marT="0" marB="0" anchor="ctr">
                    <a:lnL>
                      <a:noFill/>
                    </a:lnL>
                    <a:lnR>
                      <a:noFill/>
                    </a:lnR>
                    <a:lnT>
                      <a:noFill/>
                    </a:lnT>
                    <a:lnB>
                      <a:noFill/>
                    </a:lnB>
                  </a:tcPr>
                </a:tc>
              </a:tr>
            </a:tbl>
          </a:graphicData>
        </a:graphic>
      </p:graphicFrame>
      <p:sp>
        <p:nvSpPr>
          <p:cNvPr id="4" name="Текст 3"/>
          <p:cNvSpPr>
            <a:spLocks noGrp="1"/>
          </p:cNvSpPr>
          <p:nvPr>
            <p:ph type="body" sz="half" idx="2"/>
          </p:nvPr>
        </p:nvSpPr>
        <p:spPr>
          <a:xfrm>
            <a:off x="1792288" y="6072206"/>
            <a:ext cx="5486400" cy="500066"/>
          </a:xfrm>
        </p:spPr>
        <p:txBody>
          <a:bodyPr>
            <a:normAutofit/>
          </a:bodyPr>
          <a:lstStyle/>
          <a:p>
            <a:pPr algn="ctr"/>
            <a:r>
              <a:rPr lang="ru-RU" sz="2000" b="1" dirty="0" smtClean="0">
                <a:solidFill>
                  <a:schemeClr val="bg1">
                    <a:lumMod val="95000"/>
                    <a:lumOff val="5000"/>
                  </a:schemeClr>
                </a:solidFill>
              </a:rPr>
              <a:t>Причины инфляции издержек производства:</a:t>
            </a:r>
          </a:p>
          <a:p>
            <a:pPr algn="ctr"/>
            <a:endParaRPr lang="ru-RU" sz="2000" b="1" dirty="0">
              <a:solidFill>
                <a:schemeClr val="bg1">
                  <a:lumMod val="95000"/>
                  <a:lumOff val="5000"/>
                </a:schemeClr>
              </a:solidFill>
            </a:endParaRPr>
          </a:p>
        </p:txBody>
      </p:sp>
      <p:graphicFrame>
        <p:nvGraphicFramePr>
          <p:cNvPr id="6" name="Таблица 5"/>
          <p:cNvGraphicFramePr>
            <a:graphicFrameLocks noGrp="1"/>
          </p:cNvGraphicFramePr>
          <p:nvPr/>
        </p:nvGraphicFramePr>
        <p:xfrm>
          <a:off x="1524000" y="3350133"/>
          <a:ext cx="6096000" cy="157734"/>
        </p:xfrm>
        <a:graphic>
          <a:graphicData uri="http://schemas.openxmlformats.org/drawingml/2006/table">
            <a:tbl>
              <a:tblPr/>
              <a:tblGrid>
                <a:gridCol w="6096000"/>
              </a:tblGrid>
              <a:tr h="0">
                <a:tc>
                  <a:txBody>
                    <a:bodyPr/>
                    <a:lstStyle/>
                    <a:p>
                      <a:pPr algn="ctr">
                        <a:lnSpc>
                          <a:spcPct val="115000"/>
                        </a:lnSpc>
                        <a:spcAft>
                          <a:spcPts val="1000"/>
                        </a:spcAft>
                      </a:pPr>
                      <a:endParaRPr lang="ru-RU" sz="900">
                        <a:latin typeface="Verdana"/>
                        <a:ea typeface="Times New Roman"/>
                        <a:cs typeface="Times New Roman"/>
                      </a:endParaRPr>
                    </a:p>
                  </a:txBody>
                  <a:tcPr marL="0" marR="0" marT="0" marB="0" anchor="ctr">
                    <a:lnL>
                      <a:noFill/>
                    </a:lnL>
                    <a:lnR>
                      <a:noFill/>
                    </a:lnR>
                    <a:lnT>
                      <a:noFill/>
                    </a:lnT>
                    <a:lnB>
                      <a:noFill/>
                    </a:lnB>
                  </a:tcPr>
                </a:tc>
              </a:tr>
            </a:tbl>
          </a:graphicData>
        </a:graphic>
      </p:graphicFrame>
      <p:graphicFrame>
        <p:nvGraphicFramePr>
          <p:cNvPr id="7" name="Таблица 6"/>
          <p:cNvGraphicFramePr>
            <a:graphicFrameLocks noGrp="1"/>
          </p:cNvGraphicFramePr>
          <p:nvPr/>
        </p:nvGraphicFramePr>
        <p:xfrm>
          <a:off x="1524000" y="3323844"/>
          <a:ext cx="6096000" cy="210312"/>
        </p:xfrm>
        <a:graphic>
          <a:graphicData uri="http://schemas.openxmlformats.org/drawingml/2006/table">
            <a:tbl>
              <a:tblPr/>
              <a:tblGrid>
                <a:gridCol w="6096000"/>
              </a:tblGrid>
              <a:tr h="0">
                <a:tc>
                  <a:txBody>
                    <a:bodyPr/>
                    <a:lstStyle/>
                    <a:p>
                      <a:pPr algn="ctr">
                        <a:lnSpc>
                          <a:spcPct val="115000"/>
                        </a:lnSpc>
                        <a:spcAft>
                          <a:spcPts val="1000"/>
                        </a:spcAft>
                      </a:pPr>
                      <a:endParaRPr lang="ru-RU" sz="1200">
                        <a:latin typeface="Verdana"/>
                        <a:ea typeface="Times New Roman"/>
                        <a:cs typeface="Times New Roman"/>
                      </a:endParaRPr>
                    </a:p>
                  </a:txBody>
                  <a:tcPr marL="0" marR="0" marT="0" marB="0" anchor="ctr">
                    <a:lnL>
                      <a:noFill/>
                    </a:lnL>
                    <a:lnR>
                      <a:noFill/>
                    </a:lnR>
                    <a:lnT>
                      <a:noFill/>
                    </a:lnT>
                    <a:lnB>
                      <a:noFill/>
                    </a:lnB>
                  </a:tcPr>
                </a:tc>
              </a:tr>
            </a:tbl>
          </a:graphicData>
        </a:graphic>
      </p:graphicFrame>
      <p:graphicFrame>
        <p:nvGraphicFramePr>
          <p:cNvPr id="8" name="Таблица 7"/>
          <p:cNvGraphicFramePr>
            <a:graphicFrameLocks noGrp="1"/>
          </p:cNvGraphicFramePr>
          <p:nvPr/>
        </p:nvGraphicFramePr>
        <p:xfrm>
          <a:off x="1524000" y="3323844"/>
          <a:ext cx="6096000" cy="210312"/>
        </p:xfrm>
        <a:graphic>
          <a:graphicData uri="http://schemas.openxmlformats.org/drawingml/2006/table">
            <a:tbl>
              <a:tblPr/>
              <a:tblGrid>
                <a:gridCol w="6096000"/>
              </a:tblGrid>
              <a:tr h="0">
                <a:tc>
                  <a:txBody>
                    <a:bodyPr/>
                    <a:lstStyle/>
                    <a:p>
                      <a:pPr algn="ctr">
                        <a:lnSpc>
                          <a:spcPct val="115000"/>
                        </a:lnSpc>
                        <a:spcAft>
                          <a:spcPts val="1000"/>
                        </a:spcAft>
                      </a:pPr>
                      <a:endParaRPr lang="ru-RU" sz="1200">
                        <a:latin typeface="Verdana"/>
                        <a:ea typeface="Times New Roman"/>
                        <a:cs typeface="Times New Roman"/>
                      </a:endParaRPr>
                    </a:p>
                  </a:txBody>
                  <a:tcPr marL="0" marR="0" marT="0" marB="0" anchor="ctr">
                    <a:lnL>
                      <a:noFill/>
                    </a:lnL>
                    <a:lnR>
                      <a:noFill/>
                    </a:lnR>
                    <a:lnT>
                      <a:noFill/>
                    </a:lnT>
                    <a:lnB>
                      <a:noFill/>
                    </a:lnB>
                  </a:tcPr>
                </a:tc>
              </a:tr>
            </a:tbl>
          </a:graphicData>
        </a:graphic>
      </p:graphicFrame>
      <p:graphicFrame>
        <p:nvGraphicFramePr>
          <p:cNvPr id="9" name="Таблица 8"/>
          <p:cNvGraphicFramePr>
            <a:graphicFrameLocks noGrp="1"/>
          </p:cNvGraphicFramePr>
          <p:nvPr/>
        </p:nvGraphicFramePr>
        <p:xfrm>
          <a:off x="1524000" y="3350133"/>
          <a:ext cx="6096000" cy="157734"/>
        </p:xfrm>
        <a:graphic>
          <a:graphicData uri="http://schemas.openxmlformats.org/drawingml/2006/table">
            <a:tbl>
              <a:tblPr/>
              <a:tblGrid>
                <a:gridCol w="6096000"/>
              </a:tblGrid>
              <a:tr h="0">
                <a:tc>
                  <a:txBody>
                    <a:bodyPr/>
                    <a:lstStyle/>
                    <a:p>
                      <a:pPr algn="ctr">
                        <a:lnSpc>
                          <a:spcPct val="115000"/>
                        </a:lnSpc>
                        <a:spcAft>
                          <a:spcPts val="1000"/>
                        </a:spcAft>
                      </a:pPr>
                      <a:endParaRPr lang="ru-RU" sz="900" dirty="0">
                        <a:latin typeface="Verdana"/>
                        <a:ea typeface="Times New Roman"/>
                        <a:cs typeface="Times New Roman"/>
                      </a:endParaRPr>
                    </a:p>
                  </a:txBody>
                  <a:tcPr marL="0" marR="0" marT="0" marB="0" anchor="ctr">
                    <a:lnL>
                      <a:noFill/>
                    </a:lnL>
                    <a:lnR>
                      <a:noFill/>
                    </a:lnR>
                    <a:lnT>
                      <a:noFill/>
                    </a:lnT>
                    <a:lnB>
                      <a:noFill/>
                    </a:lnB>
                  </a:tcPr>
                </a:tc>
              </a:tr>
            </a:tbl>
          </a:graphicData>
        </a:graphic>
      </p:graphicFrame>
      <p:sp>
        <p:nvSpPr>
          <p:cNvPr id="1844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8433" name="Group 1"/>
          <p:cNvGrpSpPr>
            <a:grpSpLocks/>
          </p:cNvGrpSpPr>
          <p:nvPr/>
        </p:nvGrpSpPr>
        <p:grpSpPr bwMode="auto">
          <a:xfrm>
            <a:off x="785786" y="142852"/>
            <a:ext cx="7572428" cy="5214974"/>
            <a:chOff x="0" y="-1"/>
            <a:chExt cx="20000" cy="20002"/>
          </a:xfrm>
        </p:grpSpPr>
        <p:sp>
          <p:nvSpPr>
            <p:cNvPr id="18442" name="Rectangle 10"/>
            <p:cNvSpPr>
              <a:spLocks noChangeArrowheads="1"/>
            </p:cNvSpPr>
            <p:nvPr/>
          </p:nvSpPr>
          <p:spPr bwMode="auto">
            <a:xfrm>
              <a:off x="5118" y="8926"/>
              <a:ext cx="10854" cy="3309"/>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vert="horz" wrap="square" lIns="12700" tIns="12700" rIns="12700" bIns="1270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sp>
          <p:nvSpPr>
            <p:cNvPr id="18441" name="Rectangle 9"/>
            <p:cNvSpPr>
              <a:spLocks noChangeArrowheads="1"/>
            </p:cNvSpPr>
            <p:nvPr/>
          </p:nvSpPr>
          <p:spPr bwMode="auto">
            <a:xfrm>
              <a:off x="0" y="-1"/>
              <a:ext cx="9670" cy="5984"/>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vert="horz" wrap="square" lIns="12700" tIns="12700" rIns="12700" bIns="1270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sp>
          <p:nvSpPr>
            <p:cNvPr id="18440" name="Rectangle 8"/>
            <p:cNvSpPr>
              <a:spLocks noChangeArrowheads="1"/>
            </p:cNvSpPr>
            <p:nvPr/>
          </p:nvSpPr>
          <p:spPr bwMode="auto">
            <a:xfrm>
              <a:off x="10804" y="-1"/>
              <a:ext cx="9196" cy="6069"/>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vert="horz" wrap="square" lIns="12700" tIns="12700" rIns="12700" bIns="1270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smtClean="0">
                <a:ln>
                  <a:noFill/>
                </a:ln>
                <a:solidFill>
                  <a:schemeClr val="bg1">
                    <a:lumMod val="95000"/>
                    <a:lumOff val="5000"/>
                  </a:schemeClr>
                </a:solidFill>
                <a:effectLst/>
                <a:latin typeface="Arial" pitchFamily="34" charset="0"/>
                <a:cs typeface="Arial" pitchFamily="34" charset="0"/>
              </a:endParaRPr>
            </a:p>
          </p:txBody>
        </p:sp>
        <p:sp>
          <p:nvSpPr>
            <p:cNvPr id="18439" name="Rectangle 7"/>
            <p:cNvSpPr>
              <a:spLocks noChangeArrowheads="1"/>
            </p:cNvSpPr>
            <p:nvPr/>
          </p:nvSpPr>
          <p:spPr bwMode="auto">
            <a:xfrm>
              <a:off x="95" y="15093"/>
              <a:ext cx="9717" cy="4819"/>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vert="horz" wrap="square" lIns="12700" tIns="12700" rIns="12700" bIns="1270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smtClean="0">
                <a:ln>
                  <a:noFill/>
                </a:ln>
                <a:solidFill>
                  <a:schemeClr val="bg1">
                    <a:lumMod val="95000"/>
                    <a:lumOff val="5000"/>
                  </a:schemeClr>
                </a:solidFill>
                <a:effectLst/>
                <a:latin typeface="Arial" pitchFamily="34" charset="0"/>
                <a:cs typeface="Arial" pitchFamily="34" charset="0"/>
              </a:endParaRPr>
            </a:p>
          </p:txBody>
        </p:sp>
        <p:sp>
          <p:nvSpPr>
            <p:cNvPr id="18438" name="Rectangle 6"/>
            <p:cNvSpPr>
              <a:spLocks noChangeArrowheads="1"/>
            </p:cNvSpPr>
            <p:nvPr/>
          </p:nvSpPr>
          <p:spPr bwMode="auto">
            <a:xfrm>
              <a:off x="11089" y="14915"/>
              <a:ext cx="8816" cy="5086"/>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vert="horz" wrap="square" lIns="12700" tIns="12700" rIns="12700" bIns="1270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smtClean="0">
                <a:ln>
                  <a:noFill/>
                </a:ln>
                <a:solidFill>
                  <a:schemeClr val="bg1">
                    <a:lumMod val="95000"/>
                    <a:lumOff val="5000"/>
                  </a:schemeClr>
                </a:solidFill>
                <a:effectLst/>
                <a:latin typeface="Arial" pitchFamily="34" charset="0"/>
                <a:cs typeface="Arial" pitchFamily="34" charset="0"/>
              </a:endParaRPr>
            </a:p>
          </p:txBody>
        </p:sp>
        <p:sp>
          <p:nvSpPr>
            <p:cNvPr id="18437" name="Line 5"/>
            <p:cNvSpPr>
              <a:spLocks noChangeShapeType="1"/>
            </p:cNvSpPr>
            <p:nvPr/>
          </p:nvSpPr>
          <p:spPr bwMode="auto">
            <a:xfrm flipH="1" flipV="1">
              <a:off x="4360" y="5979"/>
              <a:ext cx="4125" cy="2951"/>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solidFill>
                  <a:schemeClr val="bg1">
                    <a:lumMod val="95000"/>
                    <a:lumOff val="5000"/>
                  </a:schemeClr>
                </a:solidFill>
              </a:endParaRPr>
            </a:p>
          </p:txBody>
        </p:sp>
        <p:sp>
          <p:nvSpPr>
            <p:cNvPr id="18436" name="Line 4"/>
            <p:cNvSpPr>
              <a:spLocks noChangeShapeType="1"/>
            </p:cNvSpPr>
            <p:nvPr/>
          </p:nvSpPr>
          <p:spPr bwMode="auto">
            <a:xfrm flipV="1">
              <a:off x="11942" y="6157"/>
              <a:ext cx="3698" cy="2863"/>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solidFill>
                  <a:schemeClr val="bg1">
                    <a:lumMod val="95000"/>
                    <a:lumOff val="5000"/>
                  </a:schemeClr>
                </a:solidFill>
              </a:endParaRPr>
            </a:p>
          </p:txBody>
        </p:sp>
        <p:sp>
          <p:nvSpPr>
            <p:cNvPr id="18435" name="Line 3"/>
            <p:cNvSpPr>
              <a:spLocks noChangeShapeType="1"/>
            </p:cNvSpPr>
            <p:nvPr/>
          </p:nvSpPr>
          <p:spPr bwMode="auto">
            <a:xfrm flipH="1">
              <a:off x="4881" y="12231"/>
              <a:ext cx="3699" cy="2773"/>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solidFill>
                  <a:schemeClr val="bg1">
                    <a:lumMod val="95000"/>
                    <a:lumOff val="5000"/>
                  </a:schemeClr>
                </a:solidFill>
              </a:endParaRPr>
            </a:p>
          </p:txBody>
        </p:sp>
        <p:sp>
          <p:nvSpPr>
            <p:cNvPr id="18434" name="Line 2"/>
            <p:cNvSpPr>
              <a:spLocks noChangeShapeType="1"/>
            </p:cNvSpPr>
            <p:nvPr/>
          </p:nvSpPr>
          <p:spPr bwMode="auto">
            <a:xfrm>
              <a:off x="11800" y="12231"/>
              <a:ext cx="3888" cy="2684"/>
            </a:xfrm>
            <a:prstGeom prst="line">
              <a:avLst/>
            </a:prstGeom>
            <a:noFill/>
            <a:ln w="9525">
              <a:solidFill>
                <a:srgbClr val="000000"/>
              </a:solidFill>
              <a:round/>
              <a:headEnd type="none" w="med" len="lg"/>
              <a:tailEnd type="triangle" w="med" len="lg"/>
            </a:ln>
          </p:spPr>
          <p:txBody>
            <a:bodyPr vert="horz" wrap="square" lIns="91440" tIns="45720" rIns="91440" bIns="45720" numCol="1" anchor="t" anchorCtr="0" compatLnSpc="1">
              <a:prstTxWarp prst="textNoShape">
                <a:avLst/>
              </a:prstTxWarp>
            </a:bodyPr>
            <a:lstStyle/>
            <a:p>
              <a:endParaRPr lang="ru-RU">
                <a:solidFill>
                  <a:schemeClr val="bg1">
                    <a:lumMod val="95000"/>
                    <a:lumOff val="5000"/>
                  </a:schemeClr>
                </a:solidFill>
              </a:endParaRPr>
            </a:p>
          </p:txBody>
        </p:sp>
      </p:grpSp>
      <p:sp>
        <p:nvSpPr>
          <p:cNvPr id="18449" name="Rectangle 17"/>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 name="Прямоугольник 38"/>
          <p:cNvSpPr/>
          <p:nvPr/>
        </p:nvSpPr>
        <p:spPr>
          <a:xfrm>
            <a:off x="928662" y="428604"/>
            <a:ext cx="3571900" cy="646331"/>
          </a:xfrm>
          <a:prstGeom prst="rect">
            <a:avLst/>
          </a:prstGeom>
        </p:spPr>
        <p:txBody>
          <a:bodyPr wrap="square">
            <a:spAutoFit/>
          </a:bodyPr>
          <a:lstStyle/>
          <a:p>
            <a:r>
              <a:rPr lang="ru-RU" dirty="0" smtClean="0"/>
              <a:t>Снижение роста производительности труда</a:t>
            </a:r>
            <a:endParaRPr lang="ru-RU" dirty="0"/>
          </a:p>
        </p:txBody>
      </p:sp>
      <p:sp>
        <p:nvSpPr>
          <p:cNvPr id="40" name="Прямоугольник 39"/>
          <p:cNvSpPr/>
          <p:nvPr/>
        </p:nvSpPr>
        <p:spPr>
          <a:xfrm>
            <a:off x="4929190" y="357166"/>
            <a:ext cx="3500462" cy="923330"/>
          </a:xfrm>
          <a:prstGeom prst="rect">
            <a:avLst/>
          </a:prstGeom>
        </p:spPr>
        <p:txBody>
          <a:bodyPr wrap="square">
            <a:spAutoFit/>
          </a:bodyPr>
          <a:lstStyle/>
          <a:p>
            <a:r>
              <a:rPr lang="ru-RU" dirty="0" smtClean="0"/>
              <a:t>Расширение сферы производства и услуг с большим удельным весом заработной платы</a:t>
            </a:r>
            <a:endParaRPr lang="ru-RU" dirty="0"/>
          </a:p>
        </p:txBody>
      </p:sp>
      <p:sp>
        <p:nvSpPr>
          <p:cNvPr id="41" name="Прямоугольник 40"/>
          <p:cNvSpPr/>
          <p:nvPr/>
        </p:nvSpPr>
        <p:spPr>
          <a:xfrm>
            <a:off x="2820847" y="2143116"/>
            <a:ext cx="4108607" cy="923330"/>
          </a:xfrm>
          <a:prstGeom prst="rect">
            <a:avLst/>
          </a:prstGeom>
        </p:spPr>
        <p:txBody>
          <a:bodyPr wrap="square">
            <a:spAutoFit/>
          </a:bodyPr>
          <a:lstStyle/>
          <a:p>
            <a:endParaRPr lang="ru-RU" dirty="0" smtClean="0"/>
          </a:p>
          <a:p>
            <a:endParaRPr lang="ru-RU" dirty="0" smtClean="0"/>
          </a:p>
          <a:p>
            <a:r>
              <a:rPr lang="ru-RU" dirty="0" smtClean="0"/>
              <a:t>Причины издержек производства</a:t>
            </a:r>
            <a:endParaRPr lang="ru-RU" dirty="0"/>
          </a:p>
        </p:txBody>
      </p:sp>
      <p:sp>
        <p:nvSpPr>
          <p:cNvPr id="42" name="Прямоугольник 41"/>
          <p:cNvSpPr/>
          <p:nvPr/>
        </p:nvSpPr>
        <p:spPr>
          <a:xfrm>
            <a:off x="928662" y="3357562"/>
            <a:ext cx="3571900" cy="1754326"/>
          </a:xfrm>
          <a:prstGeom prst="rect">
            <a:avLst/>
          </a:prstGeom>
        </p:spPr>
        <p:txBody>
          <a:bodyPr wrap="square">
            <a:spAutoFit/>
          </a:bodyPr>
          <a:lstStyle/>
          <a:p>
            <a:endParaRPr lang="ru-RU" dirty="0" smtClean="0"/>
          </a:p>
          <a:p>
            <a:endParaRPr lang="ru-RU" dirty="0" smtClean="0"/>
          </a:p>
          <a:p>
            <a:endParaRPr lang="ru-RU" dirty="0" smtClean="0"/>
          </a:p>
          <a:p>
            <a:endParaRPr lang="ru-RU" dirty="0" smtClean="0"/>
          </a:p>
          <a:p>
            <a:r>
              <a:rPr lang="ru-RU" dirty="0" smtClean="0"/>
              <a:t>Высокие косвенные налоги, включенные в цену товаров</a:t>
            </a:r>
            <a:endParaRPr lang="ru-RU" dirty="0"/>
          </a:p>
        </p:txBody>
      </p:sp>
      <p:sp>
        <p:nvSpPr>
          <p:cNvPr id="44" name="Прямоугольник 43"/>
          <p:cNvSpPr/>
          <p:nvPr/>
        </p:nvSpPr>
        <p:spPr>
          <a:xfrm>
            <a:off x="5000628" y="4071942"/>
            <a:ext cx="3286148" cy="1200329"/>
          </a:xfrm>
          <a:prstGeom prst="rect">
            <a:avLst/>
          </a:prstGeom>
        </p:spPr>
        <p:txBody>
          <a:bodyPr wrap="square">
            <a:spAutoFit/>
          </a:bodyPr>
          <a:lstStyle/>
          <a:p>
            <a:endParaRPr lang="ru-RU" dirty="0" smtClean="0"/>
          </a:p>
          <a:p>
            <a:r>
              <a:rPr lang="ru-RU" dirty="0" smtClean="0"/>
              <a:t>Повышение заработной платы в результате деятельности профсоюзов</a:t>
            </a:r>
            <a:endParaRPr lang="ru-RU" dirty="0"/>
          </a:p>
        </p:txBody>
      </p:sp>
      <p:sp>
        <p:nvSpPr>
          <p:cNvPr id="26" name="Номер слайда 25"/>
          <p:cNvSpPr>
            <a:spLocks noGrp="1"/>
          </p:cNvSpPr>
          <p:nvPr>
            <p:ph type="sldNum" sz="quarter" idx="12"/>
          </p:nvPr>
        </p:nvSpPr>
        <p:spPr/>
        <p:txBody>
          <a:bodyPr/>
          <a:lstStyle/>
          <a:p>
            <a:fld id="{725C68B6-61C2-468F-89AB-4B9F7531AA68}" type="slidenum">
              <a:rPr lang="ru-RU" smtClean="0"/>
              <a:pPr/>
              <a:t>8</a:t>
            </a:fld>
            <a:endParaRPr lang="ru-RU"/>
          </a:p>
        </p:txBody>
      </p:sp>
    </p:spTree>
  </p:cSld>
  <p:clrMapOvr>
    <a:masterClrMapping/>
  </p:clrMapOvr>
  <p:transition spd="slow" advClick="0" advTm="3000">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0232" y="428605"/>
            <a:ext cx="5357850" cy="6494085"/>
          </a:xfrm>
          <a:prstGeom prst="rect">
            <a:avLst/>
          </a:prstGeom>
        </p:spPr>
        <p:txBody>
          <a:bodyPr wrap="square">
            <a:spAutoFit/>
          </a:bodyPr>
          <a:lstStyle/>
          <a:p>
            <a:pPr algn="ctr"/>
            <a:r>
              <a:rPr lang="ru-RU" sz="3200" b="1" dirty="0" smtClean="0">
                <a:solidFill>
                  <a:schemeClr val="bg1">
                    <a:lumMod val="95000"/>
                    <a:lumOff val="5000"/>
                  </a:schemeClr>
                </a:solidFill>
              </a:rPr>
              <a:t>Для оценки и изменения инфляции используют показатель </a:t>
            </a:r>
            <a:r>
              <a:rPr lang="ru-RU" sz="3200" b="1" i="1" dirty="0" smtClean="0">
                <a:solidFill>
                  <a:schemeClr val="bg1">
                    <a:lumMod val="95000"/>
                    <a:lumOff val="5000"/>
                  </a:schemeClr>
                </a:solidFill>
              </a:rPr>
              <a:t>индекса цен.</a:t>
            </a:r>
            <a:r>
              <a:rPr lang="ru-RU" sz="3200" b="1" dirty="0" smtClean="0">
                <a:solidFill>
                  <a:schemeClr val="bg1">
                    <a:lumMod val="95000"/>
                    <a:lumOff val="5000"/>
                  </a:schemeClr>
                </a:solidFill>
              </a:rPr>
              <a:t> </a:t>
            </a:r>
          </a:p>
          <a:p>
            <a:pPr algn="ctr"/>
            <a:endParaRPr lang="ru-RU" sz="3200" b="1" dirty="0" smtClean="0">
              <a:solidFill>
                <a:schemeClr val="bg1">
                  <a:lumMod val="95000"/>
                  <a:lumOff val="5000"/>
                </a:schemeClr>
              </a:solidFill>
            </a:endParaRPr>
          </a:p>
          <a:p>
            <a:pPr algn="ctr"/>
            <a:endParaRPr lang="ru-RU" sz="3200" b="1" dirty="0" smtClean="0">
              <a:solidFill>
                <a:schemeClr val="bg1">
                  <a:lumMod val="95000"/>
                  <a:lumOff val="5000"/>
                </a:schemeClr>
              </a:solidFill>
            </a:endParaRPr>
          </a:p>
          <a:p>
            <a:pPr algn="ctr"/>
            <a:endParaRPr lang="ru-RU" sz="3200" b="1" dirty="0" smtClean="0">
              <a:solidFill>
                <a:schemeClr val="bg1">
                  <a:lumMod val="95000"/>
                  <a:lumOff val="5000"/>
                </a:schemeClr>
              </a:solidFill>
            </a:endParaRPr>
          </a:p>
          <a:p>
            <a:pPr algn="ctr"/>
            <a:endParaRPr lang="ru-RU" sz="3200" b="1" dirty="0" smtClean="0">
              <a:solidFill>
                <a:schemeClr val="bg1">
                  <a:lumMod val="95000"/>
                  <a:lumOff val="5000"/>
                </a:schemeClr>
              </a:solidFill>
            </a:endParaRPr>
          </a:p>
          <a:p>
            <a:pPr algn="ctr"/>
            <a:endParaRPr lang="ru-RU" sz="3200" b="1" dirty="0" smtClean="0">
              <a:solidFill>
                <a:schemeClr val="bg1">
                  <a:lumMod val="95000"/>
                  <a:lumOff val="5000"/>
                </a:schemeClr>
              </a:solidFill>
            </a:endParaRPr>
          </a:p>
          <a:p>
            <a:pPr algn="ctr"/>
            <a:endParaRPr lang="ru-RU" sz="3200" b="1" dirty="0" smtClean="0">
              <a:solidFill>
                <a:schemeClr val="bg1">
                  <a:lumMod val="95000"/>
                  <a:lumOff val="5000"/>
                </a:schemeClr>
              </a:solidFill>
            </a:endParaRPr>
          </a:p>
          <a:p>
            <a:pPr algn="ctr"/>
            <a:endParaRPr lang="ru-RU" sz="3200" b="1" dirty="0" smtClean="0">
              <a:solidFill>
                <a:schemeClr val="bg1">
                  <a:lumMod val="95000"/>
                  <a:lumOff val="5000"/>
                </a:schemeClr>
              </a:solidFill>
            </a:endParaRPr>
          </a:p>
          <a:p>
            <a:pPr algn="ctr"/>
            <a:endParaRPr lang="ru-RU" sz="3200" b="1" dirty="0" smtClean="0">
              <a:solidFill>
                <a:schemeClr val="bg1">
                  <a:lumMod val="95000"/>
                  <a:lumOff val="5000"/>
                </a:schemeClr>
              </a:solidFill>
            </a:endParaRPr>
          </a:p>
          <a:p>
            <a:pPr algn="ctr"/>
            <a:endParaRPr lang="ru-RU" sz="3200" b="1" dirty="0" smtClean="0">
              <a:solidFill>
                <a:schemeClr val="bg1">
                  <a:lumMod val="95000"/>
                  <a:lumOff val="5000"/>
                </a:schemeClr>
              </a:solidFill>
            </a:endParaRPr>
          </a:p>
          <a:p>
            <a:pPr algn="ctr"/>
            <a:endParaRPr lang="ru-RU" sz="3200" b="1" dirty="0">
              <a:solidFill>
                <a:schemeClr val="bg1">
                  <a:lumMod val="95000"/>
                  <a:lumOff val="5000"/>
                </a:schemeClr>
              </a:solidFill>
            </a:endParaRPr>
          </a:p>
        </p:txBody>
      </p:sp>
      <p:sp>
        <p:nvSpPr>
          <p:cNvPr id="2050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20481" name="Group 1"/>
          <p:cNvGrpSpPr>
            <a:grpSpLocks noChangeAspect="1"/>
          </p:cNvGrpSpPr>
          <p:nvPr/>
        </p:nvGrpSpPr>
        <p:grpSpPr bwMode="auto">
          <a:xfrm>
            <a:off x="1785918" y="2428868"/>
            <a:ext cx="6274770" cy="3024574"/>
            <a:chOff x="48" y="23"/>
            <a:chExt cx="3615" cy="1352"/>
          </a:xfrm>
        </p:grpSpPr>
        <p:sp>
          <p:nvSpPr>
            <p:cNvPr id="20504" name="AutoShape 24"/>
            <p:cNvSpPr>
              <a:spLocks noChangeAspect="1" noChangeArrowheads="1" noTextEdit="1"/>
            </p:cNvSpPr>
            <p:nvPr/>
          </p:nvSpPr>
          <p:spPr bwMode="auto">
            <a:xfrm>
              <a:off x="2181" y="69"/>
              <a:ext cx="1482" cy="130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03" name="Line 23"/>
            <p:cNvSpPr>
              <a:spLocks noChangeShapeType="1"/>
            </p:cNvSpPr>
            <p:nvPr/>
          </p:nvSpPr>
          <p:spPr bwMode="auto">
            <a:xfrm>
              <a:off x="682" y="356"/>
              <a:ext cx="2364" cy="1"/>
            </a:xfrm>
            <a:prstGeom prst="line">
              <a:avLst/>
            </a:prstGeom>
            <a:noFill/>
            <a:ln w="10">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502" name="Rectangle 22"/>
            <p:cNvSpPr>
              <a:spLocks noChangeArrowheads="1"/>
            </p:cNvSpPr>
            <p:nvPr/>
          </p:nvSpPr>
          <p:spPr bwMode="auto">
            <a:xfrm>
              <a:off x="48" y="225"/>
              <a:ext cx="180" cy="5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И</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01" name="Rectangle 21"/>
            <p:cNvSpPr>
              <a:spLocks noChangeArrowheads="1"/>
            </p:cNvSpPr>
            <p:nvPr/>
          </p:nvSpPr>
          <p:spPr bwMode="auto">
            <a:xfrm>
              <a:off x="1270" y="23"/>
              <a:ext cx="180" cy="5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Ц</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00" name="Rectangle 20"/>
            <p:cNvSpPr>
              <a:spLocks noChangeArrowheads="1"/>
            </p:cNvSpPr>
            <p:nvPr/>
          </p:nvSpPr>
          <p:spPr bwMode="auto">
            <a:xfrm>
              <a:off x="1686" y="23"/>
              <a:ext cx="598" cy="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данного периода</a:t>
              </a:r>
              <a:endParaRPr kumimoji="0" lang="ru-RU" sz="1800" b="0"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sp>
          <p:nvSpPr>
            <p:cNvPr id="20499" name="Rectangle 19"/>
            <p:cNvSpPr>
              <a:spLocks noChangeArrowheads="1"/>
            </p:cNvSpPr>
            <p:nvPr/>
          </p:nvSpPr>
          <p:spPr bwMode="auto">
            <a:xfrm>
              <a:off x="2359" y="23"/>
              <a:ext cx="83" cy="20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498" name="Rectangle 18"/>
            <p:cNvSpPr>
              <a:spLocks noChangeArrowheads="1"/>
            </p:cNvSpPr>
            <p:nvPr/>
          </p:nvSpPr>
          <p:spPr bwMode="auto">
            <a:xfrm>
              <a:off x="709" y="392"/>
              <a:ext cx="180" cy="5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Ц</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97" name="Rectangle 17"/>
            <p:cNvSpPr>
              <a:spLocks noChangeArrowheads="1"/>
            </p:cNvSpPr>
            <p:nvPr/>
          </p:nvSpPr>
          <p:spPr bwMode="auto">
            <a:xfrm>
              <a:off x="1126" y="392"/>
              <a:ext cx="105" cy="5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в</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496" name="Rectangle 16"/>
            <p:cNvSpPr>
              <a:spLocks noChangeArrowheads="1"/>
            </p:cNvSpPr>
            <p:nvPr/>
          </p:nvSpPr>
          <p:spPr bwMode="auto">
            <a:xfrm>
              <a:off x="1296" y="392"/>
              <a:ext cx="655" cy="8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a:t>
              </a:r>
              <a:r>
                <a:rPr kumimoji="0" lang="en-US" sz="12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азовом</a:t>
              </a:r>
              <a:r>
                <a:rPr kumimoji="0" lang="ru-RU" sz="12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периоде</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95" name="Rectangle 15"/>
            <p:cNvSpPr>
              <a:spLocks noChangeArrowheads="1"/>
            </p:cNvSpPr>
            <p:nvPr/>
          </p:nvSpPr>
          <p:spPr bwMode="auto">
            <a:xfrm>
              <a:off x="2206" y="392"/>
              <a:ext cx="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94" name="Rectangle 14"/>
            <p:cNvSpPr>
              <a:spLocks noChangeArrowheads="1"/>
            </p:cNvSpPr>
            <p:nvPr/>
          </p:nvSpPr>
          <p:spPr bwMode="auto">
            <a:xfrm>
              <a:off x="1976" y="392"/>
              <a:ext cx="1056" cy="13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93" name="Rectangle 13"/>
            <p:cNvSpPr>
              <a:spLocks noChangeArrowheads="1"/>
            </p:cNvSpPr>
            <p:nvPr/>
          </p:nvSpPr>
          <p:spPr bwMode="auto">
            <a:xfrm>
              <a:off x="842" y="781"/>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492" name="Rectangle 12"/>
            <p:cNvSpPr>
              <a:spLocks noChangeArrowheads="1"/>
            </p:cNvSpPr>
            <p:nvPr/>
          </p:nvSpPr>
          <p:spPr bwMode="auto">
            <a:xfrm>
              <a:off x="1337" y="925"/>
              <a:ext cx="129" cy="373"/>
            </a:xfrm>
            <a:prstGeom prst="rect">
              <a:avLst/>
            </a:prstGeom>
            <a:noFill/>
            <a:ln w="9525">
              <a:no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491" name="Rectangle 11"/>
            <p:cNvSpPr>
              <a:spLocks noChangeArrowheads="1"/>
            </p:cNvSpPr>
            <p:nvPr/>
          </p:nvSpPr>
          <p:spPr bwMode="auto">
            <a:xfrm>
              <a:off x="2413" y="781"/>
              <a:ext cx="129"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490" name="Rectangle 10"/>
            <p:cNvSpPr>
              <a:spLocks noChangeArrowheads="1"/>
            </p:cNvSpPr>
            <p:nvPr/>
          </p:nvSpPr>
          <p:spPr bwMode="auto">
            <a:xfrm>
              <a:off x="230" y="374"/>
              <a:ext cx="41" cy="5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Ц</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489" name="Rectangle 9"/>
            <p:cNvSpPr>
              <a:spLocks noChangeArrowheads="1"/>
            </p:cNvSpPr>
            <p:nvPr/>
          </p:nvSpPr>
          <p:spPr bwMode="auto">
            <a:xfrm>
              <a:off x="1528" y="172"/>
              <a:ext cx="60" cy="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1"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к</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488" name="Rectangle 8"/>
            <p:cNvSpPr>
              <a:spLocks noChangeArrowheads="1"/>
            </p:cNvSpPr>
            <p:nvPr/>
          </p:nvSpPr>
          <p:spPr bwMode="auto">
            <a:xfrm>
              <a:off x="967" y="540"/>
              <a:ext cx="26" cy="5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487" name="Rectangle 7"/>
            <p:cNvSpPr>
              <a:spLocks noChangeArrowheads="1"/>
            </p:cNvSpPr>
            <p:nvPr/>
          </p:nvSpPr>
          <p:spPr bwMode="auto">
            <a:xfrm>
              <a:off x="473" y="198"/>
              <a:ext cx="132" cy="5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ea typeface="Times New Roman" pitchFamily="18" charset="0"/>
                  <a:cs typeface="Symbol" pitchFamily="18" charset="2"/>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486" name="Rectangle 6"/>
            <p:cNvSpPr>
              <a:spLocks noChangeArrowheads="1"/>
            </p:cNvSpPr>
            <p:nvPr/>
          </p:nvSpPr>
          <p:spPr bwMode="auto">
            <a:xfrm>
              <a:off x="1448" y="171"/>
              <a:ext cx="75" cy="40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5" name="Rectangle 5"/>
            <p:cNvSpPr>
              <a:spLocks noChangeArrowheads="1"/>
            </p:cNvSpPr>
            <p:nvPr/>
          </p:nvSpPr>
          <p:spPr bwMode="auto">
            <a:xfrm>
              <a:off x="887" y="539"/>
              <a:ext cx="29" cy="5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484" name="Rectangle 4"/>
            <p:cNvSpPr>
              <a:spLocks noChangeArrowheads="1"/>
            </p:cNvSpPr>
            <p:nvPr/>
          </p:nvSpPr>
          <p:spPr bwMode="auto">
            <a:xfrm>
              <a:off x="2017" y="392"/>
              <a:ext cx="546" cy="13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3" name="Rectangle 3"/>
            <p:cNvSpPr>
              <a:spLocks noChangeArrowheads="1"/>
            </p:cNvSpPr>
            <p:nvPr/>
          </p:nvSpPr>
          <p:spPr bwMode="auto">
            <a:xfrm>
              <a:off x="2507" y="781"/>
              <a:ext cx="60" cy="5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482" name="Rectangle 2"/>
            <p:cNvSpPr>
              <a:spLocks noChangeArrowheads="1"/>
            </p:cNvSpPr>
            <p:nvPr/>
          </p:nvSpPr>
          <p:spPr bwMode="auto">
            <a:xfrm rot="-228781">
              <a:off x="1842" y="781"/>
              <a:ext cx="540" cy="50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527" name="Rectangle 47"/>
          <p:cNvSpPr>
            <a:spLocks noChangeArrowheads="1"/>
          </p:cNvSpPr>
          <p:nvPr/>
        </p:nvSpPr>
        <p:spPr bwMode="auto">
          <a:xfrm>
            <a:off x="642910" y="4353601"/>
            <a:ext cx="792961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,где Ц</a:t>
            </a:r>
            <a:r>
              <a:rPr kumimoji="0" lang="ru-RU" b="1" i="0" u="none" strike="noStrike" cap="none" normalizeH="0" baseline="-3000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рк</a:t>
            </a:r>
            <a:r>
              <a:rPr kumimoji="0" lang="ru-RU" b="1"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 цена «рыночной корзины»  данного периода.</a:t>
            </a:r>
            <a:endParaRPr kumimoji="0" lang="ru-RU" b="1"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sp>
        <p:nvSpPr>
          <p:cNvPr id="29" name="Номер слайда 28"/>
          <p:cNvSpPr>
            <a:spLocks noGrp="1"/>
          </p:cNvSpPr>
          <p:nvPr>
            <p:ph type="sldNum" sz="quarter" idx="12"/>
          </p:nvPr>
        </p:nvSpPr>
        <p:spPr/>
        <p:txBody>
          <a:bodyPr/>
          <a:lstStyle/>
          <a:p>
            <a:fld id="{725C68B6-61C2-468F-89AB-4B9F7531AA68}" type="slidenum">
              <a:rPr lang="ru-RU" smtClean="0"/>
              <a:pPr/>
              <a:t>9</a:t>
            </a:fld>
            <a:endParaRPr lang="ru-RU"/>
          </a:p>
        </p:txBody>
      </p:sp>
    </p:spTree>
  </p:cSld>
  <p:clrMapOvr>
    <a:masterClrMapping/>
  </p:clrMapOvr>
  <p:transition spd="slow" advClick="0" advTm="3000">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TotalTime>
  <Words>1010</Words>
  <Application>Microsoft Office PowerPoint</Application>
  <PresentationFormat>Экран (4:3)</PresentationFormat>
  <Paragraphs>195</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   </vt:lpstr>
      <vt:lpstr>  Понятие инфляции и формы ее проявления. </vt:lpstr>
      <vt:lpstr>Внутренние и внешние факторы инфляции</vt:lpstr>
      <vt:lpstr>Слайд 4</vt:lpstr>
      <vt:lpstr> Основными формами проявления инфляции являются: </vt:lpstr>
      <vt:lpstr>Слайд 6</vt:lpstr>
      <vt:lpstr>Инфляция спроса обусловлена рядом причин.  </vt:lpstr>
      <vt:lpstr>Слайд 8</vt:lpstr>
      <vt:lpstr>Слайд 9</vt:lpstr>
      <vt:lpstr>Слайд 10</vt:lpstr>
      <vt:lpstr>Виды инфляции</vt:lpstr>
      <vt:lpstr>В зависимости от темпов роста показателей инфляции различают следующие виды инфляции:  </vt:lpstr>
      <vt:lpstr>Антиинфляционные государственные меры </vt:lpstr>
      <vt:lpstr>   Меры антиинфляционной политики  могут  быть представлены  следующим образом:  </vt:lpstr>
      <vt:lpstr>Слайд 15</vt:lpstr>
      <vt:lpstr>Слайд 16</vt:lpstr>
      <vt:lpstr>Слайд 17</vt:lpstr>
      <vt:lpstr> Курс доллара к рублю за 2007-й — 2009-й годы. </vt:lpstr>
      <vt:lpstr>  Ставка рефинансирования  за 2007-й — 2009-й годы.    </vt:lpstr>
      <vt:lpstr>  Инфляция за 2007-й — 2009-й годы. (В процентах относительно предыдущего месяца. Данные об инфляции по данным ЦБ РФ.) </vt:lpstr>
      <vt:lpstr>  Изменение общей кредитной массы  (кредиты в рублях и в валюте)  2007-й — 2009-й годы. </vt:lpstr>
      <vt:lpstr>  Изменение кредитной массы, выданной физическим лицам. 2007-й — 2009-й годы.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Понятие инфляции и формы ее проявления. </dc:title>
  <dc:creator>6 ОФПС</dc:creator>
  <cp:lastModifiedBy>Admin</cp:lastModifiedBy>
  <cp:revision>103</cp:revision>
  <dcterms:created xsi:type="dcterms:W3CDTF">2011-04-22T11:51:16Z</dcterms:created>
  <dcterms:modified xsi:type="dcterms:W3CDTF">2012-02-14T08:38:29Z</dcterms:modified>
</cp:coreProperties>
</file>