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7" autoAdjust="0"/>
    <p:restoredTop sz="94660"/>
  </p:normalViewPr>
  <p:slideViewPr>
    <p:cSldViewPr snapToGrid="0">
      <p:cViewPr varScale="1">
        <p:scale>
          <a:sx n="64" d="100"/>
          <a:sy n="64" d="100"/>
        </p:scale>
        <p:origin x="55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B61BEF0D-F0BB-DE4B-95CE-6DB70DBA9567}" type="datetimeFigureOut">
              <a:rPr lang="en-US" dirty="0"/>
              <a:pPr/>
              <a:t>11/9/2015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11/9/2015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11/9/2015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11/9/2015</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err="1"/>
              <a:t>Регресивное</a:t>
            </a:r>
            <a:r>
              <a:rPr lang="ru-RU" dirty="0"/>
              <a:t> тестирование</a:t>
            </a:r>
          </a:p>
        </p:txBody>
      </p:sp>
      <p:sp>
        <p:nvSpPr>
          <p:cNvPr id="3" name="Подзаголовок 2"/>
          <p:cNvSpPr>
            <a:spLocks noGrp="1"/>
          </p:cNvSpPr>
          <p:nvPr>
            <p:ph type="subTitle" idx="1"/>
          </p:nvPr>
        </p:nvSpPr>
        <p:spPr/>
        <p:txBody>
          <a:bodyPr/>
          <a:lstStyle/>
          <a:p>
            <a:r>
              <a:rPr lang="ru-RU" dirty="0" smtClean="0"/>
              <a:t>Терентьева Е.С. Группа 370</a:t>
            </a:r>
            <a:endParaRPr lang="ru-RU" dirty="0"/>
          </a:p>
        </p:txBody>
      </p:sp>
    </p:spTree>
    <p:extLst>
      <p:ext uri="{BB962C8B-B14F-4D97-AF65-F5344CB8AC3E}">
        <p14:creationId xmlns:p14="http://schemas.microsoft.com/office/powerpoint/2010/main" val="25837630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34507" y="985603"/>
            <a:ext cx="11507788" cy="4725649"/>
          </a:xfrm>
        </p:spPr>
        <p:txBody>
          <a:bodyPr>
            <a:noAutofit/>
          </a:bodyPr>
          <a:lstStyle/>
          <a:p>
            <a:pPr marL="0" indent="0">
              <a:buNone/>
            </a:pPr>
            <a:r>
              <a:rPr lang="ru-RU" sz="2400" dirty="0">
                <a:solidFill>
                  <a:schemeClr val="tx1"/>
                </a:solidFill>
              </a:rPr>
              <a:t>Сам по себе термин "Регрессионное тестирование", в зависимости от контекста использования может иметь разный смысл. Сэм </a:t>
            </a:r>
            <a:r>
              <a:rPr lang="ru-RU" sz="2400" dirty="0" err="1">
                <a:solidFill>
                  <a:schemeClr val="tx1"/>
                </a:solidFill>
              </a:rPr>
              <a:t>Канер</a:t>
            </a:r>
            <a:r>
              <a:rPr lang="ru-RU" sz="2400" dirty="0">
                <a:solidFill>
                  <a:schemeClr val="tx1"/>
                </a:solidFill>
              </a:rPr>
              <a:t>, к примеру, описал 3 основных типа регрессионного тестирования:</a:t>
            </a:r>
          </a:p>
          <a:p>
            <a:endParaRPr lang="ru-RU" sz="2400" dirty="0">
              <a:solidFill>
                <a:schemeClr val="tx1"/>
              </a:solidFill>
            </a:endParaRPr>
          </a:p>
          <a:p>
            <a:r>
              <a:rPr lang="ru-RU" sz="2400" dirty="0">
                <a:solidFill>
                  <a:schemeClr val="tx1"/>
                </a:solidFill>
              </a:rPr>
              <a:t>Регрессия багов (</a:t>
            </a:r>
            <a:r>
              <a:rPr lang="ru-RU" sz="2400" dirty="0" err="1">
                <a:solidFill>
                  <a:schemeClr val="tx1"/>
                </a:solidFill>
              </a:rPr>
              <a:t>Bug</a:t>
            </a:r>
            <a:r>
              <a:rPr lang="ru-RU" sz="2400" dirty="0">
                <a:solidFill>
                  <a:schemeClr val="tx1"/>
                </a:solidFill>
              </a:rPr>
              <a:t> </a:t>
            </a:r>
            <a:r>
              <a:rPr lang="ru-RU" sz="2400" dirty="0" err="1">
                <a:solidFill>
                  <a:schemeClr val="tx1"/>
                </a:solidFill>
              </a:rPr>
              <a:t>regression</a:t>
            </a:r>
            <a:r>
              <a:rPr lang="ru-RU" sz="2400" dirty="0">
                <a:solidFill>
                  <a:schemeClr val="tx1"/>
                </a:solidFill>
              </a:rPr>
              <a:t>) - попытка доказать, что исправленная ошибка на самом деле не исправлена</a:t>
            </a:r>
          </a:p>
          <a:p>
            <a:r>
              <a:rPr lang="ru-RU" sz="2400" dirty="0">
                <a:solidFill>
                  <a:schemeClr val="tx1"/>
                </a:solidFill>
              </a:rPr>
              <a:t>Регрессия старых багов (</a:t>
            </a:r>
            <a:r>
              <a:rPr lang="ru-RU" sz="2400" dirty="0" err="1">
                <a:solidFill>
                  <a:schemeClr val="tx1"/>
                </a:solidFill>
              </a:rPr>
              <a:t>Old</a:t>
            </a:r>
            <a:r>
              <a:rPr lang="ru-RU" sz="2400" dirty="0">
                <a:solidFill>
                  <a:schemeClr val="tx1"/>
                </a:solidFill>
              </a:rPr>
              <a:t> </a:t>
            </a:r>
            <a:r>
              <a:rPr lang="ru-RU" sz="2400" dirty="0" err="1">
                <a:solidFill>
                  <a:schemeClr val="tx1"/>
                </a:solidFill>
              </a:rPr>
              <a:t>bugs</a:t>
            </a:r>
            <a:r>
              <a:rPr lang="ru-RU" sz="2400" dirty="0">
                <a:solidFill>
                  <a:schemeClr val="tx1"/>
                </a:solidFill>
              </a:rPr>
              <a:t> </a:t>
            </a:r>
            <a:r>
              <a:rPr lang="ru-RU" sz="2400" dirty="0" err="1">
                <a:solidFill>
                  <a:schemeClr val="tx1"/>
                </a:solidFill>
              </a:rPr>
              <a:t>regression</a:t>
            </a:r>
            <a:r>
              <a:rPr lang="ru-RU" sz="2400" dirty="0">
                <a:solidFill>
                  <a:schemeClr val="tx1"/>
                </a:solidFill>
              </a:rPr>
              <a:t>) - попытка доказать, что недавнее изменение кода или данных сломало исправление старых ошибок, т.е. старые баги стали снова воспроизводиться.</a:t>
            </a:r>
          </a:p>
          <a:p>
            <a:r>
              <a:rPr lang="ru-RU" sz="2400" dirty="0">
                <a:solidFill>
                  <a:schemeClr val="tx1"/>
                </a:solidFill>
              </a:rPr>
              <a:t>Регрессия побочного эффекта (</a:t>
            </a:r>
            <a:r>
              <a:rPr lang="ru-RU" sz="2400" dirty="0" err="1">
                <a:solidFill>
                  <a:schemeClr val="tx1"/>
                </a:solidFill>
              </a:rPr>
              <a:t>Side</a:t>
            </a:r>
            <a:r>
              <a:rPr lang="ru-RU" sz="2400" dirty="0">
                <a:solidFill>
                  <a:schemeClr val="tx1"/>
                </a:solidFill>
              </a:rPr>
              <a:t> </a:t>
            </a:r>
            <a:r>
              <a:rPr lang="ru-RU" sz="2400" dirty="0" err="1">
                <a:solidFill>
                  <a:schemeClr val="tx1"/>
                </a:solidFill>
              </a:rPr>
              <a:t>effect</a:t>
            </a:r>
            <a:r>
              <a:rPr lang="ru-RU" sz="2400" dirty="0">
                <a:solidFill>
                  <a:schemeClr val="tx1"/>
                </a:solidFill>
              </a:rPr>
              <a:t> </a:t>
            </a:r>
            <a:r>
              <a:rPr lang="ru-RU" sz="2400" dirty="0" err="1">
                <a:solidFill>
                  <a:schemeClr val="tx1"/>
                </a:solidFill>
              </a:rPr>
              <a:t>regression</a:t>
            </a:r>
            <a:r>
              <a:rPr lang="ru-RU" sz="2400" dirty="0">
                <a:solidFill>
                  <a:schemeClr val="tx1"/>
                </a:solidFill>
              </a:rPr>
              <a:t>) - попытка доказать, что недавнее изменение кода или данных сломало другие части разрабатываемого приложения</a:t>
            </a:r>
          </a:p>
        </p:txBody>
      </p:sp>
    </p:spTree>
    <p:extLst>
      <p:ext uri="{BB962C8B-B14F-4D97-AF65-F5344CB8AC3E}">
        <p14:creationId xmlns:p14="http://schemas.microsoft.com/office/powerpoint/2010/main" val="3015781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29182" y="940633"/>
            <a:ext cx="9928824" cy="4605728"/>
          </a:xfrm>
        </p:spPr>
        <p:txBody>
          <a:bodyPr>
            <a:noAutofit/>
          </a:bodyPr>
          <a:lstStyle/>
          <a:p>
            <a:r>
              <a:rPr lang="ru-RU" sz="2800" b="1" dirty="0">
                <a:solidFill>
                  <a:schemeClr val="tx1"/>
                </a:solidFill>
              </a:rPr>
              <a:t>Регрессионное тестирование</a:t>
            </a:r>
            <a:r>
              <a:rPr lang="ru-RU" sz="2800" dirty="0">
                <a:solidFill>
                  <a:schemeClr val="tx1"/>
                </a:solidFill>
              </a:rPr>
              <a:t> - это вид тестирования направленный на проверку изменений, сделанных в приложении или окружающей среде (починка дефекта, слияние кода, миграция на другую операционную систему, базу данных, веб сервер или сервер приложения), для подтверждения того факта, что существующая ранее функциональность работает как и прежде</a:t>
            </a:r>
            <a:endParaRPr lang="ru-RU" sz="2800" dirty="0">
              <a:solidFill>
                <a:schemeClr val="tx1"/>
              </a:solidFill>
            </a:endParaRPr>
          </a:p>
        </p:txBody>
      </p:sp>
    </p:spTree>
    <p:extLst>
      <p:ext uri="{BB962C8B-B14F-4D97-AF65-F5344CB8AC3E}">
        <p14:creationId xmlns:p14="http://schemas.microsoft.com/office/powerpoint/2010/main" val="10406120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49705" y="1585210"/>
            <a:ext cx="10327884" cy="3615267"/>
          </a:xfrm>
        </p:spPr>
        <p:txBody>
          <a:bodyPr>
            <a:noAutofit/>
          </a:bodyPr>
          <a:lstStyle/>
          <a:p>
            <a:pPr marL="0" indent="0" algn="ctr">
              <a:buNone/>
            </a:pPr>
            <a:r>
              <a:rPr lang="ru-RU" sz="3200" b="1" dirty="0">
                <a:solidFill>
                  <a:schemeClr val="tx1"/>
                </a:solidFill>
              </a:rPr>
              <a:t>Ключевые преимущества</a:t>
            </a:r>
          </a:p>
          <a:p>
            <a:r>
              <a:rPr lang="ru-RU" sz="3200" dirty="0">
                <a:solidFill>
                  <a:schemeClr val="tx1"/>
                </a:solidFill>
              </a:rPr>
              <a:t>При регулярном проведении регрессионного тестирования - значительное сокращение количества дефектов в системе к моменту релиза.</a:t>
            </a:r>
          </a:p>
          <a:p>
            <a:r>
              <a:rPr lang="ru-RU" sz="3200" dirty="0">
                <a:solidFill>
                  <a:schemeClr val="tx1"/>
                </a:solidFill>
              </a:rPr>
              <a:t>Исключение деградации качества системы при росте функциональности.</a:t>
            </a:r>
          </a:p>
          <a:p>
            <a:r>
              <a:rPr lang="ru-RU" sz="3200" dirty="0">
                <a:solidFill>
                  <a:schemeClr val="tx1"/>
                </a:solidFill>
              </a:rPr>
              <a:t>Уменьшение вероятности критических ошибок в опытно-промышленной эксплуатации.</a:t>
            </a:r>
          </a:p>
        </p:txBody>
      </p:sp>
    </p:spTree>
    <p:extLst>
      <p:ext uri="{BB962C8B-B14F-4D97-AF65-F5344CB8AC3E}">
        <p14:creationId xmlns:p14="http://schemas.microsoft.com/office/powerpoint/2010/main" val="19382781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54636" y="685799"/>
            <a:ext cx="11118045" cy="5145373"/>
          </a:xfrm>
        </p:spPr>
        <p:txBody>
          <a:bodyPr>
            <a:normAutofit/>
          </a:bodyPr>
          <a:lstStyle/>
          <a:p>
            <a:pPr marL="0" indent="0" algn="ctr">
              <a:buNone/>
            </a:pPr>
            <a:r>
              <a:rPr lang="ru-RU" sz="2800" b="1" dirty="0">
                <a:solidFill>
                  <a:schemeClr val="tx1"/>
                </a:solidFill>
              </a:rPr>
              <a:t>Основные задачи</a:t>
            </a:r>
          </a:p>
          <a:p>
            <a:pPr marL="0" indent="0">
              <a:buNone/>
            </a:pPr>
            <a:r>
              <a:rPr lang="ru-RU" sz="2800" dirty="0">
                <a:solidFill>
                  <a:schemeClr val="tx1"/>
                </a:solidFill>
              </a:rPr>
              <a:t>Основной задачей регрессионного тестирования является проверка того, что исправление ошибки не затронуло существующую функциональность. Из-за необходимости частого выполнения одних и тех же сценариев тестирования  рекомендуется использовать автоматизированные регрессионные тесты, что позволит уменьшить сроки регрессионного тестирования.</a:t>
            </a:r>
          </a:p>
          <a:p>
            <a:endParaRPr lang="ru-RU" dirty="0"/>
          </a:p>
        </p:txBody>
      </p:sp>
    </p:spTree>
    <p:extLst>
      <p:ext uri="{BB962C8B-B14F-4D97-AF65-F5344CB8AC3E}">
        <p14:creationId xmlns:p14="http://schemas.microsoft.com/office/powerpoint/2010/main" val="85164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94675" y="700790"/>
            <a:ext cx="10972800" cy="5879892"/>
          </a:xfrm>
        </p:spPr>
        <p:txBody>
          <a:bodyPr>
            <a:normAutofit/>
          </a:bodyPr>
          <a:lstStyle/>
          <a:p>
            <a:pPr marL="0" indent="0">
              <a:buNone/>
            </a:pPr>
            <a:r>
              <a:rPr lang="ru-RU" sz="2800" dirty="0">
                <a:solidFill>
                  <a:schemeClr val="tx1"/>
                </a:solidFill>
              </a:rPr>
              <a:t>Данный вид тестирования рекомендуется проводить каждый раз после корректировки программы, которая может включать исправление дефекта, слияние кода, миграцию на другую ОС или БД, добавление новой функциональности, и другие изменения. Если в процессе эксплуатации ПО существенно выросло число пользователей системы по сравнению с пилотной эксплуатацией, рекомендуется проводить регрессионное нагрузочное тестирование.</a:t>
            </a:r>
          </a:p>
          <a:p>
            <a:pPr marL="0" indent="0">
              <a:buNone/>
            </a:pPr>
            <a:r>
              <a:rPr lang="ru-RU" dirty="0"/>
              <a:t/>
            </a:r>
            <a:br>
              <a:rPr lang="ru-RU" dirty="0"/>
            </a:br>
            <a:endParaRPr lang="ru-RU" dirty="0"/>
          </a:p>
        </p:txBody>
      </p:sp>
    </p:spTree>
    <p:extLst>
      <p:ext uri="{BB962C8B-B14F-4D97-AF65-F5344CB8AC3E}">
        <p14:creationId xmlns:p14="http://schemas.microsoft.com/office/powerpoint/2010/main" val="8562618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84409" y="1630180"/>
            <a:ext cx="11507788" cy="3615267"/>
          </a:xfrm>
        </p:spPr>
        <p:txBody>
          <a:bodyPr>
            <a:noAutofit/>
          </a:bodyPr>
          <a:lstStyle/>
          <a:p>
            <a:pPr marL="0" indent="0" algn="ctr">
              <a:buNone/>
            </a:pPr>
            <a:r>
              <a:rPr lang="ru-RU" sz="3200" b="1" dirty="0">
                <a:solidFill>
                  <a:schemeClr val="tx1"/>
                </a:solidFill>
              </a:rPr>
              <a:t>Функциональные виды </a:t>
            </a:r>
            <a:r>
              <a:rPr lang="ru-RU" sz="3200" b="1" dirty="0" smtClean="0">
                <a:solidFill>
                  <a:schemeClr val="tx1"/>
                </a:solidFill>
              </a:rPr>
              <a:t>тестирования</a:t>
            </a:r>
            <a:endParaRPr lang="ru-RU" sz="2400" dirty="0">
              <a:solidFill>
                <a:schemeClr val="tx1"/>
              </a:solidFill>
            </a:endParaRPr>
          </a:p>
          <a:p>
            <a:pPr marL="0" indent="0">
              <a:buNone/>
            </a:pPr>
            <a:r>
              <a:rPr lang="ru-RU" sz="2400" dirty="0">
                <a:solidFill>
                  <a:schemeClr val="tx1"/>
                </a:solidFill>
              </a:rPr>
              <a:t>Функциональные тесты базируются на функциях и особенностях, а также взаимодействии с другими системами, и могут быть представлены на всех уровнях тестирования: компонентном или модульном (</a:t>
            </a:r>
            <a:r>
              <a:rPr lang="ru-RU" sz="2400" dirty="0" err="1">
                <a:solidFill>
                  <a:schemeClr val="tx1"/>
                </a:solidFill>
              </a:rPr>
              <a:t>Component</a:t>
            </a:r>
            <a:r>
              <a:rPr lang="ru-RU" sz="2400" dirty="0">
                <a:solidFill>
                  <a:schemeClr val="tx1"/>
                </a:solidFill>
              </a:rPr>
              <a:t>/</a:t>
            </a:r>
            <a:r>
              <a:rPr lang="ru-RU" sz="2400" dirty="0" err="1">
                <a:solidFill>
                  <a:schemeClr val="tx1"/>
                </a:solidFill>
              </a:rPr>
              <a:t>Unit</a:t>
            </a:r>
            <a:r>
              <a:rPr lang="ru-RU" sz="2400" dirty="0">
                <a:solidFill>
                  <a:schemeClr val="tx1"/>
                </a:solidFill>
              </a:rPr>
              <a:t> </a:t>
            </a:r>
            <a:r>
              <a:rPr lang="ru-RU" sz="2400" dirty="0" err="1">
                <a:solidFill>
                  <a:schemeClr val="tx1"/>
                </a:solidFill>
              </a:rPr>
              <a:t>testing</a:t>
            </a:r>
            <a:r>
              <a:rPr lang="ru-RU" sz="2400" dirty="0">
                <a:solidFill>
                  <a:schemeClr val="tx1"/>
                </a:solidFill>
              </a:rPr>
              <a:t>), интеграционном (</a:t>
            </a:r>
            <a:r>
              <a:rPr lang="ru-RU" sz="2400" dirty="0" err="1">
                <a:solidFill>
                  <a:schemeClr val="tx1"/>
                </a:solidFill>
              </a:rPr>
              <a:t>Integration</a:t>
            </a:r>
            <a:r>
              <a:rPr lang="ru-RU" sz="2400" dirty="0">
                <a:solidFill>
                  <a:schemeClr val="tx1"/>
                </a:solidFill>
              </a:rPr>
              <a:t> </a:t>
            </a:r>
            <a:r>
              <a:rPr lang="ru-RU" sz="2400" dirty="0" err="1">
                <a:solidFill>
                  <a:schemeClr val="tx1"/>
                </a:solidFill>
              </a:rPr>
              <a:t>testing</a:t>
            </a:r>
            <a:r>
              <a:rPr lang="ru-RU" sz="2400" dirty="0">
                <a:solidFill>
                  <a:schemeClr val="tx1"/>
                </a:solidFill>
              </a:rPr>
              <a:t>), системном (</a:t>
            </a:r>
            <a:r>
              <a:rPr lang="ru-RU" sz="2400" dirty="0" err="1">
                <a:solidFill>
                  <a:schemeClr val="tx1"/>
                </a:solidFill>
              </a:rPr>
              <a:t>System</a:t>
            </a:r>
            <a:r>
              <a:rPr lang="ru-RU" sz="2400" dirty="0">
                <a:solidFill>
                  <a:schemeClr val="tx1"/>
                </a:solidFill>
              </a:rPr>
              <a:t> </a:t>
            </a:r>
            <a:r>
              <a:rPr lang="ru-RU" sz="2400" dirty="0" err="1">
                <a:solidFill>
                  <a:schemeClr val="tx1"/>
                </a:solidFill>
              </a:rPr>
              <a:t>testing</a:t>
            </a:r>
            <a:r>
              <a:rPr lang="ru-RU" sz="2400" dirty="0">
                <a:solidFill>
                  <a:schemeClr val="tx1"/>
                </a:solidFill>
              </a:rPr>
              <a:t>) и приемочном (</a:t>
            </a:r>
            <a:r>
              <a:rPr lang="ru-RU" sz="2400" dirty="0" err="1">
                <a:solidFill>
                  <a:schemeClr val="tx1"/>
                </a:solidFill>
              </a:rPr>
              <a:t>Acceptance</a:t>
            </a:r>
            <a:r>
              <a:rPr lang="ru-RU" sz="2400" dirty="0">
                <a:solidFill>
                  <a:schemeClr val="tx1"/>
                </a:solidFill>
              </a:rPr>
              <a:t> </a:t>
            </a:r>
            <a:r>
              <a:rPr lang="ru-RU" sz="2400" dirty="0" err="1">
                <a:solidFill>
                  <a:schemeClr val="tx1"/>
                </a:solidFill>
              </a:rPr>
              <a:t>testing</a:t>
            </a:r>
            <a:r>
              <a:rPr lang="ru-RU" sz="2400" dirty="0">
                <a:solidFill>
                  <a:schemeClr val="tx1"/>
                </a:solidFill>
              </a:rPr>
              <a:t>). Функциональные виды тестирования рассматривают внешнее поведение системы. Далее перечислены одни из самых распространенных видов функциональных тестов:</a:t>
            </a:r>
          </a:p>
          <a:p>
            <a:endParaRPr lang="ru-RU" sz="2400" dirty="0">
              <a:solidFill>
                <a:schemeClr val="tx1"/>
              </a:solidFill>
            </a:endParaRPr>
          </a:p>
          <a:p>
            <a:r>
              <a:rPr lang="ru-RU" sz="2400" dirty="0">
                <a:solidFill>
                  <a:schemeClr val="tx1"/>
                </a:solidFill>
              </a:rPr>
              <a:t>Функциональное тестирование (</a:t>
            </a:r>
            <a:r>
              <a:rPr lang="ru-RU" sz="2400" dirty="0" err="1">
                <a:solidFill>
                  <a:schemeClr val="tx1"/>
                </a:solidFill>
              </a:rPr>
              <a:t>Functional</a:t>
            </a:r>
            <a:r>
              <a:rPr lang="ru-RU" sz="2400" dirty="0">
                <a:solidFill>
                  <a:schemeClr val="tx1"/>
                </a:solidFill>
              </a:rPr>
              <a:t> </a:t>
            </a:r>
            <a:r>
              <a:rPr lang="ru-RU" sz="2400" dirty="0" err="1">
                <a:solidFill>
                  <a:schemeClr val="tx1"/>
                </a:solidFill>
              </a:rPr>
              <a:t>testing</a:t>
            </a:r>
            <a:r>
              <a:rPr lang="ru-RU" sz="2400" dirty="0">
                <a:solidFill>
                  <a:schemeClr val="tx1"/>
                </a:solidFill>
              </a:rPr>
              <a:t>)</a:t>
            </a:r>
          </a:p>
          <a:p>
            <a:r>
              <a:rPr lang="ru-RU" sz="2400" dirty="0">
                <a:solidFill>
                  <a:schemeClr val="tx1"/>
                </a:solidFill>
              </a:rPr>
              <a:t>Тестирование безопасности (</a:t>
            </a:r>
            <a:r>
              <a:rPr lang="ru-RU" sz="2400" dirty="0" err="1">
                <a:solidFill>
                  <a:schemeClr val="tx1"/>
                </a:solidFill>
              </a:rPr>
              <a:t>Security</a:t>
            </a:r>
            <a:r>
              <a:rPr lang="ru-RU" sz="2400" dirty="0">
                <a:solidFill>
                  <a:schemeClr val="tx1"/>
                </a:solidFill>
              </a:rPr>
              <a:t> </a:t>
            </a:r>
            <a:r>
              <a:rPr lang="ru-RU" sz="2400" dirty="0" err="1">
                <a:solidFill>
                  <a:schemeClr val="tx1"/>
                </a:solidFill>
              </a:rPr>
              <a:t>and</a:t>
            </a:r>
            <a:r>
              <a:rPr lang="ru-RU" sz="2400" dirty="0">
                <a:solidFill>
                  <a:schemeClr val="tx1"/>
                </a:solidFill>
              </a:rPr>
              <a:t> </a:t>
            </a:r>
            <a:r>
              <a:rPr lang="ru-RU" sz="2400" dirty="0" err="1">
                <a:solidFill>
                  <a:schemeClr val="tx1"/>
                </a:solidFill>
              </a:rPr>
              <a:t>Access</a:t>
            </a:r>
            <a:r>
              <a:rPr lang="ru-RU" sz="2400" dirty="0">
                <a:solidFill>
                  <a:schemeClr val="tx1"/>
                </a:solidFill>
              </a:rPr>
              <a:t> </a:t>
            </a:r>
            <a:r>
              <a:rPr lang="ru-RU" sz="2400" dirty="0" err="1">
                <a:solidFill>
                  <a:schemeClr val="tx1"/>
                </a:solidFill>
              </a:rPr>
              <a:t>Control</a:t>
            </a:r>
            <a:r>
              <a:rPr lang="ru-RU" sz="2400" dirty="0">
                <a:solidFill>
                  <a:schemeClr val="tx1"/>
                </a:solidFill>
              </a:rPr>
              <a:t> </a:t>
            </a:r>
            <a:r>
              <a:rPr lang="ru-RU" sz="2400" dirty="0" err="1">
                <a:solidFill>
                  <a:schemeClr val="tx1"/>
                </a:solidFill>
              </a:rPr>
              <a:t>Testing</a:t>
            </a:r>
            <a:r>
              <a:rPr lang="ru-RU" sz="2400" dirty="0">
                <a:solidFill>
                  <a:schemeClr val="tx1"/>
                </a:solidFill>
              </a:rPr>
              <a:t>)</a:t>
            </a:r>
          </a:p>
          <a:p>
            <a:r>
              <a:rPr lang="ru-RU" sz="2400" dirty="0">
                <a:solidFill>
                  <a:schemeClr val="tx1"/>
                </a:solidFill>
              </a:rPr>
              <a:t>Тестирование взаимодействия (</a:t>
            </a:r>
            <a:r>
              <a:rPr lang="ru-RU" sz="2400" dirty="0" err="1">
                <a:solidFill>
                  <a:schemeClr val="tx1"/>
                </a:solidFill>
              </a:rPr>
              <a:t>Interoperability</a:t>
            </a:r>
            <a:r>
              <a:rPr lang="ru-RU" sz="2400" dirty="0">
                <a:solidFill>
                  <a:schemeClr val="tx1"/>
                </a:solidFill>
              </a:rPr>
              <a:t> </a:t>
            </a:r>
            <a:r>
              <a:rPr lang="ru-RU" sz="2400" dirty="0" err="1">
                <a:solidFill>
                  <a:schemeClr val="tx1"/>
                </a:solidFill>
              </a:rPr>
              <a:t>Testing</a:t>
            </a:r>
            <a:r>
              <a:rPr lang="ru-RU" sz="2400" dirty="0">
                <a:solidFill>
                  <a:schemeClr val="tx1"/>
                </a:solidFill>
              </a:rPr>
              <a:t>)</a:t>
            </a:r>
          </a:p>
        </p:txBody>
      </p:sp>
    </p:spTree>
    <p:extLst>
      <p:ext uri="{BB962C8B-B14F-4D97-AF65-F5344CB8AC3E}">
        <p14:creationId xmlns:p14="http://schemas.microsoft.com/office/powerpoint/2010/main" val="4036029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39438" y="1690141"/>
            <a:ext cx="11507788" cy="3615267"/>
          </a:xfrm>
        </p:spPr>
        <p:txBody>
          <a:bodyPr>
            <a:noAutofit/>
          </a:bodyPr>
          <a:lstStyle/>
          <a:p>
            <a:pPr marL="0" indent="0" algn="ctr">
              <a:buNone/>
            </a:pPr>
            <a:r>
              <a:rPr lang="ru-RU" sz="2800" b="1" dirty="0">
                <a:solidFill>
                  <a:schemeClr val="tx1"/>
                </a:solidFill>
              </a:rPr>
              <a:t>Нефункциональные виды </a:t>
            </a:r>
            <a:r>
              <a:rPr lang="ru-RU" sz="2800" b="1" dirty="0" smtClean="0">
                <a:solidFill>
                  <a:schemeClr val="tx1"/>
                </a:solidFill>
              </a:rPr>
              <a:t>тестирования</a:t>
            </a:r>
            <a:endParaRPr lang="ru-RU" b="1" dirty="0">
              <a:solidFill>
                <a:schemeClr val="tx1"/>
              </a:solidFill>
            </a:endParaRPr>
          </a:p>
          <a:p>
            <a:pPr marL="0" indent="0">
              <a:buNone/>
            </a:pPr>
            <a:r>
              <a:rPr lang="ru-RU" dirty="0">
                <a:solidFill>
                  <a:schemeClr val="tx1"/>
                </a:solidFill>
              </a:rPr>
              <a:t>Нефункциональное тестирование описывает тесты, необходимые для определения характеристик программного обеспечения, которые могут быть измерены различными величинами. В целом, это тестирование того, "Как" система работает. Далее перечислены основные виды нефункциональных тестов:</a:t>
            </a:r>
          </a:p>
          <a:p>
            <a:endParaRPr lang="ru-RU" dirty="0">
              <a:solidFill>
                <a:schemeClr val="tx1"/>
              </a:solidFill>
            </a:endParaRPr>
          </a:p>
          <a:p>
            <a:r>
              <a:rPr lang="ru-RU" dirty="0">
                <a:solidFill>
                  <a:schemeClr val="tx1"/>
                </a:solidFill>
              </a:rPr>
              <a:t>Все виды тестирования производительности:</a:t>
            </a:r>
          </a:p>
          <a:p>
            <a:r>
              <a:rPr lang="ru-RU" dirty="0">
                <a:solidFill>
                  <a:schemeClr val="tx1"/>
                </a:solidFill>
              </a:rPr>
              <a:t>нагрузочное тестирование (</a:t>
            </a:r>
            <a:r>
              <a:rPr lang="ru-RU" dirty="0" err="1">
                <a:solidFill>
                  <a:schemeClr val="tx1"/>
                </a:solidFill>
              </a:rPr>
              <a:t>Performance</a:t>
            </a:r>
            <a:r>
              <a:rPr lang="ru-RU" dirty="0">
                <a:solidFill>
                  <a:schemeClr val="tx1"/>
                </a:solidFill>
              </a:rPr>
              <a:t> </a:t>
            </a:r>
            <a:r>
              <a:rPr lang="ru-RU" dirty="0" err="1">
                <a:solidFill>
                  <a:schemeClr val="tx1"/>
                </a:solidFill>
              </a:rPr>
              <a:t>and</a:t>
            </a:r>
            <a:r>
              <a:rPr lang="ru-RU" dirty="0">
                <a:solidFill>
                  <a:schemeClr val="tx1"/>
                </a:solidFill>
              </a:rPr>
              <a:t> </a:t>
            </a:r>
            <a:r>
              <a:rPr lang="ru-RU" dirty="0" err="1">
                <a:solidFill>
                  <a:schemeClr val="tx1"/>
                </a:solidFill>
              </a:rPr>
              <a:t>Load</a:t>
            </a:r>
            <a:r>
              <a:rPr lang="ru-RU" dirty="0">
                <a:solidFill>
                  <a:schemeClr val="tx1"/>
                </a:solidFill>
              </a:rPr>
              <a:t> </a:t>
            </a:r>
            <a:r>
              <a:rPr lang="ru-RU" dirty="0" err="1">
                <a:solidFill>
                  <a:schemeClr val="tx1"/>
                </a:solidFill>
              </a:rPr>
              <a:t>Testing</a:t>
            </a:r>
            <a:r>
              <a:rPr lang="ru-RU" dirty="0">
                <a:solidFill>
                  <a:schemeClr val="tx1"/>
                </a:solidFill>
              </a:rPr>
              <a:t>)</a:t>
            </a:r>
          </a:p>
          <a:p>
            <a:r>
              <a:rPr lang="ru-RU" dirty="0">
                <a:solidFill>
                  <a:schemeClr val="tx1"/>
                </a:solidFill>
              </a:rPr>
              <a:t>стрессовое тестирование (</a:t>
            </a:r>
            <a:r>
              <a:rPr lang="ru-RU" dirty="0" err="1">
                <a:solidFill>
                  <a:schemeClr val="tx1"/>
                </a:solidFill>
              </a:rPr>
              <a:t>Stress</a:t>
            </a:r>
            <a:r>
              <a:rPr lang="ru-RU" dirty="0">
                <a:solidFill>
                  <a:schemeClr val="tx1"/>
                </a:solidFill>
              </a:rPr>
              <a:t> </a:t>
            </a:r>
            <a:r>
              <a:rPr lang="ru-RU" dirty="0" err="1">
                <a:solidFill>
                  <a:schemeClr val="tx1"/>
                </a:solidFill>
              </a:rPr>
              <a:t>Testing</a:t>
            </a:r>
            <a:r>
              <a:rPr lang="ru-RU" dirty="0">
                <a:solidFill>
                  <a:schemeClr val="tx1"/>
                </a:solidFill>
              </a:rPr>
              <a:t>)</a:t>
            </a:r>
          </a:p>
          <a:p>
            <a:r>
              <a:rPr lang="ru-RU" dirty="0">
                <a:solidFill>
                  <a:schemeClr val="tx1"/>
                </a:solidFill>
              </a:rPr>
              <a:t>тестирование стабильности или надежности (</a:t>
            </a:r>
            <a:r>
              <a:rPr lang="ru-RU" dirty="0" err="1">
                <a:solidFill>
                  <a:schemeClr val="tx1"/>
                </a:solidFill>
              </a:rPr>
              <a:t>Stability</a:t>
            </a:r>
            <a:r>
              <a:rPr lang="ru-RU" dirty="0">
                <a:solidFill>
                  <a:schemeClr val="tx1"/>
                </a:solidFill>
              </a:rPr>
              <a:t> / </a:t>
            </a:r>
            <a:r>
              <a:rPr lang="ru-RU" dirty="0" err="1">
                <a:solidFill>
                  <a:schemeClr val="tx1"/>
                </a:solidFill>
              </a:rPr>
              <a:t>Reliability</a:t>
            </a:r>
            <a:r>
              <a:rPr lang="ru-RU" dirty="0">
                <a:solidFill>
                  <a:schemeClr val="tx1"/>
                </a:solidFill>
              </a:rPr>
              <a:t> </a:t>
            </a:r>
            <a:r>
              <a:rPr lang="ru-RU" dirty="0" err="1">
                <a:solidFill>
                  <a:schemeClr val="tx1"/>
                </a:solidFill>
              </a:rPr>
              <a:t>Testing</a:t>
            </a:r>
            <a:r>
              <a:rPr lang="ru-RU" dirty="0">
                <a:solidFill>
                  <a:schemeClr val="tx1"/>
                </a:solidFill>
              </a:rPr>
              <a:t>)</a:t>
            </a:r>
          </a:p>
          <a:p>
            <a:r>
              <a:rPr lang="ru-RU" dirty="0">
                <a:solidFill>
                  <a:schemeClr val="tx1"/>
                </a:solidFill>
              </a:rPr>
              <a:t>объемное тестирование (</a:t>
            </a:r>
            <a:r>
              <a:rPr lang="ru-RU" dirty="0" err="1">
                <a:solidFill>
                  <a:schemeClr val="tx1"/>
                </a:solidFill>
              </a:rPr>
              <a:t>Volume</a:t>
            </a:r>
            <a:r>
              <a:rPr lang="ru-RU" dirty="0">
                <a:solidFill>
                  <a:schemeClr val="tx1"/>
                </a:solidFill>
              </a:rPr>
              <a:t> </a:t>
            </a:r>
            <a:r>
              <a:rPr lang="ru-RU" dirty="0" err="1">
                <a:solidFill>
                  <a:schemeClr val="tx1"/>
                </a:solidFill>
              </a:rPr>
              <a:t>Testing</a:t>
            </a:r>
            <a:r>
              <a:rPr lang="ru-RU" dirty="0">
                <a:solidFill>
                  <a:schemeClr val="tx1"/>
                </a:solidFill>
              </a:rPr>
              <a:t>)</a:t>
            </a:r>
          </a:p>
          <a:p>
            <a:r>
              <a:rPr lang="ru-RU" dirty="0">
                <a:solidFill>
                  <a:schemeClr val="tx1"/>
                </a:solidFill>
              </a:rPr>
              <a:t>Тестирование установки (</a:t>
            </a:r>
            <a:r>
              <a:rPr lang="ru-RU" dirty="0" err="1">
                <a:solidFill>
                  <a:schemeClr val="tx1"/>
                </a:solidFill>
              </a:rPr>
              <a:t>Installation</a:t>
            </a:r>
            <a:r>
              <a:rPr lang="ru-RU" dirty="0">
                <a:solidFill>
                  <a:schemeClr val="tx1"/>
                </a:solidFill>
              </a:rPr>
              <a:t> </a:t>
            </a:r>
            <a:r>
              <a:rPr lang="ru-RU" dirty="0" err="1">
                <a:solidFill>
                  <a:schemeClr val="tx1"/>
                </a:solidFill>
              </a:rPr>
              <a:t>testing</a:t>
            </a:r>
            <a:r>
              <a:rPr lang="ru-RU" dirty="0">
                <a:solidFill>
                  <a:schemeClr val="tx1"/>
                </a:solidFill>
              </a:rPr>
              <a:t>)</a:t>
            </a:r>
          </a:p>
          <a:p>
            <a:r>
              <a:rPr lang="ru-RU" dirty="0">
                <a:solidFill>
                  <a:schemeClr val="tx1"/>
                </a:solidFill>
              </a:rPr>
              <a:t>Тестирование удобства пользования (</a:t>
            </a:r>
            <a:r>
              <a:rPr lang="ru-RU" dirty="0" err="1">
                <a:solidFill>
                  <a:schemeClr val="tx1"/>
                </a:solidFill>
              </a:rPr>
              <a:t>Usability</a:t>
            </a:r>
            <a:r>
              <a:rPr lang="ru-RU" dirty="0">
                <a:solidFill>
                  <a:schemeClr val="tx1"/>
                </a:solidFill>
              </a:rPr>
              <a:t> </a:t>
            </a:r>
            <a:r>
              <a:rPr lang="ru-RU" dirty="0" err="1">
                <a:solidFill>
                  <a:schemeClr val="tx1"/>
                </a:solidFill>
              </a:rPr>
              <a:t>Testing</a:t>
            </a:r>
            <a:r>
              <a:rPr lang="ru-RU" dirty="0">
                <a:solidFill>
                  <a:schemeClr val="tx1"/>
                </a:solidFill>
              </a:rPr>
              <a:t>)</a:t>
            </a:r>
          </a:p>
          <a:p>
            <a:r>
              <a:rPr lang="ru-RU" dirty="0">
                <a:solidFill>
                  <a:schemeClr val="tx1"/>
                </a:solidFill>
              </a:rPr>
              <a:t>Тестирование на отказ и восстановление (</a:t>
            </a:r>
            <a:r>
              <a:rPr lang="ru-RU" dirty="0" err="1">
                <a:solidFill>
                  <a:schemeClr val="tx1"/>
                </a:solidFill>
              </a:rPr>
              <a:t>Failover</a:t>
            </a:r>
            <a:r>
              <a:rPr lang="ru-RU" dirty="0">
                <a:solidFill>
                  <a:schemeClr val="tx1"/>
                </a:solidFill>
              </a:rPr>
              <a:t> </a:t>
            </a:r>
            <a:r>
              <a:rPr lang="ru-RU" dirty="0" err="1">
                <a:solidFill>
                  <a:schemeClr val="tx1"/>
                </a:solidFill>
              </a:rPr>
              <a:t>and</a:t>
            </a:r>
            <a:r>
              <a:rPr lang="ru-RU" dirty="0">
                <a:solidFill>
                  <a:schemeClr val="tx1"/>
                </a:solidFill>
              </a:rPr>
              <a:t> </a:t>
            </a:r>
            <a:r>
              <a:rPr lang="ru-RU" dirty="0" err="1">
                <a:solidFill>
                  <a:schemeClr val="tx1"/>
                </a:solidFill>
              </a:rPr>
              <a:t>Recovery</a:t>
            </a:r>
            <a:r>
              <a:rPr lang="ru-RU" dirty="0">
                <a:solidFill>
                  <a:schemeClr val="tx1"/>
                </a:solidFill>
              </a:rPr>
              <a:t> </a:t>
            </a:r>
            <a:r>
              <a:rPr lang="ru-RU" dirty="0" err="1">
                <a:solidFill>
                  <a:schemeClr val="tx1"/>
                </a:solidFill>
              </a:rPr>
              <a:t>Testing</a:t>
            </a:r>
            <a:r>
              <a:rPr lang="ru-RU" dirty="0">
                <a:solidFill>
                  <a:schemeClr val="tx1"/>
                </a:solidFill>
              </a:rPr>
              <a:t>)</a:t>
            </a:r>
          </a:p>
          <a:p>
            <a:r>
              <a:rPr lang="ru-RU" dirty="0">
                <a:solidFill>
                  <a:schemeClr val="tx1"/>
                </a:solidFill>
              </a:rPr>
              <a:t>Конфигурационное тестирование (</a:t>
            </a:r>
            <a:r>
              <a:rPr lang="ru-RU" dirty="0" err="1">
                <a:solidFill>
                  <a:schemeClr val="tx1"/>
                </a:solidFill>
              </a:rPr>
              <a:t>Configuration</a:t>
            </a:r>
            <a:r>
              <a:rPr lang="ru-RU" dirty="0">
                <a:solidFill>
                  <a:schemeClr val="tx1"/>
                </a:solidFill>
              </a:rPr>
              <a:t> </a:t>
            </a:r>
            <a:r>
              <a:rPr lang="ru-RU" dirty="0" err="1">
                <a:solidFill>
                  <a:schemeClr val="tx1"/>
                </a:solidFill>
              </a:rPr>
              <a:t>Testing</a:t>
            </a:r>
            <a:r>
              <a:rPr lang="ru-RU" dirty="0">
                <a:solidFill>
                  <a:schemeClr val="tx1"/>
                </a:solidFill>
              </a:rPr>
              <a:t>)</a:t>
            </a:r>
          </a:p>
        </p:txBody>
      </p:sp>
    </p:spTree>
    <p:extLst>
      <p:ext uri="{BB962C8B-B14F-4D97-AF65-F5344CB8AC3E}">
        <p14:creationId xmlns:p14="http://schemas.microsoft.com/office/powerpoint/2010/main" val="482537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79476" y="1510259"/>
            <a:ext cx="12417192" cy="3901190"/>
          </a:xfrm>
        </p:spPr>
        <p:txBody>
          <a:bodyPr>
            <a:noAutofit/>
          </a:bodyPr>
          <a:lstStyle/>
          <a:p>
            <a:pPr marL="0" indent="0" algn="ctr">
              <a:buNone/>
            </a:pPr>
            <a:r>
              <a:rPr lang="ru-RU" sz="2800" b="1" dirty="0">
                <a:solidFill>
                  <a:schemeClr val="tx1"/>
                </a:solidFill>
              </a:rPr>
              <a:t>Связанные с изменениями виды тестирования</a:t>
            </a:r>
          </a:p>
          <a:p>
            <a:pPr marL="0" indent="0">
              <a:buNone/>
            </a:pPr>
            <a:endParaRPr lang="ru-RU" sz="2400" dirty="0">
              <a:solidFill>
                <a:schemeClr val="tx1"/>
              </a:solidFill>
            </a:endParaRPr>
          </a:p>
          <a:p>
            <a:pPr marL="0" indent="0">
              <a:buNone/>
            </a:pPr>
            <a:r>
              <a:rPr lang="ru-RU" sz="2400" dirty="0">
                <a:solidFill>
                  <a:schemeClr val="tx1"/>
                </a:solidFill>
              </a:rPr>
              <a:t>После проведения необходимых изменений, таких как исправление бага/дефекта, программное обеспечение должно быть пере тестировано для подтверждения того факта, что проблема была действительно решена. Ниже перечислены виды тестирования, которые необходимо проводить после установки программного обеспечения, для подтверждения работоспособности приложения или правильности осуществленного исправления дефекта:</a:t>
            </a:r>
          </a:p>
          <a:p>
            <a:endParaRPr lang="ru-RU" sz="2400" dirty="0">
              <a:solidFill>
                <a:schemeClr val="tx1"/>
              </a:solidFill>
            </a:endParaRPr>
          </a:p>
          <a:p>
            <a:r>
              <a:rPr lang="ru-RU" sz="2400" dirty="0">
                <a:solidFill>
                  <a:schemeClr val="tx1"/>
                </a:solidFill>
              </a:rPr>
              <a:t>Дымовое тестирование (</a:t>
            </a:r>
            <a:r>
              <a:rPr lang="ru-RU" sz="2400" dirty="0" err="1">
                <a:solidFill>
                  <a:schemeClr val="tx1"/>
                </a:solidFill>
              </a:rPr>
              <a:t>Smoke</a:t>
            </a:r>
            <a:r>
              <a:rPr lang="ru-RU" sz="2400" dirty="0">
                <a:solidFill>
                  <a:schemeClr val="tx1"/>
                </a:solidFill>
              </a:rPr>
              <a:t> </a:t>
            </a:r>
            <a:r>
              <a:rPr lang="ru-RU" sz="2400" dirty="0" err="1">
                <a:solidFill>
                  <a:schemeClr val="tx1"/>
                </a:solidFill>
              </a:rPr>
              <a:t>Testing</a:t>
            </a:r>
            <a:r>
              <a:rPr lang="ru-RU" sz="2400" dirty="0">
                <a:solidFill>
                  <a:schemeClr val="tx1"/>
                </a:solidFill>
              </a:rPr>
              <a:t>)</a:t>
            </a:r>
          </a:p>
          <a:p>
            <a:r>
              <a:rPr lang="ru-RU" sz="2400" dirty="0">
                <a:solidFill>
                  <a:schemeClr val="tx1"/>
                </a:solidFill>
              </a:rPr>
              <a:t>Регрессионное тестирование (</a:t>
            </a:r>
            <a:r>
              <a:rPr lang="ru-RU" sz="2400" dirty="0" err="1">
                <a:solidFill>
                  <a:schemeClr val="tx1"/>
                </a:solidFill>
              </a:rPr>
              <a:t>Regression</a:t>
            </a:r>
            <a:r>
              <a:rPr lang="ru-RU" sz="2400" dirty="0">
                <a:solidFill>
                  <a:schemeClr val="tx1"/>
                </a:solidFill>
              </a:rPr>
              <a:t> </a:t>
            </a:r>
            <a:r>
              <a:rPr lang="ru-RU" sz="2400" dirty="0" err="1">
                <a:solidFill>
                  <a:schemeClr val="tx1"/>
                </a:solidFill>
              </a:rPr>
              <a:t>Testing</a:t>
            </a:r>
            <a:r>
              <a:rPr lang="ru-RU" sz="2400" dirty="0">
                <a:solidFill>
                  <a:schemeClr val="tx1"/>
                </a:solidFill>
              </a:rPr>
              <a:t>)</a:t>
            </a:r>
          </a:p>
          <a:p>
            <a:r>
              <a:rPr lang="ru-RU" sz="2400" dirty="0">
                <a:solidFill>
                  <a:schemeClr val="tx1"/>
                </a:solidFill>
              </a:rPr>
              <a:t>Тестирование сборки (</a:t>
            </a:r>
            <a:r>
              <a:rPr lang="ru-RU" sz="2400" dirty="0" err="1">
                <a:solidFill>
                  <a:schemeClr val="tx1"/>
                </a:solidFill>
              </a:rPr>
              <a:t>Build</a:t>
            </a:r>
            <a:r>
              <a:rPr lang="ru-RU" sz="2400" dirty="0">
                <a:solidFill>
                  <a:schemeClr val="tx1"/>
                </a:solidFill>
              </a:rPr>
              <a:t> </a:t>
            </a:r>
            <a:r>
              <a:rPr lang="ru-RU" sz="2400" dirty="0" err="1">
                <a:solidFill>
                  <a:schemeClr val="tx1"/>
                </a:solidFill>
              </a:rPr>
              <a:t>Verification</a:t>
            </a:r>
            <a:r>
              <a:rPr lang="ru-RU" sz="2400" dirty="0">
                <a:solidFill>
                  <a:schemeClr val="tx1"/>
                </a:solidFill>
              </a:rPr>
              <a:t> </a:t>
            </a:r>
            <a:r>
              <a:rPr lang="ru-RU" sz="2400" dirty="0" err="1">
                <a:solidFill>
                  <a:schemeClr val="tx1"/>
                </a:solidFill>
              </a:rPr>
              <a:t>Test</a:t>
            </a:r>
            <a:r>
              <a:rPr lang="ru-RU" sz="2400" dirty="0">
                <a:solidFill>
                  <a:schemeClr val="tx1"/>
                </a:solidFill>
              </a:rPr>
              <a:t>)</a:t>
            </a:r>
          </a:p>
          <a:p>
            <a:r>
              <a:rPr lang="ru-RU" sz="2400" dirty="0">
                <a:solidFill>
                  <a:schemeClr val="tx1"/>
                </a:solidFill>
              </a:rPr>
              <a:t>Санитарное тестирование или проверка согласованности/исправности (</a:t>
            </a:r>
            <a:r>
              <a:rPr lang="ru-RU" sz="2400" dirty="0" err="1">
                <a:solidFill>
                  <a:schemeClr val="tx1"/>
                </a:solidFill>
              </a:rPr>
              <a:t>Sanity</a:t>
            </a:r>
            <a:r>
              <a:rPr lang="ru-RU" sz="2400" dirty="0">
                <a:solidFill>
                  <a:schemeClr val="tx1"/>
                </a:solidFill>
              </a:rPr>
              <a:t> </a:t>
            </a:r>
            <a:r>
              <a:rPr lang="ru-RU" sz="2400" dirty="0" err="1">
                <a:solidFill>
                  <a:schemeClr val="tx1"/>
                </a:solidFill>
              </a:rPr>
              <a:t>Testing</a:t>
            </a:r>
            <a:r>
              <a:rPr lang="ru-RU" sz="2400" dirty="0">
                <a:solidFill>
                  <a:schemeClr val="tx1"/>
                </a:solidFill>
              </a:rPr>
              <a:t>)</a:t>
            </a:r>
          </a:p>
        </p:txBody>
      </p:sp>
    </p:spTree>
    <p:extLst>
      <p:ext uri="{BB962C8B-B14F-4D97-AF65-F5344CB8AC3E}">
        <p14:creationId xmlns:p14="http://schemas.microsoft.com/office/powerpoint/2010/main" val="33185070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84211" y="685800"/>
            <a:ext cx="11143027" cy="4455826"/>
          </a:xfrm>
        </p:spPr>
        <p:txBody>
          <a:bodyPr>
            <a:noAutofit/>
          </a:bodyPr>
          <a:lstStyle/>
          <a:p>
            <a:pPr marL="0" indent="0">
              <a:buNone/>
            </a:pPr>
            <a:r>
              <a:rPr lang="ru-RU" sz="2800" dirty="0">
                <a:solidFill>
                  <a:schemeClr val="tx1"/>
                </a:solidFill>
              </a:rPr>
              <a:t>Как правило, для регрессионного тестирования используются тест кейсы, написанные на ранних стадиях разработки и тестирования. Это дает гарантию того, что изменения в новой версии приложения не повредили уже существующую функциональность. Рекомендуется делать автоматизацию регрессионных тестов, для ускорения последующего процесса тестирования и обнаружения дефектов на ранних стадиях разработки программного обеспечения.</a:t>
            </a:r>
          </a:p>
        </p:txBody>
      </p:sp>
    </p:spTree>
    <p:extLst>
      <p:ext uri="{BB962C8B-B14F-4D97-AF65-F5344CB8AC3E}">
        <p14:creationId xmlns:p14="http://schemas.microsoft.com/office/powerpoint/2010/main" val="337624431"/>
      </p:ext>
    </p:extLst>
  </p:cSld>
  <p:clrMapOvr>
    <a:masterClrMapping/>
  </p:clrMapOvr>
</p:sld>
</file>

<file path=ppt/theme/theme1.xml><?xml version="1.0" encoding="utf-8"?>
<a:theme xmlns:a="http://schemas.openxmlformats.org/drawingml/2006/main" name="Сектор">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10</TotalTime>
  <Words>566</Words>
  <Application>Microsoft Office PowerPoint</Application>
  <PresentationFormat>Широкоэкранный</PresentationFormat>
  <Paragraphs>43</Paragraphs>
  <Slides>10</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10</vt:i4>
      </vt:variant>
    </vt:vector>
  </HeadingPairs>
  <TitlesOfParts>
    <vt:vector size="13" baseType="lpstr">
      <vt:lpstr>Century Gothic</vt:lpstr>
      <vt:lpstr>Wingdings 3</vt:lpstr>
      <vt:lpstr>Сектор</vt:lpstr>
      <vt:lpstr>Регресивное тестирование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Регресивное тестирование</dc:title>
  <dc:creator>LikaStrong</dc:creator>
  <cp:lastModifiedBy>LikaStrong</cp:lastModifiedBy>
  <cp:revision>2</cp:revision>
  <dcterms:created xsi:type="dcterms:W3CDTF">2015-11-09T02:44:33Z</dcterms:created>
  <dcterms:modified xsi:type="dcterms:W3CDTF">2015-11-09T02:55:01Z</dcterms:modified>
</cp:coreProperties>
</file>