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81" r:id="rId3"/>
    <p:sldId id="256" r:id="rId4"/>
    <p:sldId id="260" r:id="rId5"/>
    <p:sldId id="279" r:id="rId6"/>
    <p:sldId id="274" r:id="rId7"/>
    <p:sldId id="277" r:id="rId8"/>
    <p:sldId id="268" r:id="rId9"/>
    <p:sldId id="269" r:id="rId10"/>
    <p:sldId id="276" r:id="rId11"/>
    <p:sldId id="275" r:id="rId12"/>
    <p:sldId id="261" r:id="rId13"/>
    <p:sldId id="257" r:id="rId14"/>
    <p:sldId id="258" r:id="rId15"/>
    <p:sldId id="259" r:id="rId16"/>
    <p:sldId id="278" r:id="rId17"/>
    <p:sldId id="262" r:id="rId18"/>
    <p:sldId id="264" r:id="rId19"/>
    <p:sldId id="265" r:id="rId20"/>
    <p:sldId id="266" r:id="rId21"/>
    <p:sldId id="282" r:id="rId22"/>
    <p:sldId id="280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78FFDC-58FF-479C-BFAE-E9D843BD03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2122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8EEE83-57B0-48DA-9766-9FA4EFE5BA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870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C16EE4-EF97-425C-8BC8-CD9C7BFC01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6523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B6D73B-74DE-49E4-8EA9-84A20E20A6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567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871633-7BE1-4A28-8A4F-5D116A2903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145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BA7E5E-0C9A-458E-8773-F135A0B812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009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F20FFB-69CA-4BF7-B78E-53572B2073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713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21F7E-69DC-4F72-9C8C-09053D0296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4381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F734DA-5B61-41F9-9CE2-CA25432746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799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5E405B-C727-4E17-AD00-59E6BEB992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728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0AA85-6850-43C8-BAAE-3D4FCB408D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8194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1AAD1-3EC6-4500-A52C-5341C77CA8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4049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86023303-318B-41C1-B009-C8420344EF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871662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40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40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Лекция № 11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636838"/>
            <a:ext cx="9144000" cy="3489325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altLang="ru-RU" sz="4800" b="1" smtClean="0">
                <a:solidFill>
                  <a:schemeClr val="bg1"/>
                </a:solidFill>
              </a:rPr>
              <a:t>Основы физиологии автономной (вегетативной) нервной системы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633412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Регуляция в ацетилхолинергическом синапсе</a:t>
            </a:r>
          </a:p>
        </p:txBody>
      </p:sp>
      <p:pic>
        <p:nvPicPr>
          <p:cNvPr id="1126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765175"/>
            <a:ext cx="8207375" cy="6092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633412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Регуляция в катехоламинергическом синапсе</a:t>
            </a:r>
          </a:p>
        </p:txBody>
      </p:sp>
      <p:pic>
        <p:nvPicPr>
          <p:cNvPr id="12291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6013" y="765175"/>
            <a:ext cx="6840537" cy="6092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12825"/>
          </a:xfrm>
        </p:spPr>
        <p:txBody>
          <a:bodyPr/>
          <a:lstStyle/>
          <a:p>
            <a:pPr eaLnBrk="1" hangingPunct="1"/>
            <a:r>
              <a:rPr lang="ru-RU" altLang="ru-RU" sz="3200" b="1" smtClean="0">
                <a:solidFill>
                  <a:srgbClr val="FF3300"/>
                </a:solidFill>
              </a:rPr>
              <a:t>Пресинаптическая регуляция высвобождения медиаторов</a:t>
            </a:r>
          </a:p>
        </p:txBody>
      </p:sp>
      <p:pic>
        <p:nvPicPr>
          <p:cNvPr id="13315" name="Picture 5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1550" y="1008063"/>
            <a:ext cx="7561263" cy="5827712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ru-RU" altLang="ru-RU" sz="4000" smtClean="0"/>
              <a:t>Симпатическая нервная система</a:t>
            </a:r>
          </a:p>
        </p:txBody>
      </p:sp>
      <p:pic>
        <p:nvPicPr>
          <p:cNvPr id="14339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750" y="908050"/>
            <a:ext cx="8135938" cy="59499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9144000" cy="652462"/>
          </a:xfrm>
        </p:spPr>
        <p:txBody>
          <a:bodyPr/>
          <a:lstStyle/>
          <a:p>
            <a:pPr eaLnBrk="1" hangingPunct="1"/>
            <a:r>
              <a:rPr lang="ru-RU" altLang="ru-RU" sz="4000" smtClean="0"/>
              <a:t>Парасимпатическая нервная система</a:t>
            </a:r>
          </a:p>
        </p:txBody>
      </p:sp>
      <p:pic>
        <p:nvPicPr>
          <p:cNvPr id="15363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850" y="836613"/>
            <a:ext cx="8496300" cy="60213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96925"/>
          </a:xfrm>
        </p:spPr>
        <p:txBody>
          <a:bodyPr/>
          <a:lstStyle/>
          <a:p>
            <a:pPr eaLnBrk="1" hangingPunct="1"/>
            <a:r>
              <a:rPr lang="ru-RU" altLang="ru-RU" sz="4000" smtClean="0"/>
              <a:t>Парасимпатическая нервная система</a:t>
            </a:r>
          </a:p>
        </p:txBody>
      </p:sp>
      <p:pic>
        <p:nvPicPr>
          <p:cNvPr id="16387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906463"/>
            <a:ext cx="7991475" cy="5419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549275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Метасимпатическая нервная система</a:t>
            </a:r>
          </a:p>
        </p:txBody>
      </p:sp>
      <p:pic>
        <p:nvPicPr>
          <p:cNvPr id="17411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549275"/>
            <a:ext cx="9144000" cy="6308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b="1" u="sng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Особенности метасимпатической нервной системы</a:t>
            </a:r>
            <a:r>
              <a:rPr lang="ru-RU" sz="4000" smtClean="0"/>
              <a:t> 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49275"/>
            <a:ext cx="9144000" cy="6308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altLang="ru-RU" sz="200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000" smtClean="0">
                <a:solidFill>
                  <a:schemeClr val="bg1"/>
                </a:solidFill>
              </a:rPr>
              <a:t>1.  И</a:t>
            </a:r>
            <a:r>
              <a:rPr lang="ru-RU" altLang="ru-RU" sz="2000" b="1" smtClean="0">
                <a:solidFill>
                  <a:schemeClr val="bg1"/>
                </a:solidFill>
              </a:rPr>
              <a:t>ннервирует только внутренние органы, наделенные собственной моторной активностью; в сфере ее влияний находятся гладкие мышцы всасывающий и секретирующий эпителий, локальный кровоток, местные эндокринные элементы, иммунные структуры.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000" b="1" smtClean="0">
                <a:solidFill>
                  <a:schemeClr val="bg1"/>
                </a:solidFill>
              </a:rPr>
              <a:t>2.  Она получает синаптические входы от симпатической и парасимпатической систем и не имеет прямых синаптических контактов с эфферентной частью соматической рефлекторной дуги.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000" b="1" smtClean="0">
                <a:solidFill>
                  <a:schemeClr val="bg1"/>
                </a:solidFill>
              </a:rPr>
              <a:t>3.  Наряду с общим висцеральным афферентным путем она имеет собственное сенсорное звено.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000" b="1" smtClean="0">
                <a:solidFill>
                  <a:schemeClr val="bg1"/>
                </a:solidFill>
              </a:rPr>
              <a:t>4.  Она не находится в антагонистических отношениях с другими частями нервной системы.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000" b="1" smtClean="0">
                <a:solidFill>
                  <a:schemeClr val="bg1"/>
                </a:solidFill>
              </a:rPr>
              <a:t>5.  Представляя истинно базовую иннервацию, она обладает гораздо большей независимостью от ЦНС (чем симпатическая и парасимпатическая нервная система).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000" b="1" smtClean="0">
                <a:solidFill>
                  <a:schemeClr val="bg1"/>
                </a:solidFill>
              </a:rPr>
              <a:t>6.  Органы с разрушенными или с выключенными с помощью ганглиоблокаторов метасимпатическими путями утрачивают присущую им способность к координированной ритмической моторной и другим функциям.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000" b="1" smtClean="0">
                <a:solidFill>
                  <a:schemeClr val="bg1"/>
                </a:solidFill>
              </a:rPr>
              <a:t>7. Метасимпатическая нервная система имеет собственное медиаторное звено.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217" name="Group 665"/>
          <p:cNvGraphicFramePr>
            <a:graphicFrameLocks noGrp="1"/>
          </p:cNvGraphicFramePr>
          <p:nvPr/>
        </p:nvGraphicFramePr>
        <p:xfrm>
          <a:off x="179388" y="188913"/>
          <a:ext cx="8964612" cy="6324600"/>
        </p:xfrm>
        <a:graphic>
          <a:graphicData uri="http://schemas.openxmlformats.org/drawingml/2006/table">
            <a:tbl>
              <a:tblPr/>
              <a:tblGrid>
                <a:gridCol w="2989262"/>
                <a:gridCol w="2843213"/>
                <a:gridCol w="3132137"/>
              </a:tblGrid>
              <a:tr h="5175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ОРГАНЫ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ЭФФЕКТ РАЗДРАЖЕНИЯ СИМПАТИЧЕСКИХ НЕРВОВ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ЭФФЕКТ РАЗДРАЖЕНИЯ ПАРАСИМПАТИЧЕСКИХ НЕРВОВ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80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ГЛАЗА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зрачки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ресничная мышца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Расширение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проявляется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Сужение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Сокращение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29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ЖЕЛЕЗЫ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носовые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слезные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слюнные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желудочные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поджелудочная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Сужение сосудов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Обильное выделение водянистого секрета, содержащего ферменты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ПОТОВЫЕ ЖЕЛЕЗЫ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Обильное потоотделение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(медиатор - АЦХ)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проявляется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АПОКРИННЫЕ ЖЕЛЕЗЫ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Выработка густого пахучего секрета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проявляется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52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СЕРДЦЕ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миокард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Коронарные сосуды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Учащение и усиление сокращений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Расширение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Замедление сокращений, уменьшение силы сокращения предсердий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Сужение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739" name="Group 139"/>
          <p:cNvGraphicFramePr>
            <a:graphicFrameLocks noGrp="1"/>
          </p:cNvGraphicFramePr>
          <p:nvPr/>
        </p:nvGraphicFramePr>
        <p:xfrm>
          <a:off x="250825" y="404813"/>
          <a:ext cx="8569325" cy="6234112"/>
        </p:xfrm>
        <a:graphic>
          <a:graphicData uri="http://schemas.openxmlformats.org/drawingml/2006/table">
            <a:tbl>
              <a:tblPr/>
              <a:tblGrid>
                <a:gridCol w="3144838"/>
                <a:gridCol w="2713037"/>
                <a:gridCol w="2711450"/>
              </a:tblGrid>
              <a:tr h="12239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ЛЕГКИЕ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бронхи 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сосуды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Расширение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Умеренное сужение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Сужение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проявляется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39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КИШЕЧНИК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моторика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сфинктеры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Снижение перистальтики и тонуса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Повышение тонуса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Усиление перистальтики и тонуса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Снижение тонуса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543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ПЕЧЕНЬ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Выброс глюкозы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проявляется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149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ЖЕЛЧНЫЙ ПУЗЫРЬ И ПРОТОКИ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Угнетение сокращений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Усиление сокращений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543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ПОЧКИ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Уменьшение диуреза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проявляется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4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МОЧЕТОЧНИКИ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Торможение сокращений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Усиление сокращений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39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МОЧЕВОЙ ПУЗЫРЬ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детрузор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треугольная мышца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Торможение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Усиление сокращений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Усиление сокращений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Торможение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9144000" cy="3671887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Автономная нервная система – вовлечена в регуляцию функций внутренних органов (гладких мышц сосудов, легких, желудочно-кишечного тракта, сердца и др. и подразделяется на: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005263"/>
            <a:ext cx="9144000" cy="26638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ru-RU" altLang="ru-RU" sz="4800" b="1" smtClean="0">
                <a:solidFill>
                  <a:schemeClr val="bg1"/>
                </a:solidFill>
              </a:rPr>
              <a:t>Симпатическую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ru-RU" altLang="ru-RU" sz="4800" b="1" smtClean="0">
                <a:solidFill>
                  <a:schemeClr val="bg1"/>
                </a:solidFill>
              </a:rPr>
              <a:t>Парасимпатическую 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ru-RU" altLang="ru-RU" sz="4800" b="1" smtClean="0">
                <a:solidFill>
                  <a:schemeClr val="bg1"/>
                </a:solidFill>
              </a:rPr>
              <a:t>Метасимпатическую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763" name="Group 139"/>
          <p:cNvGraphicFramePr>
            <a:graphicFrameLocks noGrp="1"/>
          </p:cNvGraphicFramePr>
          <p:nvPr/>
        </p:nvGraphicFramePr>
        <p:xfrm>
          <a:off x="250825" y="0"/>
          <a:ext cx="8642350" cy="6745288"/>
        </p:xfrm>
        <a:graphic>
          <a:graphicData uri="http://schemas.openxmlformats.org/drawingml/2006/table">
            <a:tbl>
              <a:tblPr/>
              <a:tblGrid>
                <a:gridCol w="3235325"/>
                <a:gridCol w="2703513"/>
                <a:gridCol w="2703512"/>
              </a:tblGrid>
              <a:tr h="39371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ПОЛОВОЙ ЧЛЕН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Эякуляция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Эрекция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604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СОСУДЫ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большого круга органов брюшной полости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мышц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кожные</a:t>
                      </a:r>
                    </a:p>
                  </a:txBody>
                  <a:tcPr marT="45722" marB="45722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Сужение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Сужение (адренэргическое)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Расширение (холинэргическое)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Сужение 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(адренэргическое)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Расширение (холинэргическое)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проявляется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Расширение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603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КРОВЬ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свертываемость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содержание глюкозы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Повышение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Повышение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проявляется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1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ОСНОВНОЙ ОБМЕН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Увеличение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проявляется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444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СЕКРЕЦИЯ ГОРМОНОВ КОРЫ НАДПОЧЕЧНИКОВ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Повышение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проявляется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249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ПСИХИЧЕСКАЯ АКТИВНОСТЬ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Повышение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проявляется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444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СКЕЛЕТНЫЕ МЫШЦЫ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Повышение гликогенолиза, усиление сокращений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проявляется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9144000" cy="836612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solidFill>
                  <a:srgbClr val="FFFF00"/>
                </a:solidFill>
              </a:rPr>
              <a:t>Разновидности вегетативных рефлексов:</a:t>
            </a:r>
            <a:r>
              <a:rPr lang="ru-RU" altLang="ru-RU" sz="4000" smtClean="0"/>
              <a:t> 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558958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800" b="1" smtClean="0">
                <a:solidFill>
                  <a:schemeClr val="bg1"/>
                </a:solidFill>
              </a:rPr>
              <a:t>Висцеро-висцеральные («внутренний орган – внутренний орган»)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b="1" smtClean="0">
                <a:solidFill>
                  <a:schemeClr val="bg1"/>
                </a:solidFill>
              </a:rPr>
              <a:t>Висцеро-соматические («внутренний орган – поперечнополосатая мышца»)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b="1" smtClean="0">
                <a:solidFill>
                  <a:schemeClr val="bg1"/>
                </a:solidFill>
              </a:rPr>
              <a:t>Висцеро-дермальные («внутренний орган – кожа»)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b="1" smtClean="0">
                <a:solidFill>
                  <a:schemeClr val="bg1"/>
                </a:solidFill>
              </a:rPr>
              <a:t>Висцеро-сенсорные («внутренний орган – отраженные изменения чувствительности»)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b="1" smtClean="0">
                <a:solidFill>
                  <a:schemeClr val="bg1"/>
                </a:solidFill>
              </a:rPr>
              <a:t>Сомато-висцеральные («поперечнополосатая мускулатура – внутренний орган»)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b="1" smtClean="0">
                <a:solidFill>
                  <a:schemeClr val="bg1"/>
                </a:solidFill>
              </a:rPr>
              <a:t>Дермо-висцеральные («кожа – внутренний орган»)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b="1" smtClean="0">
                <a:solidFill>
                  <a:schemeClr val="bg1"/>
                </a:solidFill>
              </a:rPr>
              <a:t>Аксон-рефлекс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633412"/>
          </a:xfrm>
        </p:spPr>
        <p:txBody>
          <a:bodyPr/>
          <a:lstStyle/>
          <a:p>
            <a:pPr eaLnBrk="1" hangingPunct="1">
              <a:defRPr/>
            </a:pPr>
            <a:r>
              <a:rPr lang="ru-RU" sz="35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Схема головного мозга человека</a:t>
            </a:r>
          </a:p>
        </p:txBody>
      </p:sp>
      <p:pic>
        <p:nvPicPr>
          <p:cNvPr id="2355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908050"/>
            <a:ext cx="9144000" cy="5949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836612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solidFill>
                  <a:srgbClr val="FFFF00"/>
                </a:solidFill>
              </a:rPr>
              <a:t>Отличие автономной нервной системы от соматической</a:t>
            </a:r>
            <a:r>
              <a:rPr lang="en-US" altLang="ru-RU" sz="3600" b="1" smtClean="0">
                <a:solidFill>
                  <a:srgbClr val="FFFF00"/>
                </a:solidFill>
              </a:rPr>
              <a:t>:</a:t>
            </a:r>
            <a:r>
              <a:rPr lang="ru-RU" altLang="ru-RU" sz="4000" smtClean="0"/>
              <a:t> </a:t>
            </a:r>
          </a:p>
        </p:txBody>
      </p:sp>
      <p:sp>
        <p:nvSpPr>
          <p:cNvPr id="409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48577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400" b="1" smtClean="0">
                <a:solidFill>
                  <a:schemeClr val="bg1"/>
                </a:solidFill>
              </a:rPr>
              <a:t>а) В автономной нервной системе эфферентный нейрон находится за пределами ЦНС. В соматической вставочные и двигательные нейроны – внутри ЦНС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 b="1" smtClean="0">
                <a:solidFill>
                  <a:schemeClr val="bg1"/>
                </a:solidFill>
              </a:rPr>
              <a:t>б) Перерезка вентральных корешков не приводит к перерождению эфферентных волокон внутренних органов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 b="1" smtClean="0">
                <a:solidFill>
                  <a:schemeClr val="bg1"/>
                </a:solidFill>
              </a:rPr>
              <a:t>в). Волокна автономной нервной системы выходят из отстоящих друг от друга участков мозга, а часть рефлекторных дуг не имеет выходов из ЦНС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 b="1" smtClean="0">
                <a:solidFill>
                  <a:schemeClr val="bg1"/>
                </a:solidFill>
              </a:rPr>
              <a:t>г) Соматические волокна распределены строго сегментарно, вегетативные этому правилу не подчиняются. Они иннервируют все органы без исключения, а некоторые имеют двойную или тройную иннервацию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 b="1" smtClean="0">
                <a:solidFill>
                  <a:schemeClr val="bg1"/>
                </a:solidFill>
              </a:rPr>
              <a:t>д) Морфологические и функциональные свойства нейронов и волокон</a:t>
            </a:r>
            <a:r>
              <a:rPr lang="en-US" altLang="ru-RU" sz="2400" b="1" smtClean="0">
                <a:solidFill>
                  <a:schemeClr val="bg1"/>
                </a:solidFill>
              </a:rPr>
              <a:t> </a:t>
            </a:r>
            <a:r>
              <a:rPr lang="ru-RU" altLang="ru-RU" sz="2400" b="1" smtClean="0">
                <a:solidFill>
                  <a:schemeClr val="bg1"/>
                </a:solidFill>
              </a:rPr>
              <a:t>отличаются от сомтических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Отличия соматической (А), симпатической (В) и парасимпатической (С) иннервации тканей</a:t>
            </a:r>
          </a:p>
        </p:txBody>
      </p:sp>
      <p:pic>
        <p:nvPicPr>
          <p:cNvPr id="5123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05050" y="1685925"/>
            <a:ext cx="4533900" cy="4352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633412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Эфферентные отделы дуги автономного (вегетативного) рефлекса</a:t>
            </a:r>
          </a:p>
        </p:txBody>
      </p:sp>
      <p:pic>
        <p:nvPicPr>
          <p:cNvPr id="614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125538"/>
            <a:ext cx="9144000" cy="47513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/>
          <p:cNvPicPr>
            <a:picLocks noGrp="1" noChangeAspect="1" noChangeArrowheads="1"/>
          </p:cNvPicPr>
          <p:nvPr>
            <p:ph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633412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Основные медиаторы автономной нервной системы</a:t>
            </a:r>
          </a:p>
        </p:txBody>
      </p:sp>
      <p:pic>
        <p:nvPicPr>
          <p:cNvPr id="819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7088" y="1268413"/>
            <a:ext cx="7632700" cy="54006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/>
          <p:cNvPicPr>
            <a:picLocks noGrp="1" noChangeAspect="1" noChangeArrowheads="1"/>
          </p:cNvPicPr>
          <p:nvPr>
            <p:ph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8488" y="274638"/>
            <a:ext cx="7945437" cy="5851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2300" y="274638"/>
            <a:ext cx="7899400" cy="5851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594</Words>
  <Application>Microsoft Office PowerPoint</Application>
  <PresentationFormat>Экран (4:3)</PresentationFormat>
  <Paragraphs>138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Arial</vt:lpstr>
      <vt:lpstr>Calibri</vt:lpstr>
      <vt:lpstr>Times New Roman</vt:lpstr>
      <vt:lpstr>Оформление по умолчанию</vt:lpstr>
      <vt:lpstr> Лекция № 11</vt:lpstr>
      <vt:lpstr>Автономная нервная система – вовлечена в регуляцию функций внутренних органов (гладких мышц сосудов, легких, желудочно-кишечного тракта, сердца и др. и подразделяется на:</vt:lpstr>
      <vt:lpstr>Отличие автономной нервной системы от соматической: </vt:lpstr>
      <vt:lpstr>Отличия соматической (А), симпатической (В) и парасимпатической (С) иннервации тканей</vt:lpstr>
      <vt:lpstr>Эфферентные отделы дуги автономного (вегетативного) рефлекса</vt:lpstr>
      <vt:lpstr>Презентация PowerPoint</vt:lpstr>
      <vt:lpstr>Основные медиаторы автономной нервной системы</vt:lpstr>
      <vt:lpstr>Презентация PowerPoint</vt:lpstr>
      <vt:lpstr>Презентация PowerPoint</vt:lpstr>
      <vt:lpstr>Регуляция в ацетилхолинергическом синапсе</vt:lpstr>
      <vt:lpstr>Регуляция в катехоламинергическом синапсе</vt:lpstr>
      <vt:lpstr>Пресинаптическая регуляция высвобождения медиаторов</vt:lpstr>
      <vt:lpstr>Симпатическая нервная система</vt:lpstr>
      <vt:lpstr>Парасимпатическая нервная система</vt:lpstr>
      <vt:lpstr>Парасимпатическая нервная система</vt:lpstr>
      <vt:lpstr>Метасимпатическая нервная система</vt:lpstr>
      <vt:lpstr>Особенности метасимпатической нервной системы </vt:lpstr>
      <vt:lpstr>Презентация PowerPoint</vt:lpstr>
      <vt:lpstr>Презентация PowerPoint</vt:lpstr>
      <vt:lpstr>Презентация PowerPoint</vt:lpstr>
      <vt:lpstr>Разновидности вегетативных рефлексов: </vt:lpstr>
      <vt:lpstr>Схема головного мозга человека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Лекция 11</dc:title>
  <dc:subject>Автономная (вегетатаивная) НС</dc:subject>
  <dc:creator>И.В. Филиппов</dc:creator>
  <cp:lastModifiedBy>Good Devil</cp:lastModifiedBy>
  <cp:revision>13</cp:revision>
  <dcterms:created xsi:type="dcterms:W3CDTF">2005-10-16T18:43:37Z</dcterms:created>
  <dcterms:modified xsi:type="dcterms:W3CDTF">2014-01-10T18:56:53Z</dcterms:modified>
</cp:coreProperties>
</file>