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94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664" autoAdjust="0"/>
  </p:normalViewPr>
  <p:slideViewPr>
    <p:cSldViewPr>
      <p:cViewPr varScale="1">
        <p:scale>
          <a:sx n="84" d="100"/>
          <a:sy n="84" d="100"/>
        </p:scale>
        <p:origin x="-155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92E53D98-69D4-45D5-84A7-A05F7A195B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6285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696792-BAF8-4984-BA28-022A8ADBE4C0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7" descr="title - 2.png"/>
          <p:cNvPicPr>
            <a:picLocks noChangeAspect="1"/>
          </p:cNvPicPr>
          <p:nvPr/>
        </p:nvPicPr>
        <p:blipFill>
          <a:blip r:embed="rId2"/>
          <a:srcRect l="13043" t="17903" r="2805" b="264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900" y="954741"/>
            <a:ext cx="7315200" cy="1676400"/>
          </a:xfrm>
        </p:spPr>
        <p:txBody>
          <a:bodyPr>
            <a:noAutofit/>
          </a:bodyPr>
          <a:lstStyle>
            <a:lvl1pPr algn="l">
              <a:defRPr sz="48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2300" y="2895600"/>
            <a:ext cx="4559300" cy="2590800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8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2D013-1A5C-4230-9BDB-F262B0C495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summer1.png"/>
          <p:cNvPicPr>
            <a:picLocks noChangeAspect="1"/>
          </p:cNvPicPr>
          <p:nvPr/>
        </p:nvPicPr>
        <p:blipFill>
          <a:blip r:embed="rId2"/>
          <a:srcRect l="4546" r="4546"/>
          <a:stretch>
            <a:fillRect/>
          </a:stretch>
        </p:blipFill>
        <p:spPr bwMode="auto">
          <a:xfrm>
            <a:off x="0" y="1619250"/>
            <a:ext cx="91440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5887" y="1295400"/>
            <a:ext cx="6399213" cy="1590675"/>
          </a:xfrm>
        </p:spPr>
        <p:txBody>
          <a:bodyPr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5887" y="3657600"/>
            <a:ext cx="6399213" cy="1500187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ts val="1800"/>
              </a:spcBef>
              <a:buFontTx/>
              <a:buNone/>
              <a:defRPr sz="1800" kern="12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4F875-23B5-4662-B51A-DCFF331DC3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title - 2.png"/>
          <p:cNvPicPr>
            <a:picLocks noChangeAspect="1"/>
          </p:cNvPicPr>
          <p:nvPr/>
        </p:nvPicPr>
        <p:blipFill>
          <a:blip r:embed="rId2"/>
          <a:srcRect l="13043" t="17903" r="10455" b="987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C8CEF-9740-4B8D-9DAE-0D7071220C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flowers content.png"/>
          <p:cNvPicPr>
            <a:picLocks noChangeAspect="1"/>
          </p:cNvPicPr>
          <p:nvPr/>
        </p:nvPicPr>
        <p:blipFill>
          <a:blip r:embed="rId2"/>
          <a:srcRect l="4546" t="8217" r="4546" b="131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860550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914400"/>
            <a:ext cx="4114800" cy="50292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1544" y="2286000"/>
            <a:ext cx="2079625" cy="3860799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F920E-F7E4-41DF-B3AC-E3C19FBE2F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4637697-D5EF-43A3-91AD-F810ECE988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01625"/>
            <a:ext cx="8229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ru-RU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250" y="1981200"/>
            <a:ext cx="6413500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eaLnBrk="0" hangingPunct="0">
              <a:defRPr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5BB9AF3B-9D5F-49EF-8232-C2B95B6B9B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0" r:id="rId1"/>
    <p:sldLayoutId id="2147484001" r:id="rId2"/>
    <p:sldLayoutId id="2147484002" r:id="rId3"/>
    <p:sldLayoutId id="2147484003" r:id="rId4"/>
    <p:sldLayoutId id="2147484004" r:id="rId5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666666"/>
          </a:solidFill>
          <a:latin typeface="Arial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9pPr>
    </p:titleStyle>
    <p:bodyStyle>
      <a:lvl1pPr marL="349250" indent="-349250" algn="l" rtl="0" eaLnBrk="0" fontAlgn="base" hangingPunct="0">
        <a:spcBef>
          <a:spcPts val="1800"/>
        </a:spcBef>
        <a:spcAft>
          <a:spcPct val="0"/>
        </a:spcAft>
        <a:buBlip>
          <a:blip r:embed="rId7"/>
        </a:buBlip>
        <a:defRPr sz="22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Arial" pitchFamily="34" charset="0"/>
          <a:ea typeface="+mn-ea"/>
          <a:cs typeface="+mn-cs"/>
        </a:defRPr>
      </a:lvl1pPr>
      <a:lvl2pPr marL="577850" indent="-349250" algn="l" rtl="0" eaLnBrk="0" fontAlgn="base" hangingPunct="0">
        <a:spcBef>
          <a:spcPts val="1800"/>
        </a:spcBef>
        <a:spcAft>
          <a:spcPct val="0"/>
        </a:spcAft>
        <a:buBlip>
          <a:blip r:embed="rId8"/>
        </a:buBlip>
        <a:defRPr sz="20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Arial" pitchFamily="34" charset="0"/>
          <a:ea typeface="+mn-ea"/>
          <a:cs typeface="+mn-cs"/>
        </a:defRPr>
      </a:lvl2pPr>
      <a:lvl3pPr marL="806450" indent="-349250" algn="l" rtl="0" eaLnBrk="0" fontAlgn="base" hangingPunct="0">
        <a:spcBef>
          <a:spcPts val="1800"/>
        </a:spcBef>
        <a:spcAft>
          <a:spcPct val="0"/>
        </a:spcAft>
        <a:buBlip>
          <a:blip r:embed="rId7"/>
        </a:buBlip>
        <a:defRPr sz="24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Arial" pitchFamily="34" charset="0"/>
          <a:ea typeface="+mn-ea"/>
          <a:cs typeface="+mn-cs"/>
        </a:defRPr>
      </a:lvl3pPr>
      <a:lvl4pPr marL="1035050" indent="-349250" algn="l" rtl="0" eaLnBrk="0" fontAlgn="base" hangingPunct="0">
        <a:spcBef>
          <a:spcPts val="1800"/>
        </a:spcBef>
        <a:spcAft>
          <a:spcPct val="0"/>
        </a:spcAft>
        <a:buBlip>
          <a:blip r:embed="rId8"/>
        </a:buBlip>
        <a:defRPr sz="20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Arial" pitchFamily="34" charset="0"/>
          <a:ea typeface="+mn-ea"/>
          <a:cs typeface="+mn-cs"/>
        </a:defRPr>
      </a:lvl4pPr>
      <a:lvl5pPr marL="1263650" indent="-349250" algn="l" rtl="0" eaLnBrk="0" fontAlgn="base" hangingPunct="0">
        <a:spcBef>
          <a:spcPts val="1800"/>
        </a:spcBef>
        <a:spcAft>
          <a:spcPct val="0"/>
        </a:spcAft>
        <a:buBlip>
          <a:blip r:embed="rId7"/>
        </a:buBlip>
        <a:defRPr sz="20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Arial" pitchFamily="34" charset="0"/>
          <a:ea typeface="+mn-ea"/>
          <a:cs typeface="+mn-cs"/>
        </a:defRPr>
      </a:lvl5pPr>
      <a:lvl6pPr marL="1492250" indent="-349250" algn="l" defTabSz="914400" rtl="0" eaLnBrk="1" latinLnBrk="0" hangingPunct="1">
        <a:spcBef>
          <a:spcPts val="1800"/>
        </a:spcBef>
        <a:buFontTx/>
        <a:buBlip>
          <a:blip r:embed="rId8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6pPr>
      <a:lvl7pPr marL="1720850" indent="-349250" algn="l" defTabSz="914400" rtl="0" eaLnBrk="1" latinLnBrk="0" hangingPunct="1">
        <a:spcBef>
          <a:spcPts val="1800"/>
        </a:spcBef>
        <a:buFontTx/>
        <a:buBlip>
          <a:blip r:embed="rId7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7pPr>
      <a:lvl8pPr marL="1949450" indent="-349250" algn="l" defTabSz="914400" rtl="0" eaLnBrk="1" latinLnBrk="0" hangingPunct="1">
        <a:spcBef>
          <a:spcPts val="1800"/>
        </a:spcBef>
        <a:buFontTx/>
        <a:buBlip>
          <a:blip r:embed="rId8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8pPr>
      <a:lvl9pPr marL="2178050" indent="-349250" algn="l" defTabSz="914400" rtl="0" eaLnBrk="1" latinLnBrk="0" hangingPunct="1">
        <a:spcBef>
          <a:spcPts val="1800"/>
        </a:spcBef>
        <a:buFontTx/>
        <a:buBlip>
          <a:blip r:embed="rId7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8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33375"/>
            <a:ext cx="8915400" cy="23749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latin typeface="+mj-lt"/>
              </a:rPr>
              <a:t>        </a:t>
            </a:r>
            <a:r>
              <a:rPr lang="ru-RU" sz="4000" b="1" dirty="0" smtClean="0">
                <a:latin typeface="+mj-lt"/>
              </a:rPr>
              <a:t>Основы современных        </a:t>
            </a:r>
            <a:br>
              <a:rPr lang="ru-RU" sz="4000" b="1" dirty="0" smtClean="0">
                <a:latin typeface="+mj-lt"/>
              </a:rPr>
            </a:br>
            <a:r>
              <a:rPr lang="en-US" sz="4000" b="1" dirty="0" smtClean="0">
                <a:latin typeface="+mj-lt"/>
              </a:rPr>
              <a:t>         </a:t>
            </a:r>
            <a:r>
              <a:rPr lang="ru-RU" sz="4000" b="1" dirty="0" smtClean="0">
                <a:latin typeface="+mj-lt"/>
              </a:rPr>
              <a:t>операционных систем</a:t>
            </a:r>
            <a:br>
              <a:rPr lang="ru-RU" sz="4000" b="1" dirty="0" smtClean="0">
                <a:latin typeface="+mj-lt"/>
              </a:rPr>
            </a:br>
            <a:r>
              <a:rPr lang="en-US" sz="4000" b="1" dirty="0" smtClean="0">
                <a:latin typeface="+mj-lt"/>
              </a:rPr>
              <a:t>                          </a:t>
            </a:r>
            <a:r>
              <a:rPr lang="ru-RU" sz="3200" i="1" dirty="0" smtClean="0">
                <a:latin typeface="+mj-lt"/>
              </a:rPr>
              <a:t>Лекция </a:t>
            </a:r>
            <a:r>
              <a:rPr lang="en-US" sz="3200" i="1" dirty="0" smtClean="0">
                <a:latin typeface="+mj-lt"/>
              </a:rPr>
              <a:t>11</a:t>
            </a:r>
            <a:endParaRPr lang="en-US" sz="3200" dirty="0" smtClean="0">
              <a:solidFill>
                <a:srgbClr val="666666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 dirty="0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88913"/>
            <a:ext cx="8534400" cy="1371600"/>
          </a:xfrm>
        </p:spPr>
        <p:txBody>
          <a:bodyPr/>
          <a:lstStyle/>
          <a:p>
            <a:pPr eaLnBrk="1" hangingPunct="1"/>
            <a:r>
              <a:rPr lang="ru-RU" sz="3200" b="1" smtClean="0"/>
              <a:t>Стратегия диспетчеризации </a:t>
            </a:r>
            <a:br>
              <a:rPr lang="ru-RU" sz="3200" b="1" smtClean="0"/>
            </a:br>
            <a:r>
              <a:rPr lang="en-US" sz="3200" b="1" smtClean="0"/>
              <a:t>First-Come-First-Served (FCFS)</a:t>
            </a:r>
          </a:p>
        </p:txBody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00174"/>
            <a:ext cx="7961340" cy="4848239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000" b="1" u="sng" dirty="0">
                <a:latin typeface="+mn-lt"/>
              </a:rPr>
              <a:t>Процесс           Период активности</a:t>
            </a:r>
            <a:endParaRPr lang="en-US" sz="2000" b="1" u="sng" dirty="0">
              <a:latin typeface="+mn-lt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000" b="1" dirty="0">
                <a:latin typeface="+mn-lt"/>
              </a:rPr>
              <a:t>		</a:t>
            </a:r>
            <a:r>
              <a:rPr lang="en-US" sz="2000" b="1" i="1" dirty="0">
                <a:latin typeface="+mn-lt"/>
              </a:rPr>
              <a:t>P</a:t>
            </a:r>
            <a:r>
              <a:rPr lang="en-US" sz="2000" b="1" i="1" baseline="-25000" dirty="0">
                <a:latin typeface="+mn-lt"/>
              </a:rPr>
              <a:t>1</a:t>
            </a:r>
            <a:r>
              <a:rPr lang="en-US" sz="2000" b="1" dirty="0">
                <a:latin typeface="+mn-lt"/>
              </a:rPr>
              <a:t>	24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000" b="1" dirty="0">
                <a:latin typeface="+mn-lt"/>
              </a:rPr>
              <a:t>		 </a:t>
            </a:r>
            <a:r>
              <a:rPr lang="en-US" sz="2000" b="1" i="1" dirty="0">
                <a:latin typeface="+mn-lt"/>
              </a:rPr>
              <a:t>P</a:t>
            </a:r>
            <a:r>
              <a:rPr lang="en-US" sz="2000" b="1" i="1" baseline="-25000" dirty="0">
                <a:latin typeface="+mn-lt"/>
              </a:rPr>
              <a:t>2</a:t>
            </a:r>
            <a:r>
              <a:rPr lang="en-US" sz="2000" b="1" dirty="0">
                <a:latin typeface="+mn-lt"/>
              </a:rPr>
              <a:t> 	3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000" b="1" dirty="0">
                <a:latin typeface="+mn-lt"/>
              </a:rPr>
              <a:t>		 </a:t>
            </a:r>
            <a:r>
              <a:rPr lang="en-US" sz="2000" b="1" i="1" dirty="0">
                <a:latin typeface="+mn-lt"/>
              </a:rPr>
              <a:t>P</a:t>
            </a:r>
            <a:r>
              <a:rPr lang="en-US" sz="2000" b="1" i="1" baseline="-25000" dirty="0">
                <a:latin typeface="+mn-lt"/>
              </a:rPr>
              <a:t>3	 </a:t>
            </a:r>
            <a:r>
              <a:rPr lang="en-US" sz="2000" b="1" dirty="0">
                <a:latin typeface="+mn-lt"/>
              </a:rPr>
              <a:t>3</a:t>
            </a:r>
            <a:r>
              <a:rPr lang="en-US" sz="2000" b="1" i="1" baseline="-25000" dirty="0">
                <a:latin typeface="+mn-lt"/>
              </a:rPr>
              <a:t> </a:t>
            </a:r>
          </a:p>
          <a:p>
            <a:pPr eaLnBrk="1" hangingPunct="1">
              <a:defRPr/>
            </a:pPr>
            <a:r>
              <a:rPr lang="ru-RU" sz="2000" b="1" dirty="0">
                <a:latin typeface="+mn-lt"/>
              </a:rPr>
              <a:t>Пусть порядок процессов таков</a:t>
            </a:r>
            <a:r>
              <a:rPr lang="en-US" sz="2000" b="1" dirty="0">
                <a:latin typeface="+mn-lt"/>
              </a:rPr>
              <a:t>: </a:t>
            </a:r>
            <a:r>
              <a:rPr lang="en-US" sz="2000" b="1" i="1" dirty="0">
                <a:latin typeface="+mn-lt"/>
              </a:rPr>
              <a:t>P</a:t>
            </a:r>
            <a:r>
              <a:rPr lang="en-US" sz="2000" b="1" i="1" baseline="-25000" dirty="0">
                <a:latin typeface="+mn-lt"/>
              </a:rPr>
              <a:t>1</a:t>
            </a:r>
            <a:r>
              <a:rPr lang="en-US" sz="2000" b="1" dirty="0">
                <a:latin typeface="+mn-lt"/>
              </a:rPr>
              <a:t> , </a:t>
            </a:r>
            <a:r>
              <a:rPr lang="en-US" sz="2000" b="1" i="1" dirty="0">
                <a:latin typeface="+mn-lt"/>
              </a:rPr>
              <a:t>P</a:t>
            </a:r>
            <a:r>
              <a:rPr lang="en-US" sz="2000" b="1" i="1" baseline="-25000" dirty="0">
                <a:latin typeface="+mn-lt"/>
              </a:rPr>
              <a:t>2</a:t>
            </a:r>
            <a:r>
              <a:rPr lang="en-US" sz="2000" b="1" dirty="0">
                <a:latin typeface="+mn-lt"/>
              </a:rPr>
              <a:t> , </a:t>
            </a:r>
            <a:r>
              <a:rPr lang="en-US" sz="2000" b="1" i="1" dirty="0">
                <a:latin typeface="+mn-lt"/>
              </a:rPr>
              <a:t>P</a:t>
            </a:r>
            <a:r>
              <a:rPr lang="en-US" sz="2000" b="1" i="1" baseline="-25000" dirty="0">
                <a:latin typeface="+mn-lt"/>
              </a:rPr>
              <a:t>3  </a:t>
            </a:r>
            <a:br>
              <a:rPr lang="en-US" sz="2000" b="1" i="1" baseline="-25000" dirty="0">
                <a:latin typeface="+mn-lt"/>
              </a:rPr>
            </a:br>
            <a:r>
              <a:rPr lang="ru-RU" sz="2000" b="1" dirty="0">
                <a:latin typeface="+mn-lt"/>
              </a:rPr>
              <a:t>Диаграмма Ганта (</a:t>
            </a:r>
            <a:r>
              <a:rPr lang="en-US" sz="2000" b="1" dirty="0">
                <a:latin typeface="+mn-lt"/>
              </a:rPr>
              <a:t>Gantt Chart</a:t>
            </a:r>
            <a:r>
              <a:rPr lang="ru-RU" sz="2000" b="1" dirty="0">
                <a:latin typeface="+mn-lt"/>
              </a:rPr>
              <a:t>)</a:t>
            </a:r>
            <a:r>
              <a:rPr lang="en-US" sz="2000" b="1" dirty="0">
                <a:latin typeface="+mn-lt"/>
              </a:rPr>
              <a:t> </a:t>
            </a:r>
            <a:r>
              <a:rPr lang="ru-RU" sz="2000" b="1" dirty="0">
                <a:latin typeface="+mn-lt"/>
              </a:rPr>
              <a:t>для их распределения</a:t>
            </a:r>
            <a:r>
              <a:rPr lang="en-US" sz="2000" b="1" dirty="0" smtClean="0">
                <a:latin typeface="+mn-lt"/>
              </a:rPr>
              <a:t>:</a:t>
            </a:r>
            <a:r>
              <a:rPr lang="en-US" sz="2000" b="1" dirty="0">
                <a:latin typeface="+mn-lt"/>
              </a:rPr>
              <a:t/>
            </a:r>
            <a:br>
              <a:rPr lang="en-US" sz="2000" b="1" dirty="0">
                <a:latin typeface="+mn-lt"/>
              </a:rPr>
            </a:br>
            <a:endParaRPr lang="en-US" sz="2000" b="1" dirty="0">
              <a:latin typeface="+mn-lt"/>
            </a:endParaRPr>
          </a:p>
        </p:txBody>
      </p:sp>
      <p:grpSp>
        <p:nvGrpSpPr>
          <p:cNvPr id="18436" name="Group 4"/>
          <p:cNvGrpSpPr>
            <a:grpSpLocks/>
          </p:cNvGrpSpPr>
          <p:nvPr/>
        </p:nvGrpSpPr>
        <p:grpSpPr bwMode="auto">
          <a:xfrm>
            <a:off x="1476375" y="4292600"/>
            <a:ext cx="5556250" cy="1128713"/>
            <a:chOff x="856" y="2688"/>
            <a:chExt cx="3500" cy="711"/>
          </a:xfrm>
        </p:grpSpPr>
        <p:sp>
          <p:nvSpPr>
            <p:cNvPr id="18438" name="Rectangle 5"/>
            <p:cNvSpPr>
              <a:spLocks noChangeArrowheads="1"/>
            </p:cNvSpPr>
            <p:nvPr/>
          </p:nvSpPr>
          <p:spPr bwMode="auto">
            <a:xfrm>
              <a:off x="960" y="2688"/>
              <a:ext cx="3312" cy="38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39" name="Text Box 6"/>
            <p:cNvSpPr txBox="1">
              <a:spLocks noChangeArrowheads="1"/>
            </p:cNvSpPr>
            <p:nvPr/>
          </p:nvSpPr>
          <p:spPr bwMode="auto">
            <a:xfrm>
              <a:off x="1776" y="2736"/>
              <a:ext cx="26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P</a:t>
              </a:r>
              <a:r>
                <a:rPr lang="en-US" baseline="-25000">
                  <a:latin typeface="Helvetica"/>
                </a:rPr>
                <a:t>1</a:t>
              </a:r>
              <a:endParaRPr lang="en-US">
                <a:latin typeface="Helvetica"/>
              </a:endParaRPr>
            </a:p>
          </p:txBody>
        </p:sp>
        <p:sp>
          <p:nvSpPr>
            <p:cNvPr id="18440" name="Text Box 7"/>
            <p:cNvSpPr txBox="1">
              <a:spLocks noChangeArrowheads="1"/>
            </p:cNvSpPr>
            <p:nvPr/>
          </p:nvSpPr>
          <p:spPr bwMode="auto">
            <a:xfrm>
              <a:off x="3264" y="2736"/>
              <a:ext cx="26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P</a:t>
              </a:r>
              <a:r>
                <a:rPr lang="en-US" baseline="-25000">
                  <a:latin typeface="Helvetica"/>
                </a:rPr>
                <a:t>2</a:t>
              </a:r>
              <a:endParaRPr lang="en-US">
                <a:latin typeface="Helvetica"/>
              </a:endParaRPr>
            </a:p>
          </p:txBody>
        </p:sp>
        <p:sp>
          <p:nvSpPr>
            <p:cNvPr id="18441" name="Text Box 8"/>
            <p:cNvSpPr txBox="1">
              <a:spLocks noChangeArrowheads="1"/>
            </p:cNvSpPr>
            <p:nvPr/>
          </p:nvSpPr>
          <p:spPr bwMode="auto">
            <a:xfrm>
              <a:off x="3840" y="2736"/>
              <a:ext cx="26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P</a:t>
              </a:r>
              <a:r>
                <a:rPr lang="en-US" baseline="-25000">
                  <a:latin typeface="Helvetica"/>
                </a:rPr>
                <a:t>3</a:t>
              </a:r>
              <a:endParaRPr lang="en-US">
                <a:latin typeface="Helvetica"/>
              </a:endParaRPr>
            </a:p>
          </p:txBody>
        </p:sp>
        <p:sp>
          <p:nvSpPr>
            <p:cNvPr id="18442" name="Line 9"/>
            <p:cNvSpPr>
              <a:spLocks noChangeShapeType="1"/>
            </p:cNvSpPr>
            <p:nvPr/>
          </p:nvSpPr>
          <p:spPr bwMode="auto">
            <a:xfrm>
              <a:off x="960" y="3072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43" name="Line 10"/>
            <p:cNvSpPr>
              <a:spLocks noChangeShapeType="1"/>
            </p:cNvSpPr>
            <p:nvPr/>
          </p:nvSpPr>
          <p:spPr bwMode="auto">
            <a:xfrm>
              <a:off x="4272" y="3072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44" name="Line 11"/>
            <p:cNvSpPr>
              <a:spLocks noChangeShapeType="1"/>
            </p:cNvSpPr>
            <p:nvPr/>
          </p:nvSpPr>
          <p:spPr bwMode="auto">
            <a:xfrm>
              <a:off x="3072" y="2688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45" name="Line 12"/>
            <p:cNvSpPr>
              <a:spLocks noChangeShapeType="1"/>
            </p:cNvSpPr>
            <p:nvPr/>
          </p:nvSpPr>
          <p:spPr bwMode="auto">
            <a:xfrm>
              <a:off x="3648" y="2688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46" name="Line 13"/>
            <p:cNvSpPr>
              <a:spLocks noChangeShapeType="1"/>
            </p:cNvSpPr>
            <p:nvPr/>
          </p:nvSpPr>
          <p:spPr bwMode="auto">
            <a:xfrm>
              <a:off x="3072" y="3072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47" name="Line 14"/>
            <p:cNvSpPr>
              <a:spLocks noChangeShapeType="1"/>
            </p:cNvSpPr>
            <p:nvPr/>
          </p:nvSpPr>
          <p:spPr bwMode="auto">
            <a:xfrm>
              <a:off x="3648" y="3072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48" name="Text Box 15"/>
            <p:cNvSpPr txBox="1">
              <a:spLocks noChangeArrowheads="1"/>
            </p:cNvSpPr>
            <p:nvPr/>
          </p:nvSpPr>
          <p:spPr bwMode="auto">
            <a:xfrm>
              <a:off x="2928" y="3168"/>
              <a:ext cx="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24</a:t>
              </a:r>
            </a:p>
          </p:txBody>
        </p:sp>
        <p:sp>
          <p:nvSpPr>
            <p:cNvPr id="18449" name="Text Box 16"/>
            <p:cNvSpPr txBox="1">
              <a:spLocks noChangeArrowheads="1"/>
            </p:cNvSpPr>
            <p:nvPr/>
          </p:nvSpPr>
          <p:spPr bwMode="auto">
            <a:xfrm>
              <a:off x="3504" y="3168"/>
              <a:ext cx="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27</a:t>
              </a:r>
            </a:p>
          </p:txBody>
        </p:sp>
        <p:sp>
          <p:nvSpPr>
            <p:cNvPr id="18450" name="Text Box 17"/>
            <p:cNvSpPr txBox="1">
              <a:spLocks noChangeArrowheads="1"/>
            </p:cNvSpPr>
            <p:nvPr/>
          </p:nvSpPr>
          <p:spPr bwMode="auto">
            <a:xfrm>
              <a:off x="4080" y="3168"/>
              <a:ext cx="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30</a:t>
              </a:r>
            </a:p>
          </p:txBody>
        </p:sp>
        <p:sp>
          <p:nvSpPr>
            <p:cNvPr id="18451" name="Text Box 18"/>
            <p:cNvSpPr txBox="1">
              <a:spLocks noChangeArrowheads="1"/>
            </p:cNvSpPr>
            <p:nvPr/>
          </p:nvSpPr>
          <p:spPr bwMode="auto">
            <a:xfrm>
              <a:off x="856" y="3168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0</a:t>
              </a:r>
            </a:p>
          </p:txBody>
        </p:sp>
      </p:grpSp>
      <p:sp>
        <p:nvSpPr>
          <p:cNvPr id="18437" name="Rectangle 19"/>
          <p:cNvSpPr>
            <a:spLocks noChangeArrowheads="1"/>
          </p:cNvSpPr>
          <p:nvPr/>
        </p:nvSpPr>
        <p:spPr bwMode="auto">
          <a:xfrm>
            <a:off x="971550" y="5445125"/>
            <a:ext cx="68580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folHlink"/>
              </a:buClr>
              <a:buSzPct val="90000"/>
              <a:buFont typeface="Monotype Sorts"/>
              <a:buChar char="n"/>
            </a:pPr>
            <a:r>
              <a:rPr kumimoji="1" lang="ru-RU" sz="2000">
                <a:latin typeface="Helvetica"/>
              </a:rPr>
              <a:t>Время ожидания для</a:t>
            </a:r>
            <a:r>
              <a:rPr kumimoji="1" lang="en-US" sz="2000">
                <a:latin typeface="Helvetica"/>
              </a:rPr>
              <a:t> </a:t>
            </a:r>
            <a:r>
              <a:rPr kumimoji="1" lang="en-US" sz="2000" i="1">
                <a:latin typeface="Helvetica"/>
              </a:rPr>
              <a:t>P</a:t>
            </a:r>
            <a:r>
              <a:rPr kumimoji="1" lang="en-US" sz="2000" i="1" baseline="-25000">
                <a:latin typeface="Helvetica"/>
              </a:rPr>
              <a:t>1</a:t>
            </a:r>
            <a:r>
              <a:rPr kumimoji="1" lang="en-US" sz="2000">
                <a:latin typeface="Helvetica"/>
              </a:rPr>
              <a:t>  = 0; </a:t>
            </a:r>
            <a:r>
              <a:rPr kumimoji="1" lang="en-US" sz="2000" i="1">
                <a:latin typeface="Helvetica"/>
              </a:rPr>
              <a:t>P</a:t>
            </a:r>
            <a:r>
              <a:rPr kumimoji="1" lang="en-US" sz="2000" i="1" baseline="-25000">
                <a:latin typeface="Helvetica"/>
              </a:rPr>
              <a:t>2</a:t>
            </a:r>
            <a:r>
              <a:rPr kumimoji="1" lang="en-US" sz="2000">
                <a:latin typeface="Helvetica"/>
              </a:rPr>
              <a:t>  = 24; </a:t>
            </a:r>
            <a:r>
              <a:rPr kumimoji="1" lang="en-US" sz="2000" i="1">
                <a:latin typeface="Helvetica"/>
              </a:rPr>
              <a:t>P</a:t>
            </a:r>
            <a:r>
              <a:rPr kumimoji="1" lang="en-US" sz="2000" i="1" baseline="-25000">
                <a:latin typeface="Helvetica"/>
              </a:rPr>
              <a:t>3 </a:t>
            </a:r>
            <a:r>
              <a:rPr kumimoji="1" lang="en-US" sz="2000">
                <a:latin typeface="Helvetica"/>
              </a:rPr>
              <a:t>= 27</a:t>
            </a:r>
          </a:p>
          <a:p>
            <a:pPr>
              <a:spcBef>
                <a:spcPct val="50000"/>
              </a:spcBef>
              <a:buClr>
                <a:schemeClr val="folHlink"/>
              </a:buClr>
              <a:buSzPct val="90000"/>
              <a:buFont typeface="Monotype Sorts"/>
              <a:buChar char="n"/>
            </a:pPr>
            <a:r>
              <a:rPr kumimoji="1" lang="ru-RU" sz="2000">
                <a:latin typeface="Helvetica"/>
              </a:rPr>
              <a:t>Среднее время ожидания</a:t>
            </a:r>
            <a:r>
              <a:rPr kumimoji="1" lang="en-US" sz="2000">
                <a:latin typeface="Helvetica"/>
              </a:rPr>
              <a:t>:  (0 + 24 + 27)/3 = 17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 dirty="0"/>
          </a:p>
        </p:txBody>
      </p:sp>
      <p:sp>
        <p:nvSpPr>
          <p:cNvPr id="280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6425" y="447675"/>
            <a:ext cx="7778750" cy="5461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200" b="1">
                <a:latin typeface="+mj-lt"/>
              </a:rPr>
              <a:t>Стратегия </a:t>
            </a:r>
            <a:r>
              <a:rPr lang="en-US" sz="3200" b="1" dirty="0">
                <a:latin typeface="+mj-lt"/>
              </a:rPr>
              <a:t>FCFS (</a:t>
            </a:r>
            <a:r>
              <a:rPr lang="ru-RU" sz="3200" b="1">
                <a:latin typeface="+mj-lt"/>
              </a:rPr>
              <a:t>продолжение)</a:t>
            </a:r>
            <a:endParaRPr lang="en-US" sz="3200" b="1" dirty="0">
              <a:latin typeface="+mj-lt"/>
            </a:endParaRPr>
          </a:p>
        </p:txBody>
      </p:sp>
      <p:sp>
        <p:nvSpPr>
          <p:cNvPr id="280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2984"/>
            <a:ext cx="8101042" cy="5410216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000" b="1" dirty="0">
                <a:latin typeface="+mn-lt"/>
              </a:rPr>
              <a:t>Пусть порядок процессов таков</a:t>
            </a:r>
            <a:r>
              <a:rPr lang="en-US" sz="2000" b="1" dirty="0">
                <a:latin typeface="+mn-lt"/>
              </a:rPr>
              <a:t>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000" b="1" dirty="0">
                <a:latin typeface="+mn-lt"/>
              </a:rPr>
              <a:t>		 </a:t>
            </a:r>
            <a:r>
              <a:rPr lang="en-US" sz="2000" b="1" i="1" dirty="0">
                <a:latin typeface="+mn-lt"/>
              </a:rPr>
              <a:t>P</a:t>
            </a:r>
            <a:r>
              <a:rPr lang="en-US" sz="2000" b="1" i="1" baseline="-25000" dirty="0">
                <a:latin typeface="+mn-lt"/>
              </a:rPr>
              <a:t>2</a:t>
            </a:r>
            <a:r>
              <a:rPr lang="en-US" sz="2000" b="1" dirty="0">
                <a:latin typeface="+mn-lt"/>
              </a:rPr>
              <a:t> , </a:t>
            </a:r>
            <a:r>
              <a:rPr lang="en-US" sz="2000" b="1" i="1" dirty="0">
                <a:latin typeface="+mn-lt"/>
              </a:rPr>
              <a:t>P</a:t>
            </a:r>
            <a:r>
              <a:rPr lang="en-US" sz="2000" b="1" i="1" baseline="-25000" dirty="0">
                <a:latin typeface="+mn-lt"/>
              </a:rPr>
              <a:t>3</a:t>
            </a:r>
            <a:r>
              <a:rPr lang="en-US" sz="2000" b="1" dirty="0">
                <a:latin typeface="+mn-lt"/>
              </a:rPr>
              <a:t> , </a:t>
            </a:r>
            <a:r>
              <a:rPr lang="en-US" sz="2000" b="1" i="1" dirty="0">
                <a:latin typeface="+mn-lt"/>
              </a:rPr>
              <a:t>P</a:t>
            </a:r>
            <a:r>
              <a:rPr lang="en-US" sz="2000" b="1" i="1" baseline="-25000" dirty="0">
                <a:latin typeface="+mn-lt"/>
              </a:rPr>
              <a:t>1</a:t>
            </a:r>
            <a:r>
              <a:rPr lang="en-US" sz="2000" b="1" dirty="0">
                <a:latin typeface="+mn-lt"/>
              </a:rPr>
              <a:t> .</a:t>
            </a:r>
          </a:p>
          <a:p>
            <a:pPr eaLnBrk="1" hangingPunct="1">
              <a:defRPr/>
            </a:pPr>
            <a:r>
              <a:rPr lang="ru-RU" sz="2000" b="1" dirty="0">
                <a:latin typeface="+mn-lt"/>
              </a:rPr>
              <a:t>Диаграмма Ганта для их распределения</a:t>
            </a:r>
            <a:r>
              <a:rPr lang="en-US" sz="2000" b="1" dirty="0">
                <a:latin typeface="+mn-lt"/>
              </a:rPr>
              <a:t>:</a:t>
            </a:r>
            <a:br>
              <a:rPr lang="en-US" sz="2000" b="1" dirty="0">
                <a:latin typeface="+mn-lt"/>
              </a:rPr>
            </a:br>
            <a:endParaRPr lang="en-US" sz="2000" b="1" dirty="0">
              <a:latin typeface="+mn-lt"/>
            </a:endParaRPr>
          </a:p>
        </p:txBody>
      </p:sp>
      <p:grpSp>
        <p:nvGrpSpPr>
          <p:cNvPr id="19460" name="Group 4"/>
          <p:cNvGrpSpPr>
            <a:grpSpLocks/>
          </p:cNvGrpSpPr>
          <p:nvPr/>
        </p:nvGrpSpPr>
        <p:grpSpPr bwMode="auto">
          <a:xfrm>
            <a:off x="1889125" y="2605088"/>
            <a:ext cx="5575300" cy="1128712"/>
            <a:chOff x="852" y="1650"/>
            <a:chExt cx="3512" cy="711"/>
          </a:xfrm>
        </p:grpSpPr>
        <p:sp>
          <p:nvSpPr>
            <p:cNvPr id="19462" name="Rectangle 5"/>
            <p:cNvSpPr>
              <a:spLocks noChangeArrowheads="1"/>
            </p:cNvSpPr>
            <p:nvPr/>
          </p:nvSpPr>
          <p:spPr bwMode="auto">
            <a:xfrm flipH="1">
              <a:off x="948" y="1650"/>
              <a:ext cx="3312" cy="38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463" name="Text Box 6"/>
            <p:cNvSpPr txBox="1">
              <a:spLocks noChangeArrowheads="1"/>
            </p:cNvSpPr>
            <p:nvPr/>
          </p:nvSpPr>
          <p:spPr bwMode="auto">
            <a:xfrm flipH="1">
              <a:off x="3179" y="1698"/>
              <a:ext cx="26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P</a:t>
              </a:r>
              <a:r>
                <a:rPr lang="en-US" baseline="-25000">
                  <a:latin typeface="Helvetica"/>
                </a:rPr>
                <a:t>1</a:t>
              </a:r>
              <a:endParaRPr lang="en-US">
                <a:latin typeface="Helvetica"/>
              </a:endParaRPr>
            </a:p>
          </p:txBody>
        </p:sp>
        <p:sp>
          <p:nvSpPr>
            <p:cNvPr id="19464" name="Text Box 7"/>
            <p:cNvSpPr txBox="1">
              <a:spLocks noChangeArrowheads="1"/>
            </p:cNvSpPr>
            <p:nvPr/>
          </p:nvSpPr>
          <p:spPr bwMode="auto">
            <a:xfrm flipH="1">
              <a:off x="1691" y="1698"/>
              <a:ext cx="26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P</a:t>
              </a:r>
              <a:r>
                <a:rPr lang="en-US" baseline="-25000">
                  <a:latin typeface="Helvetica"/>
                </a:rPr>
                <a:t>3</a:t>
              </a:r>
              <a:endParaRPr lang="en-US">
                <a:latin typeface="Helvetica"/>
              </a:endParaRPr>
            </a:p>
          </p:txBody>
        </p:sp>
        <p:sp>
          <p:nvSpPr>
            <p:cNvPr id="19465" name="Text Box 8"/>
            <p:cNvSpPr txBox="1">
              <a:spLocks noChangeArrowheads="1"/>
            </p:cNvSpPr>
            <p:nvPr/>
          </p:nvSpPr>
          <p:spPr bwMode="auto">
            <a:xfrm flipH="1">
              <a:off x="1115" y="1698"/>
              <a:ext cx="26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P</a:t>
              </a:r>
              <a:r>
                <a:rPr lang="en-US" baseline="-25000">
                  <a:latin typeface="Helvetica"/>
                </a:rPr>
                <a:t>2</a:t>
              </a:r>
              <a:endParaRPr lang="en-US">
                <a:latin typeface="Helvetica"/>
              </a:endParaRPr>
            </a:p>
          </p:txBody>
        </p:sp>
        <p:sp>
          <p:nvSpPr>
            <p:cNvPr id="19466" name="Line 9"/>
            <p:cNvSpPr>
              <a:spLocks noChangeShapeType="1"/>
            </p:cNvSpPr>
            <p:nvPr/>
          </p:nvSpPr>
          <p:spPr bwMode="auto">
            <a:xfrm flipH="1">
              <a:off x="4260" y="203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7" name="Line 10"/>
            <p:cNvSpPr>
              <a:spLocks noChangeShapeType="1"/>
            </p:cNvSpPr>
            <p:nvPr/>
          </p:nvSpPr>
          <p:spPr bwMode="auto">
            <a:xfrm flipH="1">
              <a:off x="948" y="203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8" name="Line 11"/>
            <p:cNvSpPr>
              <a:spLocks noChangeShapeType="1"/>
            </p:cNvSpPr>
            <p:nvPr/>
          </p:nvSpPr>
          <p:spPr bwMode="auto">
            <a:xfrm flipH="1">
              <a:off x="2148" y="1650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9" name="Line 12"/>
            <p:cNvSpPr>
              <a:spLocks noChangeShapeType="1"/>
            </p:cNvSpPr>
            <p:nvPr/>
          </p:nvSpPr>
          <p:spPr bwMode="auto">
            <a:xfrm flipH="1">
              <a:off x="1572" y="1650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0" name="Line 13"/>
            <p:cNvSpPr>
              <a:spLocks noChangeShapeType="1"/>
            </p:cNvSpPr>
            <p:nvPr/>
          </p:nvSpPr>
          <p:spPr bwMode="auto">
            <a:xfrm flipH="1">
              <a:off x="2148" y="203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1" name="Line 14"/>
            <p:cNvSpPr>
              <a:spLocks noChangeShapeType="1"/>
            </p:cNvSpPr>
            <p:nvPr/>
          </p:nvSpPr>
          <p:spPr bwMode="auto">
            <a:xfrm flipH="1">
              <a:off x="1572" y="203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2" name="Text Box 15"/>
            <p:cNvSpPr txBox="1">
              <a:spLocks noChangeArrowheads="1"/>
            </p:cNvSpPr>
            <p:nvPr/>
          </p:nvSpPr>
          <p:spPr bwMode="auto">
            <a:xfrm flipH="1">
              <a:off x="2056" y="2130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6</a:t>
              </a:r>
            </a:p>
          </p:txBody>
        </p:sp>
        <p:sp>
          <p:nvSpPr>
            <p:cNvPr id="19473" name="Text Box 16"/>
            <p:cNvSpPr txBox="1">
              <a:spLocks noChangeArrowheads="1"/>
            </p:cNvSpPr>
            <p:nvPr/>
          </p:nvSpPr>
          <p:spPr bwMode="auto">
            <a:xfrm flipH="1">
              <a:off x="1480" y="2130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3</a:t>
              </a:r>
            </a:p>
          </p:txBody>
        </p:sp>
        <p:sp>
          <p:nvSpPr>
            <p:cNvPr id="19474" name="Text Box 17"/>
            <p:cNvSpPr txBox="1">
              <a:spLocks noChangeArrowheads="1"/>
            </p:cNvSpPr>
            <p:nvPr/>
          </p:nvSpPr>
          <p:spPr bwMode="auto">
            <a:xfrm flipH="1">
              <a:off x="4088" y="2130"/>
              <a:ext cx="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30</a:t>
              </a:r>
            </a:p>
          </p:txBody>
        </p:sp>
        <p:sp>
          <p:nvSpPr>
            <p:cNvPr id="19475" name="Text Box 18"/>
            <p:cNvSpPr txBox="1">
              <a:spLocks noChangeArrowheads="1"/>
            </p:cNvSpPr>
            <p:nvPr/>
          </p:nvSpPr>
          <p:spPr bwMode="auto">
            <a:xfrm flipH="1">
              <a:off x="852" y="2130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0</a:t>
              </a:r>
            </a:p>
          </p:txBody>
        </p:sp>
      </p:grpSp>
      <p:sp>
        <p:nvSpPr>
          <p:cNvPr id="19461" name="Rectangle 19"/>
          <p:cNvSpPr>
            <a:spLocks noChangeArrowheads="1"/>
          </p:cNvSpPr>
          <p:nvPr/>
        </p:nvSpPr>
        <p:spPr bwMode="auto">
          <a:xfrm>
            <a:off x="1600200" y="3810000"/>
            <a:ext cx="6705600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folHlink"/>
              </a:buClr>
              <a:buSzPct val="90000"/>
              <a:buFont typeface="Monotype Sorts"/>
              <a:buChar char="n"/>
            </a:pPr>
            <a:r>
              <a:rPr kumimoji="1" lang="ru-RU" sz="2000">
                <a:latin typeface="Helvetica"/>
              </a:rPr>
              <a:t>Время ожидания</a:t>
            </a:r>
            <a:r>
              <a:rPr kumimoji="1" lang="en-US" sz="2000">
                <a:latin typeface="Helvetica"/>
              </a:rPr>
              <a:t>:  </a:t>
            </a:r>
            <a:r>
              <a:rPr kumimoji="1" lang="en-US" sz="2000" i="1">
                <a:latin typeface="Helvetica"/>
              </a:rPr>
              <a:t>P</a:t>
            </a:r>
            <a:r>
              <a:rPr kumimoji="1" lang="en-US" sz="2000" i="1" baseline="-25000">
                <a:latin typeface="Helvetica"/>
              </a:rPr>
              <a:t>1 </a:t>
            </a:r>
            <a:r>
              <a:rPr kumimoji="1" lang="en-US" sz="2000" i="1">
                <a:latin typeface="Helvetica"/>
              </a:rPr>
              <a:t>=</a:t>
            </a:r>
            <a:r>
              <a:rPr kumimoji="1" lang="en-US" sz="2000">
                <a:latin typeface="Helvetica"/>
              </a:rPr>
              <a:t> 6</a:t>
            </a:r>
            <a:r>
              <a:rPr kumimoji="1" lang="en-US" sz="2000" i="1">
                <a:latin typeface="Helvetica"/>
              </a:rPr>
              <a:t>;</a:t>
            </a:r>
            <a:r>
              <a:rPr kumimoji="1" lang="en-US" sz="2000" i="1" baseline="-25000">
                <a:latin typeface="Helvetica"/>
              </a:rPr>
              <a:t> </a:t>
            </a:r>
            <a:r>
              <a:rPr kumimoji="1" lang="en-US" sz="2000" i="1">
                <a:latin typeface="Helvetica"/>
              </a:rPr>
              <a:t>P</a:t>
            </a:r>
            <a:r>
              <a:rPr kumimoji="1" lang="en-US" sz="2000" i="1" baseline="-25000">
                <a:latin typeface="Helvetica"/>
              </a:rPr>
              <a:t>2</a:t>
            </a:r>
            <a:r>
              <a:rPr kumimoji="1" lang="en-US" sz="2000">
                <a:latin typeface="Helvetica"/>
              </a:rPr>
              <a:t> = 0</a:t>
            </a:r>
            <a:r>
              <a:rPr kumimoji="1" lang="en-US" sz="2000" i="1" baseline="-25000">
                <a:latin typeface="Helvetica"/>
              </a:rPr>
              <a:t>; </a:t>
            </a:r>
            <a:r>
              <a:rPr kumimoji="1" lang="en-US" sz="2000" i="1">
                <a:latin typeface="Helvetica"/>
              </a:rPr>
              <a:t>P</a:t>
            </a:r>
            <a:r>
              <a:rPr kumimoji="1" lang="en-US" sz="2000" i="1" baseline="-25000">
                <a:latin typeface="Helvetica"/>
              </a:rPr>
              <a:t>3 </a:t>
            </a:r>
            <a:r>
              <a:rPr kumimoji="1" lang="en-US" sz="2000" i="1">
                <a:latin typeface="Helvetica"/>
              </a:rPr>
              <a:t>= </a:t>
            </a:r>
            <a:r>
              <a:rPr kumimoji="1" lang="en-US" sz="2000">
                <a:latin typeface="Helvetica"/>
              </a:rPr>
              <a:t>3</a:t>
            </a:r>
            <a:endParaRPr kumimoji="1" lang="en-US" sz="2000" i="1">
              <a:latin typeface="Helvetica"/>
            </a:endParaRPr>
          </a:p>
          <a:p>
            <a:pPr>
              <a:spcBef>
                <a:spcPct val="50000"/>
              </a:spcBef>
              <a:buClr>
                <a:schemeClr val="folHlink"/>
              </a:buClr>
              <a:buSzPct val="90000"/>
              <a:buFont typeface="Monotype Sorts"/>
              <a:buChar char="n"/>
            </a:pPr>
            <a:r>
              <a:rPr kumimoji="1" lang="ru-RU" sz="2000">
                <a:latin typeface="Helvetica"/>
              </a:rPr>
              <a:t>Среднее время ожидания</a:t>
            </a:r>
            <a:r>
              <a:rPr kumimoji="1" lang="en-US" sz="2000">
                <a:latin typeface="Helvetica"/>
              </a:rPr>
              <a:t>:   (6 + 0 + 3)/3 = 3</a:t>
            </a:r>
          </a:p>
          <a:p>
            <a:pPr>
              <a:spcBef>
                <a:spcPct val="50000"/>
              </a:spcBef>
              <a:buClr>
                <a:schemeClr val="folHlink"/>
              </a:buClr>
              <a:buSzPct val="90000"/>
              <a:buFont typeface="Monotype Sorts"/>
              <a:buChar char="n"/>
            </a:pPr>
            <a:r>
              <a:rPr kumimoji="1" lang="ru-RU" sz="2000">
                <a:latin typeface="Helvetica"/>
              </a:rPr>
              <a:t>Много лучше, чем в предыдущем случае</a:t>
            </a:r>
            <a:r>
              <a:rPr kumimoji="1" lang="en-US" sz="2000">
                <a:latin typeface="Helvetica"/>
              </a:rPr>
              <a:t>.</a:t>
            </a:r>
          </a:p>
          <a:p>
            <a:pPr>
              <a:spcBef>
                <a:spcPct val="50000"/>
              </a:spcBef>
              <a:buClr>
                <a:schemeClr val="folHlink"/>
              </a:buClr>
              <a:buSzPct val="90000"/>
              <a:buFont typeface="Monotype Sorts"/>
              <a:buChar char="n"/>
            </a:pPr>
            <a:r>
              <a:rPr kumimoji="1" lang="ru-RU" sz="2000" i="1">
                <a:latin typeface="Helvetica"/>
              </a:rPr>
              <a:t> Эффект сопровождения (</a:t>
            </a:r>
            <a:r>
              <a:rPr kumimoji="1" lang="en-US" sz="2000" i="1">
                <a:latin typeface="Helvetica"/>
              </a:rPr>
              <a:t>convoy effect</a:t>
            </a:r>
            <a:r>
              <a:rPr kumimoji="1" lang="ru-RU" sz="2000" i="1">
                <a:latin typeface="Helvetica"/>
              </a:rPr>
              <a:t>)</a:t>
            </a:r>
            <a:r>
              <a:rPr kumimoji="1" lang="en-US" sz="2000">
                <a:latin typeface="Helvetica"/>
              </a:rPr>
              <a:t> </a:t>
            </a:r>
            <a:r>
              <a:rPr kumimoji="1" lang="ru-RU" sz="2000">
                <a:latin typeface="Helvetica"/>
              </a:rPr>
              <a:t>- короткий процесс после долгого процесса</a:t>
            </a:r>
            <a:endParaRPr kumimoji="1" lang="en-US" sz="2000">
              <a:latin typeface="Helvetic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 dirty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Стратегия </a:t>
            </a:r>
            <a:r>
              <a:rPr lang="en-US" sz="3600" b="1" smtClean="0"/>
              <a:t>Shortest-Job-First (SJF)</a:t>
            </a:r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700213"/>
            <a:ext cx="7772400" cy="44958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>
                <a:latin typeface="+mn-lt"/>
              </a:rPr>
              <a:t>С каждым процессом связывается длина его очередного периода активности</a:t>
            </a:r>
            <a:r>
              <a:rPr lang="en-US" sz="2000" b="1" dirty="0">
                <a:latin typeface="+mn-lt"/>
              </a:rPr>
              <a:t>.  </a:t>
            </a:r>
            <a:r>
              <a:rPr lang="ru-RU" sz="2000" b="1" dirty="0">
                <a:latin typeface="+mn-lt"/>
              </a:rPr>
              <a:t>Эта длина используется для того, чтобы первым обслужить самый короткий процесс </a:t>
            </a:r>
            <a:r>
              <a:rPr lang="en-US" sz="2000" b="1" dirty="0">
                <a:latin typeface="+mn-lt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>
                <a:latin typeface="+mn-lt"/>
              </a:rPr>
              <a:t>Две схемы</a:t>
            </a:r>
            <a:r>
              <a:rPr lang="en-US" sz="2000" b="1" dirty="0">
                <a:latin typeface="+mn-lt"/>
              </a:rPr>
              <a:t>: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b="1" dirty="0">
                <a:latin typeface="+mn-lt"/>
              </a:rPr>
              <a:t>Без </a:t>
            </a:r>
            <a:r>
              <a:rPr lang="ru-RU" b="1" dirty="0" smtClean="0">
                <a:latin typeface="+mn-lt"/>
              </a:rPr>
              <a:t> прерывания процессов </a:t>
            </a:r>
            <a:r>
              <a:rPr lang="en-US" b="1" dirty="0" smtClean="0">
                <a:latin typeface="+mn-lt"/>
              </a:rPr>
              <a:t>– </a:t>
            </a:r>
            <a:r>
              <a:rPr lang="ru-RU" b="1" dirty="0">
                <a:latin typeface="+mn-lt"/>
              </a:rPr>
              <a:t>пока процессу предоставляется процесс, он не может быть прерван, пока не истечет его квант времени</a:t>
            </a:r>
            <a:r>
              <a:rPr lang="en-US" b="1" dirty="0">
                <a:latin typeface="+mn-lt"/>
              </a:rPr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b="1" dirty="0">
                <a:latin typeface="+mn-lt"/>
              </a:rPr>
              <a:t>С </a:t>
            </a:r>
            <a:r>
              <a:rPr lang="ru-RU" b="1" dirty="0" smtClean="0">
                <a:latin typeface="+mn-lt"/>
              </a:rPr>
              <a:t>прерыванием процессов </a:t>
            </a:r>
            <a:r>
              <a:rPr lang="en-US" b="1" dirty="0" smtClean="0">
                <a:latin typeface="+mn-lt"/>
              </a:rPr>
              <a:t>– </a:t>
            </a:r>
            <a:r>
              <a:rPr lang="ru-RU" b="1" dirty="0">
                <a:latin typeface="+mn-lt"/>
              </a:rPr>
              <a:t>если приходит новый процесс, время активности которого меньше, чем оставшееся время активного процесса, - прервать активный процесс</a:t>
            </a:r>
            <a:r>
              <a:rPr lang="en-US" b="1" dirty="0">
                <a:latin typeface="+mn-lt"/>
              </a:rPr>
              <a:t>.  </a:t>
            </a:r>
            <a:r>
              <a:rPr lang="ru-RU" b="1" dirty="0">
                <a:latin typeface="+mn-lt"/>
              </a:rPr>
              <a:t>Эта схема известна под названием </a:t>
            </a:r>
            <a:r>
              <a:rPr lang="en-US" b="1" dirty="0">
                <a:latin typeface="+mn-lt"/>
              </a:rPr>
              <a:t>Shortest-Remaining-Time-First (SRTF).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 b="1" dirty="0">
                <a:latin typeface="+mn-lt"/>
              </a:rPr>
              <a:t>SJF </a:t>
            </a:r>
            <a:r>
              <a:rPr lang="ru-RU" sz="2000" b="1" dirty="0">
                <a:latin typeface="+mn-lt"/>
              </a:rPr>
              <a:t>оптимальна – обеспечивает минимальное среднее время ожидания для заданного набора процессов</a:t>
            </a:r>
            <a:r>
              <a:rPr lang="en-US" sz="2000" b="1" dirty="0">
                <a:latin typeface="+mn-lt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000" b="1" dirty="0">
              <a:latin typeface="+mn-l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 dirty="0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Пример</a:t>
            </a:r>
            <a:r>
              <a:rPr lang="en-US" sz="3600" b="1" smtClean="0"/>
              <a:t>: SJF </a:t>
            </a:r>
            <a:r>
              <a:rPr lang="ru-RU" sz="3600" b="1" smtClean="0"/>
              <a:t>без опережения</a:t>
            </a:r>
            <a:endParaRPr lang="en-US" sz="3600" b="1" smtClean="0"/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000" u="sng" dirty="0">
                <a:latin typeface="+mn-lt"/>
              </a:rPr>
              <a:t>Процесс   Время появления  Время активности</a:t>
            </a:r>
            <a:endParaRPr lang="en-US" sz="2000" u="sng" dirty="0">
              <a:latin typeface="+mn-lt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000" dirty="0">
                <a:latin typeface="+mn-lt"/>
              </a:rPr>
              <a:t>		</a:t>
            </a:r>
            <a:r>
              <a:rPr lang="en-US" sz="2000" i="1" dirty="0">
                <a:latin typeface="+mn-lt"/>
              </a:rPr>
              <a:t>P</a:t>
            </a:r>
            <a:r>
              <a:rPr lang="en-US" sz="2000" i="1" baseline="-25000" dirty="0">
                <a:latin typeface="+mn-lt"/>
              </a:rPr>
              <a:t>1</a:t>
            </a:r>
            <a:r>
              <a:rPr lang="en-US" sz="2000" dirty="0">
                <a:latin typeface="+mn-lt"/>
              </a:rPr>
              <a:t>	0.0	7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000" dirty="0">
                <a:latin typeface="+mn-lt"/>
              </a:rPr>
              <a:t>		 </a:t>
            </a:r>
            <a:r>
              <a:rPr lang="en-US" sz="2000" i="1" dirty="0">
                <a:latin typeface="+mn-lt"/>
              </a:rPr>
              <a:t>P</a:t>
            </a:r>
            <a:r>
              <a:rPr lang="en-US" sz="2000" i="1" baseline="-25000" dirty="0">
                <a:latin typeface="+mn-lt"/>
              </a:rPr>
              <a:t>2	</a:t>
            </a:r>
            <a:r>
              <a:rPr lang="en-US" sz="2000" dirty="0">
                <a:latin typeface="+mn-lt"/>
              </a:rPr>
              <a:t>2.0	4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000" dirty="0">
                <a:latin typeface="+mn-lt"/>
              </a:rPr>
              <a:t>		 </a:t>
            </a:r>
            <a:r>
              <a:rPr lang="en-US" sz="2000" i="1" dirty="0">
                <a:latin typeface="+mn-lt"/>
              </a:rPr>
              <a:t>P</a:t>
            </a:r>
            <a:r>
              <a:rPr lang="en-US" sz="2000" i="1" baseline="-25000" dirty="0">
                <a:latin typeface="+mn-lt"/>
              </a:rPr>
              <a:t>3</a:t>
            </a:r>
            <a:r>
              <a:rPr lang="en-US" sz="2000" dirty="0">
                <a:latin typeface="+mn-lt"/>
              </a:rPr>
              <a:t>	4.0	1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000" dirty="0">
                <a:latin typeface="+mn-lt"/>
              </a:rPr>
              <a:t>		 </a:t>
            </a:r>
            <a:r>
              <a:rPr lang="en-US" sz="2000" i="1" dirty="0">
                <a:latin typeface="+mn-lt"/>
              </a:rPr>
              <a:t>P</a:t>
            </a:r>
            <a:r>
              <a:rPr lang="en-US" sz="2000" i="1" baseline="-25000" dirty="0">
                <a:latin typeface="+mn-lt"/>
              </a:rPr>
              <a:t>4</a:t>
            </a:r>
            <a:r>
              <a:rPr lang="en-US" sz="2000" dirty="0">
                <a:latin typeface="+mn-lt"/>
              </a:rPr>
              <a:t>	5.0	4</a:t>
            </a:r>
          </a:p>
          <a:p>
            <a:pPr eaLnBrk="1" hangingPunct="1">
              <a:defRPr/>
            </a:pPr>
            <a:r>
              <a:rPr lang="en-US" sz="2000" dirty="0">
                <a:latin typeface="+mn-lt"/>
              </a:rPr>
              <a:t>SJF </a:t>
            </a:r>
            <a:r>
              <a:rPr lang="ru-RU" sz="2000" dirty="0">
                <a:latin typeface="+mn-lt"/>
              </a:rPr>
              <a:t>(без опережения)</a:t>
            </a:r>
            <a:endParaRPr lang="en-US" sz="2000" dirty="0">
              <a:latin typeface="+mn-lt"/>
            </a:endParaRPr>
          </a:p>
          <a:p>
            <a:pPr eaLnBrk="1" hangingPunct="1">
              <a:defRPr/>
            </a:pPr>
            <a:endParaRPr lang="en-US" sz="2000" dirty="0">
              <a:latin typeface="+mn-lt"/>
            </a:endParaRPr>
          </a:p>
          <a:p>
            <a:pPr eaLnBrk="1" hangingPunct="1">
              <a:defRPr/>
            </a:pPr>
            <a:endParaRPr lang="en-US" sz="2000" dirty="0">
              <a:latin typeface="+mn-lt"/>
            </a:endParaRPr>
          </a:p>
          <a:p>
            <a:pPr eaLnBrk="1" hangingPunct="1">
              <a:defRPr/>
            </a:pPr>
            <a:endParaRPr lang="en-US" sz="2000" dirty="0">
              <a:latin typeface="+mn-lt"/>
            </a:endParaRPr>
          </a:p>
          <a:p>
            <a:pPr eaLnBrk="1" hangingPunct="1">
              <a:defRPr/>
            </a:pPr>
            <a:endParaRPr lang="en-US" sz="2000" dirty="0">
              <a:latin typeface="+mn-lt"/>
            </a:endParaRPr>
          </a:p>
          <a:p>
            <a:pPr eaLnBrk="1" hangingPunct="1">
              <a:defRPr/>
            </a:pPr>
            <a:r>
              <a:rPr lang="ru-RU" sz="2000" dirty="0">
                <a:latin typeface="+mn-lt"/>
              </a:rPr>
              <a:t>Среднее время ожидания</a:t>
            </a:r>
            <a:r>
              <a:rPr lang="en-US" sz="2000" dirty="0">
                <a:latin typeface="+mn-lt"/>
              </a:rPr>
              <a:t> = (0 + 6 + 3 + 7)/4 </a:t>
            </a:r>
            <a:r>
              <a:rPr lang="ru-RU" sz="2000" dirty="0">
                <a:latin typeface="+mn-lt"/>
              </a:rPr>
              <a:t> = </a:t>
            </a:r>
            <a:r>
              <a:rPr lang="en-US" sz="2000" dirty="0">
                <a:latin typeface="+mn-lt"/>
              </a:rPr>
              <a:t>4</a:t>
            </a:r>
            <a:endParaRPr lang="en-US" sz="2000" i="1" baseline="-25000" dirty="0">
              <a:latin typeface="+mn-lt"/>
            </a:endParaRPr>
          </a:p>
          <a:p>
            <a:pPr eaLnBrk="1" hangingPunct="1">
              <a:defRPr/>
            </a:pPr>
            <a:endParaRPr lang="en-US" sz="2000" b="1" dirty="0">
              <a:latin typeface="+mn-lt"/>
            </a:endParaRPr>
          </a:p>
        </p:txBody>
      </p:sp>
      <p:grpSp>
        <p:nvGrpSpPr>
          <p:cNvPr id="21508" name="Group 4"/>
          <p:cNvGrpSpPr>
            <a:grpSpLocks/>
          </p:cNvGrpSpPr>
          <p:nvPr/>
        </p:nvGrpSpPr>
        <p:grpSpPr bwMode="auto">
          <a:xfrm>
            <a:off x="1447800" y="4343400"/>
            <a:ext cx="5575300" cy="1128713"/>
            <a:chOff x="864" y="2325"/>
            <a:chExt cx="3512" cy="711"/>
          </a:xfrm>
        </p:grpSpPr>
        <p:sp>
          <p:nvSpPr>
            <p:cNvPr id="21509" name="Rectangle 5"/>
            <p:cNvSpPr>
              <a:spLocks noChangeArrowheads="1"/>
            </p:cNvSpPr>
            <p:nvPr/>
          </p:nvSpPr>
          <p:spPr bwMode="auto">
            <a:xfrm flipH="1">
              <a:off x="960" y="2325"/>
              <a:ext cx="3312" cy="38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10" name="Text Box 6"/>
            <p:cNvSpPr txBox="1">
              <a:spLocks noChangeArrowheads="1"/>
            </p:cNvSpPr>
            <p:nvPr/>
          </p:nvSpPr>
          <p:spPr bwMode="auto">
            <a:xfrm flipH="1">
              <a:off x="1392" y="2373"/>
              <a:ext cx="26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P</a:t>
              </a:r>
              <a:r>
                <a:rPr lang="en-US" baseline="-25000">
                  <a:latin typeface="Helvetica"/>
                </a:rPr>
                <a:t>1</a:t>
              </a:r>
              <a:endParaRPr lang="en-US">
                <a:latin typeface="Helvetica"/>
              </a:endParaRPr>
            </a:p>
          </p:txBody>
        </p:sp>
        <p:sp>
          <p:nvSpPr>
            <p:cNvPr id="21511" name="Text Box 7"/>
            <p:cNvSpPr txBox="1">
              <a:spLocks noChangeArrowheads="1"/>
            </p:cNvSpPr>
            <p:nvPr/>
          </p:nvSpPr>
          <p:spPr bwMode="auto">
            <a:xfrm flipH="1">
              <a:off x="2400" y="2373"/>
              <a:ext cx="26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P</a:t>
              </a:r>
              <a:r>
                <a:rPr lang="en-US" baseline="-25000">
                  <a:latin typeface="Helvetica"/>
                </a:rPr>
                <a:t>3</a:t>
              </a:r>
              <a:endParaRPr lang="en-US">
                <a:latin typeface="Helvetica"/>
              </a:endParaRPr>
            </a:p>
          </p:txBody>
        </p:sp>
        <p:sp>
          <p:nvSpPr>
            <p:cNvPr id="21512" name="Text Box 8"/>
            <p:cNvSpPr txBox="1">
              <a:spLocks noChangeArrowheads="1"/>
            </p:cNvSpPr>
            <p:nvPr/>
          </p:nvSpPr>
          <p:spPr bwMode="auto">
            <a:xfrm flipH="1">
              <a:off x="2976" y="2373"/>
              <a:ext cx="26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P</a:t>
              </a:r>
              <a:r>
                <a:rPr lang="en-US" baseline="-25000">
                  <a:latin typeface="Helvetica"/>
                </a:rPr>
                <a:t>2</a:t>
              </a:r>
              <a:endParaRPr lang="en-US">
                <a:latin typeface="Helvetica"/>
              </a:endParaRPr>
            </a:p>
          </p:txBody>
        </p:sp>
        <p:sp>
          <p:nvSpPr>
            <p:cNvPr id="21513" name="Line 9"/>
            <p:cNvSpPr>
              <a:spLocks noChangeShapeType="1"/>
            </p:cNvSpPr>
            <p:nvPr/>
          </p:nvSpPr>
          <p:spPr bwMode="auto">
            <a:xfrm flipH="1">
              <a:off x="4272" y="2709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4" name="Line 10"/>
            <p:cNvSpPr>
              <a:spLocks noChangeShapeType="1"/>
            </p:cNvSpPr>
            <p:nvPr/>
          </p:nvSpPr>
          <p:spPr bwMode="auto">
            <a:xfrm flipH="1">
              <a:off x="960" y="2709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5" name="Line 11"/>
            <p:cNvSpPr>
              <a:spLocks noChangeShapeType="1"/>
            </p:cNvSpPr>
            <p:nvPr/>
          </p:nvSpPr>
          <p:spPr bwMode="auto">
            <a:xfrm flipH="1">
              <a:off x="2688" y="2325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6" name="Line 12"/>
            <p:cNvSpPr>
              <a:spLocks noChangeShapeType="1"/>
            </p:cNvSpPr>
            <p:nvPr/>
          </p:nvSpPr>
          <p:spPr bwMode="auto">
            <a:xfrm flipH="1">
              <a:off x="2400" y="2325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7" name="Line 13"/>
            <p:cNvSpPr>
              <a:spLocks noChangeShapeType="1"/>
            </p:cNvSpPr>
            <p:nvPr/>
          </p:nvSpPr>
          <p:spPr bwMode="auto">
            <a:xfrm flipH="1">
              <a:off x="2400" y="2709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8" name="Line 14"/>
            <p:cNvSpPr>
              <a:spLocks noChangeShapeType="1"/>
            </p:cNvSpPr>
            <p:nvPr/>
          </p:nvSpPr>
          <p:spPr bwMode="auto">
            <a:xfrm flipH="1">
              <a:off x="1392" y="263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9" name="Text Box 15"/>
            <p:cNvSpPr txBox="1">
              <a:spLocks noChangeArrowheads="1"/>
            </p:cNvSpPr>
            <p:nvPr/>
          </p:nvSpPr>
          <p:spPr bwMode="auto">
            <a:xfrm flipH="1">
              <a:off x="2304" y="2805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7</a:t>
              </a:r>
            </a:p>
          </p:txBody>
        </p:sp>
        <p:sp>
          <p:nvSpPr>
            <p:cNvPr id="21520" name="Text Box 16"/>
            <p:cNvSpPr txBox="1">
              <a:spLocks noChangeArrowheads="1"/>
            </p:cNvSpPr>
            <p:nvPr/>
          </p:nvSpPr>
          <p:spPr bwMode="auto">
            <a:xfrm flipH="1">
              <a:off x="1492" y="2805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3</a:t>
              </a:r>
            </a:p>
          </p:txBody>
        </p:sp>
        <p:sp>
          <p:nvSpPr>
            <p:cNvPr id="21521" name="Text Box 17"/>
            <p:cNvSpPr txBox="1">
              <a:spLocks noChangeArrowheads="1"/>
            </p:cNvSpPr>
            <p:nvPr/>
          </p:nvSpPr>
          <p:spPr bwMode="auto">
            <a:xfrm flipH="1">
              <a:off x="4100" y="2805"/>
              <a:ext cx="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16</a:t>
              </a:r>
            </a:p>
          </p:txBody>
        </p:sp>
        <p:sp>
          <p:nvSpPr>
            <p:cNvPr id="21522" name="Text Box 18"/>
            <p:cNvSpPr txBox="1">
              <a:spLocks noChangeArrowheads="1"/>
            </p:cNvSpPr>
            <p:nvPr/>
          </p:nvSpPr>
          <p:spPr bwMode="auto">
            <a:xfrm flipH="1">
              <a:off x="864" y="2805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0</a:t>
              </a:r>
            </a:p>
          </p:txBody>
        </p:sp>
        <p:sp>
          <p:nvSpPr>
            <p:cNvPr id="21523" name="Text Box 19"/>
            <p:cNvSpPr txBox="1">
              <a:spLocks noChangeArrowheads="1"/>
            </p:cNvSpPr>
            <p:nvPr/>
          </p:nvSpPr>
          <p:spPr bwMode="auto">
            <a:xfrm flipH="1">
              <a:off x="3696" y="2373"/>
              <a:ext cx="26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P</a:t>
              </a:r>
              <a:r>
                <a:rPr lang="en-US" baseline="-25000">
                  <a:latin typeface="Helvetica"/>
                </a:rPr>
                <a:t>4</a:t>
              </a:r>
              <a:endParaRPr lang="en-US">
                <a:latin typeface="Helvetica"/>
              </a:endParaRPr>
            </a:p>
          </p:txBody>
        </p:sp>
        <p:sp>
          <p:nvSpPr>
            <p:cNvPr id="21524" name="Line 20"/>
            <p:cNvSpPr>
              <a:spLocks noChangeShapeType="1"/>
            </p:cNvSpPr>
            <p:nvPr/>
          </p:nvSpPr>
          <p:spPr bwMode="auto">
            <a:xfrm flipH="1">
              <a:off x="3456" y="2325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25" name="Line 21"/>
            <p:cNvSpPr>
              <a:spLocks noChangeShapeType="1"/>
            </p:cNvSpPr>
            <p:nvPr/>
          </p:nvSpPr>
          <p:spPr bwMode="auto">
            <a:xfrm flipH="1">
              <a:off x="1152" y="263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26" name="Line 22"/>
            <p:cNvSpPr>
              <a:spLocks noChangeShapeType="1"/>
            </p:cNvSpPr>
            <p:nvPr/>
          </p:nvSpPr>
          <p:spPr bwMode="auto">
            <a:xfrm flipH="1">
              <a:off x="1632" y="263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27" name="Line 23"/>
            <p:cNvSpPr>
              <a:spLocks noChangeShapeType="1"/>
            </p:cNvSpPr>
            <p:nvPr/>
          </p:nvSpPr>
          <p:spPr bwMode="auto">
            <a:xfrm flipH="1">
              <a:off x="1872" y="263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28" name="Line 24"/>
            <p:cNvSpPr>
              <a:spLocks noChangeShapeType="1"/>
            </p:cNvSpPr>
            <p:nvPr/>
          </p:nvSpPr>
          <p:spPr bwMode="auto">
            <a:xfrm flipH="1">
              <a:off x="2064" y="263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29" name="Line 25"/>
            <p:cNvSpPr>
              <a:spLocks noChangeShapeType="1"/>
            </p:cNvSpPr>
            <p:nvPr/>
          </p:nvSpPr>
          <p:spPr bwMode="auto">
            <a:xfrm flipH="1">
              <a:off x="2256" y="263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30" name="Line 26"/>
            <p:cNvSpPr>
              <a:spLocks noChangeShapeType="1"/>
            </p:cNvSpPr>
            <p:nvPr/>
          </p:nvSpPr>
          <p:spPr bwMode="auto">
            <a:xfrm flipH="1">
              <a:off x="2688" y="2709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31" name="Text Box 27"/>
            <p:cNvSpPr txBox="1">
              <a:spLocks noChangeArrowheads="1"/>
            </p:cNvSpPr>
            <p:nvPr/>
          </p:nvSpPr>
          <p:spPr bwMode="auto">
            <a:xfrm flipH="1">
              <a:off x="2592" y="2805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8</a:t>
              </a:r>
            </a:p>
          </p:txBody>
        </p:sp>
        <p:sp>
          <p:nvSpPr>
            <p:cNvPr id="21532" name="Line 28"/>
            <p:cNvSpPr>
              <a:spLocks noChangeShapeType="1"/>
            </p:cNvSpPr>
            <p:nvPr/>
          </p:nvSpPr>
          <p:spPr bwMode="auto">
            <a:xfrm flipH="1">
              <a:off x="2928" y="263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33" name="Line 29"/>
            <p:cNvSpPr>
              <a:spLocks noChangeShapeType="1"/>
            </p:cNvSpPr>
            <p:nvPr/>
          </p:nvSpPr>
          <p:spPr bwMode="auto">
            <a:xfrm flipH="1">
              <a:off x="3120" y="263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34" name="Line 30"/>
            <p:cNvSpPr>
              <a:spLocks noChangeShapeType="1"/>
            </p:cNvSpPr>
            <p:nvPr/>
          </p:nvSpPr>
          <p:spPr bwMode="auto">
            <a:xfrm flipH="1">
              <a:off x="3312" y="263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35" name="Line 31"/>
            <p:cNvSpPr>
              <a:spLocks noChangeShapeType="1"/>
            </p:cNvSpPr>
            <p:nvPr/>
          </p:nvSpPr>
          <p:spPr bwMode="auto">
            <a:xfrm flipH="1">
              <a:off x="3456" y="2709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36" name="Text Box 32"/>
            <p:cNvSpPr txBox="1">
              <a:spLocks noChangeArrowheads="1"/>
            </p:cNvSpPr>
            <p:nvPr/>
          </p:nvSpPr>
          <p:spPr bwMode="auto">
            <a:xfrm flipH="1">
              <a:off x="3312" y="2805"/>
              <a:ext cx="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12</a:t>
              </a:r>
            </a:p>
          </p:txBody>
        </p:sp>
        <p:sp>
          <p:nvSpPr>
            <p:cNvPr id="21537" name="Line 33"/>
            <p:cNvSpPr>
              <a:spLocks noChangeShapeType="1"/>
            </p:cNvSpPr>
            <p:nvPr/>
          </p:nvSpPr>
          <p:spPr bwMode="auto">
            <a:xfrm flipH="1">
              <a:off x="3696" y="263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38" name="Line 34"/>
            <p:cNvSpPr>
              <a:spLocks noChangeShapeType="1"/>
            </p:cNvSpPr>
            <p:nvPr/>
          </p:nvSpPr>
          <p:spPr bwMode="auto">
            <a:xfrm flipH="1">
              <a:off x="3888" y="263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39" name="Line 35"/>
            <p:cNvSpPr>
              <a:spLocks noChangeShapeType="1"/>
            </p:cNvSpPr>
            <p:nvPr/>
          </p:nvSpPr>
          <p:spPr bwMode="auto">
            <a:xfrm flipH="1">
              <a:off x="4080" y="263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 dirty="0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84212"/>
          </a:xfrm>
        </p:spPr>
        <p:txBody>
          <a:bodyPr/>
          <a:lstStyle/>
          <a:p>
            <a:pPr eaLnBrk="1" hangingPunct="1"/>
            <a:r>
              <a:rPr lang="ru-RU" sz="3600" b="1" smtClean="0"/>
              <a:t>Пример</a:t>
            </a:r>
            <a:r>
              <a:rPr lang="en-US" sz="3600" b="1" smtClean="0"/>
              <a:t>: SJF </a:t>
            </a:r>
            <a:r>
              <a:rPr lang="ru-RU" sz="3600" b="1" smtClean="0"/>
              <a:t>с опережением</a:t>
            </a:r>
            <a:endParaRPr lang="en-US" sz="3600" b="1" smtClean="0"/>
          </a:p>
        </p:txBody>
      </p:sp>
      <p:sp>
        <p:nvSpPr>
          <p:cNvPr id="283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924800" cy="4876800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dirty="0">
                <a:latin typeface="+mn-lt"/>
              </a:rPr>
              <a:t>	</a:t>
            </a:r>
            <a:r>
              <a:rPr lang="ru-RU" sz="2400" b="1" u="sng" dirty="0">
                <a:latin typeface="+mn-lt"/>
              </a:rPr>
              <a:t>Процесс</a:t>
            </a:r>
            <a:r>
              <a:rPr lang="en-US" sz="2400" b="1" u="sng" dirty="0">
                <a:latin typeface="+mn-lt"/>
              </a:rPr>
              <a:t>	</a:t>
            </a:r>
            <a:r>
              <a:rPr lang="ru-RU" sz="2400" b="1" u="sng" dirty="0">
                <a:latin typeface="+mn-lt"/>
              </a:rPr>
              <a:t>Время появления  Время активности</a:t>
            </a:r>
            <a:endParaRPr lang="en-US" sz="2400" b="1" u="sng" dirty="0">
              <a:latin typeface="+mn-lt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b="1" dirty="0">
                <a:latin typeface="+mn-lt"/>
              </a:rPr>
              <a:t>		</a:t>
            </a:r>
            <a:r>
              <a:rPr lang="en-US" sz="2400" b="1" i="1" dirty="0">
                <a:latin typeface="+mn-lt"/>
              </a:rPr>
              <a:t>P</a:t>
            </a:r>
            <a:r>
              <a:rPr lang="en-US" sz="2400" b="1" i="1" baseline="-25000" dirty="0">
                <a:latin typeface="+mn-lt"/>
              </a:rPr>
              <a:t>1</a:t>
            </a:r>
            <a:r>
              <a:rPr lang="en-US" sz="2400" b="1" dirty="0">
                <a:latin typeface="+mn-lt"/>
              </a:rPr>
              <a:t>	0.0	7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b="1" dirty="0">
                <a:latin typeface="+mn-lt"/>
              </a:rPr>
              <a:t>		 </a:t>
            </a:r>
            <a:r>
              <a:rPr lang="en-US" sz="2400" b="1" i="1" dirty="0">
                <a:latin typeface="+mn-lt"/>
              </a:rPr>
              <a:t>P</a:t>
            </a:r>
            <a:r>
              <a:rPr lang="en-US" sz="2400" b="1" i="1" baseline="-25000" dirty="0">
                <a:latin typeface="+mn-lt"/>
              </a:rPr>
              <a:t>2	</a:t>
            </a:r>
            <a:r>
              <a:rPr lang="en-US" sz="2400" b="1" dirty="0">
                <a:latin typeface="+mn-lt"/>
              </a:rPr>
              <a:t>2.0	4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b="1" dirty="0">
                <a:latin typeface="+mn-lt"/>
              </a:rPr>
              <a:t>		 </a:t>
            </a:r>
            <a:r>
              <a:rPr lang="en-US" sz="2400" b="1" i="1" dirty="0">
                <a:latin typeface="+mn-lt"/>
              </a:rPr>
              <a:t>P</a:t>
            </a:r>
            <a:r>
              <a:rPr lang="en-US" sz="2400" b="1" i="1" baseline="-25000" dirty="0">
                <a:latin typeface="+mn-lt"/>
              </a:rPr>
              <a:t>3</a:t>
            </a:r>
            <a:r>
              <a:rPr lang="en-US" sz="2400" b="1" dirty="0">
                <a:latin typeface="+mn-lt"/>
              </a:rPr>
              <a:t>	4.0	1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b="1" dirty="0">
                <a:latin typeface="+mn-lt"/>
              </a:rPr>
              <a:t>		 </a:t>
            </a:r>
            <a:r>
              <a:rPr lang="en-US" sz="2400" b="1" i="1" dirty="0">
                <a:latin typeface="+mn-lt"/>
              </a:rPr>
              <a:t>P</a:t>
            </a:r>
            <a:r>
              <a:rPr lang="en-US" sz="2400" b="1" i="1" baseline="-25000" dirty="0">
                <a:latin typeface="+mn-lt"/>
              </a:rPr>
              <a:t>4</a:t>
            </a:r>
            <a:r>
              <a:rPr lang="en-US" sz="2400" b="1" dirty="0">
                <a:latin typeface="+mn-lt"/>
              </a:rPr>
              <a:t>	5.0	4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dirty="0">
                <a:latin typeface="+mn-lt"/>
              </a:rPr>
              <a:t>SJF </a:t>
            </a:r>
            <a:r>
              <a:rPr lang="ru-RU" sz="2400" b="1" dirty="0">
                <a:latin typeface="+mn-lt"/>
              </a:rPr>
              <a:t>(с опережением)</a:t>
            </a:r>
            <a:endParaRPr lang="en-US" sz="2400" b="1" dirty="0">
              <a:latin typeface="+mn-lt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2400" b="1" dirty="0">
              <a:latin typeface="+mn-lt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2400" b="1" dirty="0">
              <a:latin typeface="+mn-lt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2400" b="1" dirty="0">
              <a:latin typeface="+mn-lt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2400" b="1" dirty="0">
              <a:latin typeface="+mn-lt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>
                <a:latin typeface="+mn-lt"/>
              </a:rPr>
              <a:t>Среднее время ожидания</a:t>
            </a:r>
            <a:r>
              <a:rPr lang="en-US" sz="2400" b="1" dirty="0">
                <a:latin typeface="+mn-lt"/>
              </a:rPr>
              <a:t> = (9 + 1 + 0 +2)/4 </a:t>
            </a:r>
            <a:r>
              <a:rPr lang="ru-RU" sz="2400" b="1" dirty="0">
                <a:latin typeface="+mn-lt"/>
              </a:rPr>
              <a:t>=</a:t>
            </a:r>
            <a:r>
              <a:rPr lang="en-US" sz="2400" b="1" dirty="0">
                <a:latin typeface="+mn-lt"/>
              </a:rPr>
              <a:t> 3</a:t>
            </a:r>
            <a:endParaRPr lang="en-US" sz="2400" b="1" i="1" baseline="-25000" dirty="0">
              <a:latin typeface="+mn-lt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2400" b="1" dirty="0">
              <a:latin typeface="+mn-lt"/>
            </a:endParaRPr>
          </a:p>
        </p:txBody>
      </p:sp>
      <p:grpSp>
        <p:nvGrpSpPr>
          <p:cNvPr id="22532" name="Group 4"/>
          <p:cNvGrpSpPr>
            <a:grpSpLocks/>
          </p:cNvGrpSpPr>
          <p:nvPr/>
        </p:nvGrpSpPr>
        <p:grpSpPr bwMode="auto">
          <a:xfrm>
            <a:off x="1371600" y="4343400"/>
            <a:ext cx="5924550" cy="1204913"/>
            <a:chOff x="864" y="2364"/>
            <a:chExt cx="3732" cy="759"/>
          </a:xfrm>
        </p:grpSpPr>
        <p:sp>
          <p:nvSpPr>
            <p:cNvPr id="22533" name="Rectangle 5"/>
            <p:cNvSpPr>
              <a:spLocks noChangeArrowheads="1"/>
            </p:cNvSpPr>
            <p:nvPr/>
          </p:nvSpPr>
          <p:spPr bwMode="auto">
            <a:xfrm flipH="1">
              <a:off x="960" y="2373"/>
              <a:ext cx="3504" cy="38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34" name="Text Box 6"/>
            <p:cNvSpPr txBox="1">
              <a:spLocks noChangeArrowheads="1"/>
            </p:cNvSpPr>
            <p:nvPr/>
          </p:nvSpPr>
          <p:spPr bwMode="auto">
            <a:xfrm flipH="1">
              <a:off x="1008" y="2412"/>
              <a:ext cx="26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P</a:t>
              </a:r>
              <a:r>
                <a:rPr lang="en-US" baseline="-25000">
                  <a:latin typeface="Helvetica"/>
                </a:rPr>
                <a:t>1</a:t>
              </a:r>
              <a:endParaRPr lang="en-US">
                <a:latin typeface="Helvetica"/>
              </a:endParaRPr>
            </a:p>
          </p:txBody>
        </p:sp>
        <p:sp>
          <p:nvSpPr>
            <p:cNvPr id="22535" name="Text Box 7"/>
            <p:cNvSpPr txBox="1">
              <a:spLocks noChangeArrowheads="1"/>
            </p:cNvSpPr>
            <p:nvPr/>
          </p:nvSpPr>
          <p:spPr bwMode="auto">
            <a:xfrm flipH="1">
              <a:off x="1824" y="2412"/>
              <a:ext cx="26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P</a:t>
              </a:r>
              <a:r>
                <a:rPr lang="en-US" baseline="-25000">
                  <a:latin typeface="Helvetica"/>
                </a:rPr>
                <a:t>3</a:t>
              </a:r>
              <a:endParaRPr lang="en-US">
                <a:latin typeface="Helvetica"/>
              </a:endParaRPr>
            </a:p>
          </p:txBody>
        </p:sp>
        <p:sp>
          <p:nvSpPr>
            <p:cNvPr id="22536" name="Text Box 8"/>
            <p:cNvSpPr txBox="1">
              <a:spLocks noChangeArrowheads="1"/>
            </p:cNvSpPr>
            <p:nvPr/>
          </p:nvSpPr>
          <p:spPr bwMode="auto">
            <a:xfrm flipH="1">
              <a:off x="1488" y="2412"/>
              <a:ext cx="26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P</a:t>
              </a:r>
              <a:r>
                <a:rPr lang="en-US" baseline="-25000">
                  <a:latin typeface="Helvetica"/>
                </a:rPr>
                <a:t>2</a:t>
              </a:r>
              <a:endParaRPr lang="en-US">
                <a:latin typeface="Helvetica"/>
              </a:endParaRPr>
            </a:p>
          </p:txBody>
        </p:sp>
        <p:sp>
          <p:nvSpPr>
            <p:cNvPr id="22537" name="Line 9"/>
            <p:cNvSpPr>
              <a:spLocks noChangeShapeType="1"/>
            </p:cNvSpPr>
            <p:nvPr/>
          </p:nvSpPr>
          <p:spPr bwMode="auto">
            <a:xfrm flipH="1">
              <a:off x="4452" y="274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38" name="Line 10"/>
            <p:cNvSpPr>
              <a:spLocks noChangeShapeType="1"/>
            </p:cNvSpPr>
            <p:nvPr/>
          </p:nvSpPr>
          <p:spPr bwMode="auto">
            <a:xfrm flipH="1">
              <a:off x="960" y="2757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39" name="Line 11"/>
            <p:cNvSpPr>
              <a:spLocks noChangeShapeType="1"/>
            </p:cNvSpPr>
            <p:nvPr/>
          </p:nvSpPr>
          <p:spPr bwMode="auto">
            <a:xfrm flipH="1">
              <a:off x="2688" y="2373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0" name="Line 12"/>
            <p:cNvSpPr>
              <a:spLocks noChangeShapeType="1"/>
            </p:cNvSpPr>
            <p:nvPr/>
          </p:nvSpPr>
          <p:spPr bwMode="auto">
            <a:xfrm flipH="1">
              <a:off x="1344" y="2364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1" name="Line 13"/>
            <p:cNvSpPr>
              <a:spLocks noChangeShapeType="1"/>
            </p:cNvSpPr>
            <p:nvPr/>
          </p:nvSpPr>
          <p:spPr bwMode="auto">
            <a:xfrm flipH="1">
              <a:off x="2400" y="2757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2" name="Text Box 14"/>
            <p:cNvSpPr txBox="1">
              <a:spLocks noChangeArrowheads="1"/>
            </p:cNvSpPr>
            <p:nvPr/>
          </p:nvSpPr>
          <p:spPr bwMode="auto">
            <a:xfrm flipH="1">
              <a:off x="1728" y="2892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4</a:t>
              </a:r>
            </a:p>
          </p:txBody>
        </p:sp>
        <p:sp>
          <p:nvSpPr>
            <p:cNvPr id="22543" name="Text Box 15"/>
            <p:cNvSpPr txBox="1">
              <a:spLocks noChangeArrowheads="1"/>
            </p:cNvSpPr>
            <p:nvPr/>
          </p:nvSpPr>
          <p:spPr bwMode="auto">
            <a:xfrm flipH="1">
              <a:off x="1248" y="2892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2</a:t>
              </a:r>
            </a:p>
          </p:txBody>
        </p:sp>
        <p:sp>
          <p:nvSpPr>
            <p:cNvPr id="22544" name="Text Box 16"/>
            <p:cNvSpPr txBox="1">
              <a:spLocks noChangeArrowheads="1"/>
            </p:cNvSpPr>
            <p:nvPr/>
          </p:nvSpPr>
          <p:spPr bwMode="auto">
            <a:xfrm flipH="1">
              <a:off x="3312" y="2844"/>
              <a:ext cx="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11</a:t>
              </a:r>
            </a:p>
          </p:txBody>
        </p:sp>
        <p:sp>
          <p:nvSpPr>
            <p:cNvPr id="22545" name="Text Box 17"/>
            <p:cNvSpPr txBox="1">
              <a:spLocks noChangeArrowheads="1"/>
            </p:cNvSpPr>
            <p:nvPr/>
          </p:nvSpPr>
          <p:spPr bwMode="auto">
            <a:xfrm flipH="1">
              <a:off x="864" y="2853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0</a:t>
              </a:r>
            </a:p>
          </p:txBody>
        </p:sp>
        <p:sp>
          <p:nvSpPr>
            <p:cNvPr id="22546" name="Text Box 18"/>
            <p:cNvSpPr txBox="1">
              <a:spLocks noChangeArrowheads="1"/>
            </p:cNvSpPr>
            <p:nvPr/>
          </p:nvSpPr>
          <p:spPr bwMode="auto">
            <a:xfrm flipH="1">
              <a:off x="2976" y="2412"/>
              <a:ext cx="26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P</a:t>
              </a:r>
              <a:r>
                <a:rPr lang="en-US" baseline="-25000">
                  <a:latin typeface="Helvetica"/>
                </a:rPr>
                <a:t>4</a:t>
              </a:r>
              <a:endParaRPr lang="en-US">
                <a:latin typeface="Helvetica"/>
              </a:endParaRPr>
            </a:p>
          </p:txBody>
        </p:sp>
        <p:sp>
          <p:nvSpPr>
            <p:cNvPr id="22547" name="Line 19"/>
            <p:cNvSpPr>
              <a:spLocks noChangeShapeType="1"/>
            </p:cNvSpPr>
            <p:nvPr/>
          </p:nvSpPr>
          <p:spPr bwMode="auto">
            <a:xfrm flipH="1">
              <a:off x="3456" y="2373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8" name="Line 20"/>
            <p:cNvSpPr>
              <a:spLocks noChangeShapeType="1"/>
            </p:cNvSpPr>
            <p:nvPr/>
          </p:nvSpPr>
          <p:spPr bwMode="auto">
            <a:xfrm flipH="1">
              <a:off x="1152" y="268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9" name="Line 21"/>
            <p:cNvSpPr>
              <a:spLocks noChangeShapeType="1"/>
            </p:cNvSpPr>
            <p:nvPr/>
          </p:nvSpPr>
          <p:spPr bwMode="auto">
            <a:xfrm flipH="1">
              <a:off x="1632" y="268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0" name="Line 22"/>
            <p:cNvSpPr>
              <a:spLocks noChangeShapeType="1"/>
            </p:cNvSpPr>
            <p:nvPr/>
          </p:nvSpPr>
          <p:spPr bwMode="auto">
            <a:xfrm flipH="1">
              <a:off x="2688" y="2757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1" name="Text Box 23"/>
            <p:cNvSpPr txBox="1">
              <a:spLocks noChangeArrowheads="1"/>
            </p:cNvSpPr>
            <p:nvPr/>
          </p:nvSpPr>
          <p:spPr bwMode="auto">
            <a:xfrm flipH="1">
              <a:off x="2064" y="2892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5</a:t>
              </a:r>
            </a:p>
          </p:txBody>
        </p:sp>
        <p:sp>
          <p:nvSpPr>
            <p:cNvPr id="22552" name="Line 24"/>
            <p:cNvSpPr>
              <a:spLocks noChangeShapeType="1"/>
            </p:cNvSpPr>
            <p:nvPr/>
          </p:nvSpPr>
          <p:spPr bwMode="auto">
            <a:xfrm flipH="1">
              <a:off x="2928" y="268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3" name="Line 25"/>
            <p:cNvSpPr>
              <a:spLocks noChangeShapeType="1"/>
            </p:cNvSpPr>
            <p:nvPr/>
          </p:nvSpPr>
          <p:spPr bwMode="auto">
            <a:xfrm flipH="1">
              <a:off x="3120" y="268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4" name="Line 26"/>
            <p:cNvSpPr>
              <a:spLocks noChangeShapeType="1"/>
            </p:cNvSpPr>
            <p:nvPr/>
          </p:nvSpPr>
          <p:spPr bwMode="auto">
            <a:xfrm flipH="1">
              <a:off x="3312" y="268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5" name="Line 27"/>
            <p:cNvSpPr>
              <a:spLocks noChangeShapeType="1"/>
            </p:cNvSpPr>
            <p:nvPr/>
          </p:nvSpPr>
          <p:spPr bwMode="auto">
            <a:xfrm flipH="1">
              <a:off x="3456" y="2757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6" name="Text Box 28"/>
            <p:cNvSpPr txBox="1">
              <a:spLocks noChangeArrowheads="1"/>
            </p:cNvSpPr>
            <p:nvPr/>
          </p:nvSpPr>
          <p:spPr bwMode="auto">
            <a:xfrm flipH="1">
              <a:off x="2592" y="2892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7</a:t>
              </a:r>
            </a:p>
          </p:txBody>
        </p:sp>
        <p:sp>
          <p:nvSpPr>
            <p:cNvPr id="22557" name="Line 29"/>
            <p:cNvSpPr>
              <a:spLocks noChangeShapeType="1"/>
            </p:cNvSpPr>
            <p:nvPr/>
          </p:nvSpPr>
          <p:spPr bwMode="auto">
            <a:xfrm flipH="1">
              <a:off x="3696" y="268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8" name="Line 30"/>
            <p:cNvSpPr>
              <a:spLocks noChangeShapeType="1"/>
            </p:cNvSpPr>
            <p:nvPr/>
          </p:nvSpPr>
          <p:spPr bwMode="auto">
            <a:xfrm flipH="1">
              <a:off x="3888" y="268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9" name="Line 31"/>
            <p:cNvSpPr>
              <a:spLocks noChangeShapeType="1"/>
            </p:cNvSpPr>
            <p:nvPr/>
          </p:nvSpPr>
          <p:spPr bwMode="auto">
            <a:xfrm flipH="1">
              <a:off x="4080" y="268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60" name="Line 32"/>
            <p:cNvSpPr>
              <a:spLocks noChangeShapeType="1"/>
            </p:cNvSpPr>
            <p:nvPr/>
          </p:nvSpPr>
          <p:spPr bwMode="auto">
            <a:xfrm flipH="1">
              <a:off x="1824" y="2364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61" name="Line 33"/>
            <p:cNvSpPr>
              <a:spLocks noChangeShapeType="1"/>
            </p:cNvSpPr>
            <p:nvPr/>
          </p:nvSpPr>
          <p:spPr bwMode="auto">
            <a:xfrm flipH="1">
              <a:off x="2160" y="2364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62" name="Text Box 34"/>
            <p:cNvSpPr txBox="1">
              <a:spLocks noChangeArrowheads="1"/>
            </p:cNvSpPr>
            <p:nvPr/>
          </p:nvSpPr>
          <p:spPr bwMode="auto">
            <a:xfrm flipH="1">
              <a:off x="2256" y="2412"/>
              <a:ext cx="26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P</a:t>
              </a:r>
              <a:r>
                <a:rPr lang="en-US" baseline="-25000">
                  <a:latin typeface="Helvetica"/>
                </a:rPr>
                <a:t>2</a:t>
              </a:r>
              <a:endParaRPr lang="en-US">
                <a:latin typeface="Helvetica"/>
              </a:endParaRPr>
            </a:p>
          </p:txBody>
        </p:sp>
        <p:sp>
          <p:nvSpPr>
            <p:cNvPr id="22563" name="Text Box 35"/>
            <p:cNvSpPr txBox="1">
              <a:spLocks noChangeArrowheads="1"/>
            </p:cNvSpPr>
            <p:nvPr/>
          </p:nvSpPr>
          <p:spPr bwMode="auto">
            <a:xfrm flipH="1">
              <a:off x="3840" y="2412"/>
              <a:ext cx="26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P</a:t>
              </a:r>
              <a:r>
                <a:rPr lang="en-US" baseline="-25000">
                  <a:latin typeface="Helvetica"/>
                </a:rPr>
                <a:t>1</a:t>
              </a:r>
              <a:endParaRPr lang="en-US">
                <a:latin typeface="Helvetica"/>
              </a:endParaRPr>
            </a:p>
          </p:txBody>
        </p:sp>
        <p:sp>
          <p:nvSpPr>
            <p:cNvPr id="22564" name="Line 36"/>
            <p:cNvSpPr>
              <a:spLocks noChangeShapeType="1"/>
            </p:cNvSpPr>
            <p:nvPr/>
          </p:nvSpPr>
          <p:spPr bwMode="auto">
            <a:xfrm flipH="1">
              <a:off x="4272" y="268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65" name="Text Box 37"/>
            <p:cNvSpPr txBox="1">
              <a:spLocks noChangeArrowheads="1"/>
            </p:cNvSpPr>
            <p:nvPr/>
          </p:nvSpPr>
          <p:spPr bwMode="auto">
            <a:xfrm flipH="1">
              <a:off x="4320" y="2844"/>
              <a:ext cx="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16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 dirty="0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1038" y="568325"/>
            <a:ext cx="7853362" cy="84931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b="1">
                <a:latin typeface="+mj-lt"/>
              </a:rPr>
              <a:t>Определение длины следующего периода активности</a:t>
            </a:r>
            <a:endParaRPr lang="en-US" sz="3600" b="1" dirty="0">
              <a:latin typeface="+mj-lt"/>
            </a:endParaRPr>
          </a:p>
        </p:txBody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000" b="1" dirty="0">
                <a:latin typeface="+mn-lt"/>
              </a:rPr>
              <a:t>Является лишь оценкой длины</a:t>
            </a:r>
            <a:endParaRPr lang="en-US" sz="2000" b="1" dirty="0">
              <a:latin typeface="+mn-lt"/>
            </a:endParaRPr>
          </a:p>
          <a:p>
            <a:pPr eaLnBrk="1" hangingPunct="1">
              <a:defRPr/>
            </a:pPr>
            <a:r>
              <a:rPr lang="ru-RU" sz="2000" b="1" dirty="0">
                <a:latin typeface="+mn-lt"/>
              </a:rPr>
              <a:t>Может быть выполнено с использованием длин предыдущих периодов активности, используя экспоненциальное усреднение</a:t>
            </a:r>
            <a:endParaRPr lang="en-US" sz="2000" b="1" dirty="0">
              <a:latin typeface="+mn-lt"/>
            </a:endParaRPr>
          </a:p>
          <a:p>
            <a:pPr lvl="1" eaLnBrk="1" hangingPunct="1">
              <a:buFont typeface="Wingdings" pitchFamily="2" charset="2"/>
              <a:buNone/>
              <a:defRPr/>
            </a:pPr>
            <a:endParaRPr lang="en-US" b="1" dirty="0">
              <a:latin typeface="+mn-lt"/>
            </a:endParaRPr>
          </a:p>
          <a:p>
            <a:pPr lvl="1" eaLnBrk="1" hangingPunct="1">
              <a:buFont typeface="Wingdings" pitchFamily="2" charset="2"/>
              <a:buNone/>
              <a:defRPr/>
            </a:pPr>
            <a:endParaRPr lang="en-US" dirty="0">
              <a:latin typeface="+mn-lt"/>
            </a:endParaRPr>
          </a:p>
          <a:p>
            <a:pPr eaLnBrk="1" hangingPunct="1">
              <a:defRPr/>
            </a:pPr>
            <a:endParaRPr lang="en-US" sz="2400" b="1" dirty="0">
              <a:latin typeface="+mn-lt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270000" y="3429000"/>
          <a:ext cx="5608638" cy="171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Equation" r:id="rId3" imgW="2908080" imgH="888840" progId="Equation.3">
                  <p:embed/>
                </p:oleObj>
              </mc:Choice>
              <mc:Fallback>
                <p:oleObj name="Equation" r:id="rId3" imgW="2908080" imgH="8888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00" y="3429000"/>
                        <a:ext cx="5608638" cy="1714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2578100" y="5334000"/>
          <a:ext cx="1993900" cy="29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Microsoft Equation 3.0" r:id="rId5" imgW="1993680" imgH="291960" progId="Equation.3">
                  <p:embed/>
                </p:oleObj>
              </mc:Choice>
              <mc:Fallback>
                <p:oleObj name="Microsoft Equation 3.0" r:id="rId5" imgW="1993680" imgH="29196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8100" y="5334000"/>
                        <a:ext cx="1993900" cy="290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 dirty="0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Предсказание длины следующего периода активности</a:t>
            </a:r>
            <a:endParaRPr lang="en-US" sz="3600" b="1" smtClean="0"/>
          </a:p>
        </p:txBody>
      </p:sp>
      <p:pic>
        <p:nvPicPr>
          <p:cNvPr id="25603" name="Content Placeholder 6" descr="Fig_11.7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16075" y="1785938"/>
            <a:ext cx="6191250" cy="4340225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 dirty="0"/>
          </a:p>
        </p:txBody>
      </p:sp>
      <p:sp>
        <p:nvSpPr>
          <p:cNvPr id="286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1813" y="447675"/>
            <a:ext cx="7927975" cy="72707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200" b="1">
                <a:latin typeface="+mj-lt"/>
              </a:rPr>
              <a:t>Примеры экспоненциального усреднения</a:t>
            </a:r>
            <a:endParaRPr lang="en-US" sz="3200" b="1" dirty="0">
              <a:latin typeface="+mj-lt"/>
            </a:endParaRPr>
          </a:p>
        </p:txBody>
      </p:sp>
      <p:sp>
        <p:nvSpPr>
          <p:cNvPr id="286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4422"/>
            <a:ext cx="8101042" cy="4881578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000" b="1" dirty="0">
                <a:latin typeface="+mn-lt"/>
                <a:sym typeface="Symbol" pitchFamily="18" charset="2"/>
              </a:rPr>
              <a:t> =0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b="1" dirty="0">
                <a:latin typeface="+mn-lt"/>
                <a:sym typeface="Symbol" pitchFamily="18" charset="2"/>
              </a:rPr>
              <a:t></a:t>
            </a:r>
            <a:r>
              <a:rPr lang="en-US" b="1" baseline="-25000" dirty="0">
                <a:latin typeface="+mn-lt"/>
                <a:sym typeface="Symbol" pitchFamily="18" charset="2"/>
              </a:rPr>
              <a:t>n+1</a:t>
            </a:r>
            <a:r>
              <a:rPr lang="en-US" b="1" dirty="0">
                <a:latin typeface="+mn-lt"/>
                <a:sym typeface="Symbol" pitchFamily="18" charset="2"/>
              </a:rPr>
              <a:t> = </a:t>
            </a:r>
            <a:r>
              <a:rPr lang="en-US" b="1" baseline="-25000" dirty="0">
                <a:latin typeface="+mn-lt"/>
                <a:sym typeface="Symbol" pitchFamily="18" charset="2"/>
              </a:rPr>
              <a:t>n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b="1" dirty="0">
                <a:latin typeface="+mn-lt"/>
                <a:sym typeface="Symbol" pitchFamily="18" charset="2"/>
              </a:rPr>
              <a:t>Недавняя история не учитывается</a:t>
            </a:r>
            <a:r>
              <a:rPr lang="en-US" b="1" dirty="0">
                <a:latin typeface="+mn-lt"/>
                <a:sym typeface="Symbol" pitchFamily="18" charset="2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 b="1" dirty="0">
                <a:latin typeface="+mn-lt"/>
                <a:sym typeface="Symbol" pitchFamily="18" charset="2"/>
              </a:rPr>
              <a:t> =1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b="1" dirty="0">
                <a:latin typeface="+mn-lt"/>
                <a:sym typeface="Symbol" pitchFamily="18" charset="2"/>
              </a:rPr>
              <a:t> </a:t>
            </a:r>
            <a:r>
              <a:rPr lang="en-US" b="1" baseline="-25000" dirty="0">
                <a:latin typeface="+mn-lt"/>
                <a:sym typeface="Symbol" pitchFamily="18" charset="2"/>
              </a:rPr>
              <a:t>n+1</a:t>
            </a:r>
            <a:r>
              <a:rPr lang="en-US" b="1" dirty="0">
                <a:latin typeface="+mn-lt"/>
                <a:sym typeface="Symbol" pitchFamily="18" charset="2"/>
              </a:rPr>
              <a:t> = </a:t>
            </a:r>
            <a:r>
              <a:rPr lang="en-US" b="1" i="1" dirty="0" err="1">
                <a:latin typeface="+mn-lt"/>
                <a:sym typeface="Symbol" pitchFamily="18" charset="2"/>
              </a:rPr>
              <a:t>t</a:t>
            </a:r>
            <a:r>
              <a:rPr lang="en-US" b="1" baseline="-25000" dirty="0" err="1">
                <a:latin typeface="+mn-lt"/>
                <a:sym typeface="Symbol" pitchFamily="18" charset="2"/>
              </a:rPr>
              <a:t>n</a:t>
            </a:r>
            <a:endParaRPr lang="en-US" b="1" baseline="-25000" dirty="0">
              <a:latin typeface="+mn-lt"/>
              <a:sym typeface="Symbol" pitchFamily="18" charset="2"/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b="1" dirty="0">
                <a:latin typeface="+mn-lt"/>
                <a:sym typeface="Symbol" pitchFamily="18" charset="2"/>
              </a:rPr>
              <a:t>Учитывается только фактическая длина последнего периода активности</a:t>
            </a:r>
            <a:r>
              <a:rPr lang="en-US" b="1" dirty="0">
                <a:latin typeface="+mn-lt"/>
                <a:sym typeface="Symbol" pitchFamily="18" charset="2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>
                <a:latin typeface="+mn-lt"/>
                <a:sym typeface="Symbol" pitchFamily="18" charset="2"/>
              </a:rPr>
              <a:t>Если обобщить формулу, получим</a:t>
            </a:r>
            <a:r>
              <a:rPr lang="en-US" sz="2000" b="1" dirty="0">
                <a:latin typeface="+mn-lt"/>
                <a:sym typeface="Symbol" pitchFamily="18" charset="2"/>
              </a:rPr>
              <a:t>: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 dirty="0">
                <a:latin typeface="+mn-lt"/>
                <a:sym typeface="Symbol" pitchFamily="18" charset="2"/>
              </a:rPr>
              <a:t></a:t>
            </a:r>
            <a:r>
              <a:rPr lang="en-US" sz="2000" b="1" baseline="-25000" dirty="0">
                <a:latin typeface="+mn-lt"/>
                <a:sym typeface="Symbol" pitchFamily="18" charset="2"/>
              </a:rPr>
              <a:t>n+1</a:t>
            </a:r>
            <a:r>
              <a:rPr lang="en-US" sz="2000" b="1" dirty="0">
                <a:latin typeface="+mn-lt"/>
                <a:sym typeface="Symbol" pitchFamily="18" charset="2"/>
              </a:rPr>
              <a:t> =  </a:t>
            </a:r>
            <a:r>
              <a:rPr lang="en-US" sz="2000" b="1" dirty="0" err="1">
                <a:latin typeface="+mn-lt"/>
                <a:sym typeface="Symbol" pitchFamily="18" charset="2"/>
              </a:rPr>
              <a:t>t</a:t>
            </a:r>
            <a:r>
              <a:rPr lang="en-US" sz="2000" b="1" baseline="-25000" dirty="0" err="1">
                <a:latin typeface="+mn-lt"/>
                <a:sym typeface="Symbol" pitchFamily="18" charset="2"/>
              </a:rPr>
              <a:t>n</a:t>
            </a:r>
            <a:r>
              <a:rPr lang="en-US" sz="2000" b="1" dirty="0">
                <a:latin typeface="+mn-lt"/>
                <a:sym typeface="Symbol" pitchFamily="18" charset="2"/>
              </a:rPr>
              <a:t>+(</a:t>
            </a:r>
            <a:r>
              <a:rPr lang="en-US" sz="2000" b="1" i="1" dirty="0">
                <a:latin typeface="+mn-lt"/>
                <a:sym typeface="Symbol" pitchFamily="18" charset="2"/>
              </a:rPr>
              <a:t>1 - </a:t>
            </a:r>
            <a:r>
              <a:rPr lang="en-US" sz="2000" b="1" dirty="0">
                <a:latin typeface="+mn-lt"/>
                <a:sym typeface="Symbol" pitchFamily="18" charset="2"/>
              </a:rPr>
              <a:t></a:t>
            </a:r>
            <a:r>
              <a:rPr lang="en-US" sz="2000" b="1" i="1" dirty="0">
                <a:latin typeface="+mn-lt"/>
                <a:sym typeface="Symbol" pitchFamily="18" charset="2"/>
              </a:rPr>
              <a:t>) </a:t>
            </a:r>
            <a:r>
              <a:rPr lang="en-US" sz="2000" b="1" dirty="0">
                <a:latin typeface="+mn-lt"/>
                <a:sym typeface="Symbol" pitchFamily="18" charset="2"/>
              </a:rPr>
              <a:t> </a:t>
            </a:r>
            <a:r>
              <a:rPr lang="en-US" sz="2000" b="1" dirty="0" err="1">
                <a:latin typeface="+mn-lt"/>
                <a:sym typeface="Symbol" pitchFamily="18" charset="2"/>
              </a:rPr>
              <a:t>t</a:t>
            </a:r>
            <a:r>
              <a:rPr lang="en-US" sz="2000" b="1" baseline="-25000" dirty="0" err="1">
                <a:latin typeface="+mn-lt"/>
                <a:sym typeface="Symbol" pitchFamily="18" charset="2"/>
              </a:rPr>
              <a:t>n</a:t>
            </a:r>
            <a:r>
              <a:rPr lang="en-US" sz="2000" b="1" dirty="0">
                <a:latin typeface="+mn-lt"/>
                <a:sym typeface="Symbol" pitchFamily="18" charset="2"/>
              </a:rPr>
              <a:t> -</a:t>
            </a:r>
            <a:r>
              <a:rPr lang="en-US" sz="2000" b="1" i="1" dirty="0">
                <a:latin typeface="+mn-lt"/>
                <a:sym typeface="Symbol" pitchFamily="18" charset="2"/>
              </a:rPr>
              <a:t>1 </a:t>
            </a:r>
            <a:r>
              <a:rPr lang="en-US" sz="2000" b="1" dirty="0">
                <a:latin typeface="+mn-lt"/>
                <a:sym typeface="Symbol" pitchFamily="18" charset="2"/>
              </a:rPr>
              <a:t>+ …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 dirty="0">
                <a:latin typeface="+mn-lt"/>
                <a:sym typeface="Symbol" pitchFamily="18" charset="2"/>
              </a:rPr>
              <a:t>            </a:t>
            </a:r>
            <a:r>
              <a:rPr lang="en-US" sz="2000" b="1" i="1" dirty="0">
                <a:latin typeface="+mn-lt"/>
                <a:sym typeface="Symbol" pitchFamily="18" charset="2"/>
              </a:rPr>
              <a:t>+(1</a:t>
            </a:r>
            <a:r>
              <a:rPr lang="en-US" sz="2000" b="1" dirty="0">
                <a:latin typeface="+mn-lt"/>
                <a:sym typeface="Symbol" pitchFamily="18" charset="2"/>
              </a:rPr>
              <a:t> -  </a:t>
            </a:r>
            <a:r>
              <a:rPr lang="en-US" sz="2000" b="1" i="1" dirty="0">
                <a:latin typeface="+mn-lt"/>
                <a:sym typeface="Symbol" pitchFamily="18" charset="2"/>
              </a:rPr>
              <a:t>)</a:t>
            </a:r>
            <a:r>
              <a:rPr lang="en-US" sz="2000" b="1" baseline="30000" dirty="0">
                <a:latin typeface="+mn-lt"/>
                <a:sym typeface="Symbol" pitchFamily="18" charset="2"/>
              </a:rPr>
              <a:t>j </a:t>
            </a:r>
            <a:r>
              <a:rPr lang="en-US" sz="2000" b="1" dirty="0">
                <a:latin typeface="+mn-lt"/>
                <a:sym typeface="Symbol" pitchFamily="18" charset="2"/>
              </a:rPr>
              <a:t> </a:t>
            </a:r>
            <a:r>
              <a:rPr lang="en-US" sz="2000" b="1" dirty="0" err="1">
                <a:latin typeface="+mn-lt"/>
                <a:sym typeface="Symbol" pitchFamily="18" charset="2"/>
              </a:rPr>
              <a:t>t</a:t>
            </a:r>
            <a:r>
              <a:rPr lang="en-US" sz="2000" b="1" baseline="-25000" dirty="0" err="1">
                <a:latin typeface="+mn-lt"/>
                <a:sym typeface="Symbol" pitchFamily="18" charset="2"/>
              </a:rPr>
              <a:t>n</a:t>
            </a:r>
            <a:r>
              <a:rPr lang="en-US" sz="2000" b="1" dirty="0">
                <a:latin typeface="+mn-lt"/>
                <a:sym typeface="Symbol" pitchFamily="18" charset="2"/>
              </a:rPr>
              <a:t> -</a:t>
            </a:r>
            <a:r>
              <a:rPr lang="en-US" sz="2000" b="1" i="1" dirty="0">
                <a:latin typeface="+mn-lt"/>
                <a:sym typeface="Symbol" pitchFamily="18" charset="2"/>
              </a:rPr>
              <a:t>1 </a:t>
            </a:r>
            <a:r>
              <a:rPr lang="en-US" sz="2000" b="1" dirty="0">
                <a:latin typeface="+mn-lt"/>
                <a:sym typeface="Symbol" pitchFamily="18" charset="2"/>
              </a:rPr>
              <a:t>+ …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 dirty="0">
                <a:latin typeface="+mn-lt"/>
                <a:sym typeface="Symbol" pitchFamily="18" charset="2"/>
              </a:rPr>
              <a:t>            </a:t>
            </a:r>
            <a:r>
              <a:rPr lang="en-US" sz="2000" b="1" i="1" dirty="0">
                <a:latin typeface="+mn-lt"/>
                <a:sym typeface="Symbol" pitchFamily="18" charset="2"/>
              </a:rPr>
              <a:t>+(1</a:t>
            </a:r>
            <a:r>
              <a:rPr lang="en-US" sz="2000" b="1" dirty="0">
                <a:latin typeface="+mn-lt"/>
                <a:sym typeface="Symbol" pitchFamily="18" charset="2"/>
              </a:rPr>
              <a:t> -  </a:t>
            </a:r>
            <a:r>
              <a:rPr lang="en-US" sz="2000" b="1" i="1" dirty="0">
                <a:latin typeface="+mn-lt"/>
                <a:sym typeface="Symbol" pitchFamily="18" charset="2"/>
              </a:rPr>
              <a:t>)</a:t>
            </a:r>
            <a:r>
              <a:rPr lang="en-US" sz="2000" b="1" baseline="30000" dirty="0">
                <a:latin typeface="+mn-lt"/>
                <a:sym typeface="Symbol" pitchFamily="18" charset="2"/>
              </a:rPr>
              <a:t>n=1 </a:t>
            </a:r>
            <a:r>
              <a:rPr lang="en-US" sz="2000" b="1" dirty="0" err="1">
                <a:latin typeface="+mn-lt"/>
                <a:sym typeface="Symbol" pitchFamily="18" charset="2"/>
              </a:rPr>
              <a:t>t</a:t>
            </a:r>
            <a:r>
              <a:rPr lang="en-US" sz="2000" b="1" baseline="-25000" dirty="0" err="1">
                <a:latin typeface="+mn-lt"/>
                <a:sym typeface="Symbol" pitchFamily="18" charset="2"/>
              </a:rPr>
              <a:t>n</a:t>
            </a:r>
            <a:r>
              <a:rPr lang="en-US" sz="2000" b="1" dirty="0">
                <a:latin typeface="+mn-lt"/>
                <a:sym typeface="Symbol" pitchFamily="18" charset="2"/>
              </a:rPr>
              <a:t> </a:t>
            </a:r>
            <a:r>
              <a:rPr lang="en-US" sz="2000" b="1" baseline="-25000" dirty="0">
                <a:latin typeface="+mn-lt"/>
                <a:sym typeface="Symbol" pitchFamily="18" charset="2"/>
              </a:rPr>
              <a:t>0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>
                <a:latin typeface="+mn-lt"/>
                <a:sym typeface="Symbol" pitchFamily="18" charset="2"/>
              </a:rPr>
              <a:t>Так как</a:t>
            </a:r>
            <a:r>
              <a:rPr lang="en-US" sz="2000" b="1" dirty="0">
                <a:latin typeface="+mn-lt"/>
                <a:sym typeface="Symbol" pitchFamily="18" charset="2"/>
              </a:rPr>
              <a:t>  </a:t>
            </a:r>
            <a:r>
              <a:rPr lang="ru-RU" sz="2000" b="1" dirty="0">
                <a:latin typeface="+mn-lt"/>
                <a:sym typeface="Symbol" pitchFamily="18" charset="2"/>
              </a:rPr>
              <a:t>и</a:t>
            </a:r>
            <a:r>
              <a:rPr lang="en-US" sz="2000" b="1" dirty="0">
                <a:latin typeface="+mn-lt"/>
                <a:sym typeface="Symbol" pitchFamily="18" charset="2"/>
              </a:rPr>
              <a:t>(1 - ) </a:t>
            </a:r>
            <a:r>
              <a:rPr lang="ru-RU" sz="2000" b="1" dirty="0">
                <a:latin typeface="+mn-lt"/>
                <a:sym typeface="Symbol" pitchFamily="18" charset="2"/>
              </a:rPr>
              <a:t>не превосходят 1</a:t>
            </a:r>
            <a:r>
              <a:rPr lang="en-US" sz="2000" b="1" dirty="0">
                <a:latin typeface="+mn-lt"/>
                <a:sym typeface="Symbol" pitchFamily="18" charset="2"/>
              </a:rPr>
              <a:t>, </a:t>
            </a:r>
            <a:r>
              <a:rPr lang="ru-RU" sz="2000" b="1" dirty="0">
                <a:latin typeface="+mn-lt"/>
                <a:sym typeface="Symbol" pitchFamily="18" charset="2"/>
              </a:rPr>
              <a:t>каждый последующий терм имеет меньший вес, чем его предшественник</a:t>
            </a:r>
            <a:endParaRPr lang="en-US" sz="2000" b="1" dirty="0">
              <a:latin typeface="+mn-lt"/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2000" b="1" dirty="0">
              <a:latin typeface="+mn-l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Диспетчеризация по приоритетам</a:t>
            </a:r>
            <a:endParaRPr lang="en-US" sz="3600" b="1" smtClean="0"/>
          </a:p>
        </p:txBody>
      </p:sp>
      <p:sp>
        <p:nvSpPr>
          <p:cNvPr id="287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53400" cy="4495800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ru-RU" sz="2000" b="1" dirty="0">
                <a:latin typeface="+mn-lt"/>
              </a:rPr>
              <a:t>С каждым процессом связывается его приоритет (целое число)</a:t>
            </a:r>
            <a:endParaRPr lang="en-US" sz="2000" b="1" dirty="0">
              <a:latin typeface="+mn-lt"/>
            </a:endParaRPr>
          </a:p>
          <a:p>
            <a:pPr eaLnBrk="1" hangingPunct="1">
              <a:defRPr/>
            </a:pPr>
            <a:r>
              <a:rPr lang="ru-RU" sz="2000" b="1" dirty="0">
                <a:latin typeface="+mn-lt"/>
              </a:rPr>
              <a:t>Процессор выделяется процессу с наивысшим приоритетом</a:t>
            </a:r>
            <a:r>
              <a:rPr lang="en-US" sz="2000" b="1" dirty="0">
                <a:latin typeface="+mn-lt"/>
              </a:rPr>
              <a:t> </a:t>
            </a:r>
            <a:r>
              <a:rPr lang="ru-RU" sz="2000" b="1" dirty="0">
                <a:latin typeface="+mn-lt"/>
              </a:rPr>
              <a:t>(меньшее число – высший приоритет)</a:t>
            </a:r>
          </a:p>
          <a:p>
            <a:pPr eaLnBrk="1" hangingPunct="1">
              <a:defRPr/>
            </a:pPr>
            <a:r>
              <a:rPr lang="ru-RU" sz="2000" b="1" dirty="0">
                <a:latin typeface="+mn-lt"/>
              </a:rPr>
              <a:t>Стратегии с опережением и без опережения</a:t>
            </a:r>
            <a:endParaRPr lang="en-US" sz="2000" b="1" dirty="0">
              <a:latin typeface="+mn-lt"/>
            </a:endParaRPr>
          </a:p>
          <a:p>
            <a:pPr eaLnBrk="1" hangingPunct="1">
              <a:defRPr/>
            </a:pPr>
            <a:r>
              <a:rPr lang="en-US" sz="2000" b="1" dirty="0">
                <a:latin typeface="+mn-lt"/>
              </a:rPr>
              <a:t>SJF </a:t>
            </a:r>
            <a:r>
              <a:rPr lang="ru-RU" sz="2000" b="1" dirty="0">
                <a:latin typeface="+mn-lt"/>
              </a:rPr>
              <a:t>– это диспетчеризация по приоритетам, в которой приоритетом является очередное время активности</a:t>
            </a:r>
            <a:r>
              <a:rPr lang="en-US" sz="2000" b="1" dirty="0">
                <a:latin typeface="+mn-lt"/>
              </a:rPr>
              <a:t>.</a:t>
            </a:r>
          </a:p>
          <a:p>
            <a:pPr eaLnBrk="1" hangingPunct="1">
              <a:defRPr/>
            </a:pPr>
            <a:r>
              <a:rPr lang="ru-RU" sz="2000" b="1" dirty="0">
                <a:latin typeface="+mn-lt"/>
              </a:rPr>
              <a:t>Проблема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b="1" dirty="0">
                <a:latin typeface="+mn-lt"/>
                <a:sym typeface="Symbol" pitchFamily="18" charset="2"/>
              </a:rPr>
              <a:t> “Starvation” (“</a:t>
            </a:r>
            <a:r>
              <a:rPr lang="ru-RU" sz="2000" b="1" dirty="0">
                <a:latin typeface="+mn-lt"/>
                <a:sym typeface="Symbol" pitchFamily="18" charset="2"/>
              </a:rPr>
              <a:t>голодание</a:t>
            </a:r>
            <a:r>
              <a:rPr lang="en-US" sz="2000" b="1" dirty="0">
                <a:latin typeface="+mn-lt"/>
                <a:sym typeface="Symbol" pitchFamily="18" charset="2"/>
              </a:rPr>
              <a:t>”) – </a:t>
            </a:r>
            <a:r>
              <a:rPr lang="ru-RU" sz="2000" b="1" dirty="0">
                <a:latin typeface="+mn-lt"/>
                <a:sym typeface="Symbol" pitchFamily="18" charset="2"/>
              </a:rPr>
              <a:t>процессы с низким приоритетом могут никогда не исполниться</a:t>
            </a:r>
            <a:r>
              <a:rPr lang="en-US" sz="2000" b="1" dirty="0">
                <a:latin typeface="+mn-lt"/>
                <a:sym typeface="Symbol" pitchFamily="18" charset="2"/>
              </a:rPr>
              <a:t> </a:t>
            </a:r>
          </a:p>
          <a:p>
            <a:pPr eaLnBrk="1" hangingPunct="1">
              <a:defRPr/>
            </a:pPr>
            <a:r>
              <a:rPr lang="ru-RU" sz="2000" b="1" dirty="0">
                <a:latin typeface="+mn-lt"/>
                <a:sym typeface="Symbol" pitchFamily="18" charset="2"/>
              </a:rPr>
              <a:t>Решение</a:t>
            </a:r>
            <a:r>
              <a:rPr lang="en-US" sz="2000" b="1" dirty="0">
                <a:latin typeface="+mn-lt"/>
                <a:sym typeface="Symbol" pitchFamily="18" charset="2"/>
              </a:rPr>
              <a:t>  “Aging” (“</a:t>
            </a:r>
            <a:r>
              <a:rPr lang="ru-RU" sz="2000" b="1" dirty="0">
                <a:latin typeface="+mn-lt"/>
                <a:sym typeface="Symbol" pitchFamily="18" charset="2"/>
              </a:rPr>
              <a:t>возраст</a:t>
            </a:r>
            <a:r>
              <a:rPr lang="en-US" sz="2000" b="1" dirty="0">
                <a:latin typeface="+mn-lt"/>
                <a:sym typeface="Symbol" pitchFamily="18" charset="2"/>
              </a:rPr>
              <a:t>”) – </a:t>
            </a:r>
            <a:r>
              <a:rPr lang="ru-RU" sz="2000" b="1" dirty="0">
                <a:latin typeface="+mn-lt"/>
                <a:sym typeface="Symbol" pitchFamily="18" charset="2"/>
              </a:rPr>
              <a:t>с течением</a:t>
            </a:r>
            <a:r>
              <a:rPr lang="ru-RU" sz="2400" b="1" dirty="0">
                <a:latin typeface="+mn-lt"/>
                <a:sym typeface="Symbol" pitchFamily="18" charset="2"/>
              </a:rPr>
              <a:t> </a:t>
            </a:r>
            <a:r>
              <a:rPr lang="ru-RU" sz="2000" b="1" dirty="0">
                <a:latin typeface="+mn-lt"/>
                <a:sym typeface="Symbol" pitchFamily="18" charset="2"/>
              </a:rPr>
              <a:t>времени приоритет процесса повышается</a:t>
            </a:r>
            <a:r>
              <a:rPr lang="en-US" sz="2000" b="1" dirty="0">
                <a:latin typeface="+mn-lt"/>
                <a:sym typeface="Symbol" pitchFamily="18" charset="2"/>
              </a:rPr>
              <a:t>.</a:t>
            </a:r>
          </a:p>
          <a:p>
            <a:pPr eaLnBrk="1" hangingPunct="1">
              <a:defRPr/>
            </a:pPr>
            <a:endParaRPr lang="en-US" sz="2000" b="1" dirty="0">
              <a:latin typeface="+mn-lt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Стратегия </a:t>
            </a:r>
            <a:r>
              <a:rPr lang="en-US" sz="3600" b="1" smtClean="0"/>
              <a:t>Round Robin (RR) – “</a:t>
            </a:r>
            <a:r>
              <a:rPr lang="ru-RU" sz="3600" b="1" smtClean="0"/>
              <a:t>круговая система</a:t>
            </a:r>
            <a:r>
              <a:rPr lang="en-US" sz="3600" b="1" smtClean="0"/>
              <a:t>”</a:t>
            </a:r>
          </a:p>
        </p:txBody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557338"/>
            <a:ext cx="7848600" cy="44958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>
                <a:latin typeface="+mn-lt"/>
              </a:rPr>
              <a:t>Каждый процесс получает небольшой квант процессорного времени</a:t>
            </a:r>
            <a:r>
              <a:rPr lang="en-US" sz="2000" b="1" dirty="0">
                <a:latin typeface="+mn-lt"/>
              </a:rPr>
              <a:t>, </a:t>
            </a:r>
            <a:r>
              <a:rPr lang="ru-RU" sz="2000" b="1" dirty="0">
                <a:latin typeface="+mn-lt"/>
              </a:rPr>
              <a:t>обычно – 10-100 миллисекунд</a:t>
            </a:r>
            <a:r>
              <a:rPr lang="en-US" sz="2000" b="1" dirty="0">
                <a:latin typeface="+mn-lt"/>
              </a:rPr>
              <a:t>.  </a:t>
            </a:r>
            <a:r>
              <a:rPr lang="ru-RU" sz="2000" b="1" dirty="0">
                <a:latin typeface="+mn-lt"/>
              </a:rPr>
              <a:t>После того, как это время закончено, процесс прерывается и помещается в конец очереди готовых процессов</a:t>
            </a:r>
            <a:r>
              <a:rPr lang="en-US" sz="2000" b="1" dirty="0">
                <a:latin typeface="+mn-lt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>
                <a:latin typeface="+mn-lt"/>
              </a:rPr>
              <a:t>Если всего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b="1" i="1" dirty="0">
                <a:latin typeface="+mn-lt"/>
              </a:rPr>
              <a:t>n</a:t>
            </a:r>
            <a:r>
              <a:rPr lang="en-US" sz="2000" b="1" dirty="0">
                <a:latin typeface="+mn-lt"/>
              </a:rPr>
              <a:t> </a:t>
            </a:r>
            <a:r>
              <a:rPr lang="ru-RU" sz="2000" b="1" dirty="0">
                <a:latin typeface="+mn-lt"/>
              </a:rPr>
              <a:t>процессов в очереди готовых к выполнению,</a:t>
            </a:r>
            <a:r>
              <a:rPr lang="en-US" sz="2000" b="1" dirty="0">
                <a:latin typeface="+mn-lt"/>
              </a:rPr>
              <a:t> </a:t>
            </a:r>
            <a:r>
              <a:rPr lang="ru-RU" sz="2000" b="1" dirty="0">
                <a:latin typeface="+mn-lt"/>
              </a:rPr>
              <a:t>и квант времени -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b="1" i="1" dirty="0">
                <a:latin typeface="+mn-lt"/>
              </a:rPr>
              <a:t>q</a:t>
            </a:r>
            <a:r>
              <a:rPr lang="en-US" sz="2000" b="1" dirty="0">
                <a:latin typeface="+mn-lt"/>
              </a:rPr>
              <a:t>, </a:t>
            </a:r>
            <a:r>
              <a:rPr lang="ru-RU" sz="2000" b="1" dirty="0">
                <a:latin typeface="+mn-lt"/>
              </a:rPr>
              <a:t>то каждый процесс получает</a:t>
            </a:r>
            <a:r>
              <a:rPr lang="en-US" sz="2000" b="1" dirty="0">
                <a:latin typeface="+mn-lt"/>
              </a:rPr>
              <a:t> 1/</a:t>
            </a:r>
            <a:r>
              <a:rPr lang="en-US" sz="2000" b="1" i="1" dirty="0">
                <a:latin typeface="+mn-lt"/>
              </a:rPr>
              <a:t>n</a:t>
            </a:r>
            <a:r>
              <a:rPr lang="en-US" sz="2000" b="1" dirty="0">
                <a:latin typeface="+mn-lt"/>
              </a:rPr>
              <a:t> </a:t>
            </a:r>
            <a:r>
              <a:rPr lang="ru-RU" sz="2000" b="1" dirty="0">
                <a:latin typeface="+mn-lt"/>
              </a:rPr>
              <a:t>процессорного</a:t>
            </a:r>
            <a:r>
              <a:rPr lang="en-US" sz="2000" b="1" dirty="0">
                <a:latin typeface="+mn-lt"/>
              </a:rPr>
              <a:t> </a:t>
            </a:r>
            <a:r>
              <a:rPr lang="ru-RU" sz="2000" b="1" dirty="0">
                <a:latin typeface="+mn-lt"/>
              </a:rPr>
              <a:t>времени порциями самое большее по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b="1" i="1" dirty="0">
                <a:latin typeface="+mn-lt"/>
              </a:rPr>
              <a:t>q</a:t>
            </a:r>
            <a:r>
              <a:rPr lang="en-US" sz="2000" b="1" dirty="0">
                <a:latin typeface="+mn-lt"/>
              </a:rPr>
              <a:t> </a:t>
            </a:r>
            <a:r>
              <a:rPr lang="ru-RU" sz="2000" b="1" dirty="0">
                <a:latin typeface="+mn-lt"/>
              </a:rPr>
              <a:t>единиц за один раз</a:t>
            </a:r>
            <a:r>
              <a:rPr lang="en-US" sz="2000" b="1" dirty="0">
                <a:latin typeface="+mn-lt"/>
              </a:rPr>
              <a:t>.  </a:t>
            </a:r>
            <a:r>
              <a:rPr lang="ru-RU" sz="2000" b="1" dirty="0">
                <a:latin typeface="+mn-lt"/>
              </a:rPr>
              <a:t>Ни один процесс не ждет больше, чем</a:t>
            </a:r>
            <a:r>
              <a:rPr lang="en-US" sz="2000" b="1" dirty="0">
                <a:latin typeface="+mn-lt"/>
              </a:rPr>
              <a:t> (</a:t>
            </a:r>
            <a:r>
              <a:rPr lang="en-US" sz="2000" b="1" i="1" dirty="0">
                <a:latin typeface="+mn-lt"/>
              </a:rPr>
              <a:t>n</a:t>
            </a:r>
            <a:r>
              <a:rPr lang="en-US" sz="2000" b="1" dirty="0">
                <a:latin typeface="+mn-lt"/>
              </a:rPr>
              <a:t>-1)</a:t>
            </a:r>
            <a:r>
              <a:rPr lang="en-US" sz="2000" b="1" i="1" dirty="0">
                <a:latin typeface="+mn-lt"/>
              </a:rPr>
              <a:t>q </a:t>
            </a:r>
            <a:r>
              <a:rPr lang="ru-RU" sz="2000" b="1" dirty="0">
                <a:latin typeface="+mn-lt"/>
              </a:rPr>
              <a:t>единиц времени</a:t>
            </a:r>
            <a:r>
              <a:rPr lang="en-US" sz="2000" b="1" dirty="0">
                <a:latin typeface="+mn-lt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>
                <a:latin typeface="+mn-lt"/>
              </a:rPr>
              <a:t>Производительность</a:t>
            </a:r>
            <a:r>
              <a:rPr lang="en-US" sz="2000" b="1" dirty="0">
                <a:latin typeface="+mn-lt"/>
              </a:rPr>
              <a:t>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b="1" i="1" dirty="0">
                <a:latin typeface="+mn-lt"/>
              </a:rPr>
              <a:t>q</a:t>
            </a:r>
            <a:r>
              <a:rPr lang="en-US" b="1" dirty="0">
                <a:latin typeface="+mn-lt"/>
              </a:rPr>
              <a:t> </a:t>
            </a:r>
            <a:r>
              <a:rPr lang="ru-RU" b="1" dirty="0">
                <a:latin typeface="+mn-lt"/>
              </a:rPr>
              <a:t>велико</a:t>
            </a:r>
            <a:r>
              <a:rPr lang="en-US" b="1" dirty="0">
                <a:latin typeface="+mn-lt"/>
              </a:rPr>
              <a:t> </a:t>
            </a:r>
            <a:r>
              <a:rPr lang="en-US" b="1" dirty="0">
                <a:latin typeface="+mn-lt"/>
                <a:sym typeface="Symbol" pitchFamily="18" charset="2"/>
              </a:rPr>
              <a:t> FIFO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b="1" i="1" dirty="0">
                <a:latin typeface="+mn-lt"/>
                <a:sym typeface="Symbol" pitchFamily="18" charset="2"/>
              </a:rPr>
              <a:t>q </a:t>
            </a:r>
            <a:r>
              <a:rPr lang="ru-RU" b="1" dirty="0">
                <a:latin typeface="+mn-lt"/>
                <a:sym typeface="Symbol" pitchFamily="18" charset="2"/>
              </a:rPr>
              <a:t>мало</a:t>
            </a:r>
            <a:r>
              <a:rPr lang="en-US" b="1" dirty="0">
                <a:latin typeface="+mn-lt"/>
                <a:sym typeface="Symbol" pitchFamily="18" charset="2"/>
              </a:rPr>
              <a:t>  </a:t>
            </a:r>
            <a:r>
              <a:rPr lang="en-US" b="1" i="1" dirty="0">
                <a:latin typeface="+mn-lt"/>
                <a:sym typeface="Symbol" pitchFamily="18" charset="2"/>
              </a:rPr>
              <a:t>q </a:t>
            </a:r>
            <a:r>
              <a:rPr lang="ru-RU" b="1" dirty="0">
                <a:latin typeface="+mn-lt"/>
                <a:sym typeface="Symbol" pitchFamily="18" charset="2"/>
              </a:rPr>
              <a:t>должно быть б</a:t>
            </a:r>
            <a:r>
              <a:rPr lang="ru-RU" b="1" i="1" dirty="0">
                <a:latin typeface="+mn-lt"/>
                <a:sym typeface="Symbol" pitchFamily="18" charset="2"/>
              </a:rPr>
              <a:t>о</a:t>
            </a:r>
            <a:r>
              <a:rPr lang="ru-RU" b="1" dirty="0">
                <a:latin typeface="+mn-lt"/>
                <a:sym typeface="Symbol" pitchFamily="18" charset="2"/>
              </a:rPr>
              <a:t>льшим, по сравнению со временем контекстного переключения</a:t>
            </a:r>
            <a:r>
              <a:rPr lang="en-US" b="1" dirty="0">
                <a:latin typeface="+mn-lt"/>
                <a:sym typeface="Symbol" pitchFamily="18" charset="2"/>
              </a:rPr>
              <a:t>, </a:t>
            </a:r>
            <a:r>
              <a:rPr lang="ru-RU" b="1" dirty="0">
                <a:latin typeface="+mn-lt"/>
                <a:sym typeface="Symbol" pitchFamily="18" charset="2"/>
              </a:rPr>
              <a:t>иначе слишком велики накладные расходы</a:t>
            </a:r>
            <a:endParaRPr lang="en-US" b="1" dirty="0">
              <a:latin typeface="+mn-lt"/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2000" b="1" dirty="0"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 dirty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Планирование и диспетчеризация процессора</a:t>
            </a:r>
            <a:endParaRPr lang="en-US" sz="3600" b="1" smtClean="0"/>
          </a:p>
        </p:txBody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65250" y="1643050"/>
            <a:ext cx="6778650" cy="4483113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ru-RU" sz="2800" b="1" dirty="0">
                <a:latin typeface="+mn-lt"/>
              </a:rPr>
              <a:t>Основные понятия</a:t>
            </a:r>
            <a:endParaRPr lang="en-US" sz="2800" b="1" dirty="0">
              <a:latin typeface="+mn-lt"/>
            </a:endParaRPr>
          </a:p>
          <a:p>
            <a:pPr eaLnBrk="1" hangingPunct="1">
              <a:defRPr/>
            </a:pPr>
            <a:r>
              <a:rPr lang="ru-RU" sz="2800" b="1" dirty="0">
                <a:latin typeface="+mn-lt"/>
              </a:rPr>
              <a:t>Критерии диспетчеризации</a:t>
            </a:r>
            <a:r>
              <a:rPr lang="en-US" sz="2800" b="1" dirty="0">
                <a:latin typeface="+mn-lt"/>
              </a:rPr>
              <a:t> </a:t>
            </a:r>
          </a:p>
          <a:p>
            <a:pPr eaLnBrk="1" hangingPunct="1">
              <a:defRPr/>
            </a:pPr>
            <a:r>
              <a:rPr lang="ru-RU" sz="2800" b="1" dirty="0">
                <a:latin typeface="+mn-lt"/>
              </a:rPr>
              <a:t>Алгоритмы диспетчеризации</a:t>
            </a:r>
            <a:endParaRPr lang="en-US" sz="2800" b="1" dirty="0">
              <a:latin typeface="+mn-lt"/>
            </a:endParaRPr>
          </a:p>
          <a:p>
            <a:pPr eaLnBrk="1" hangingPunct="1">
              <a:defRPr/>
            </a:pPr>
            <a:r>
              <a:rPr lang="ru-RU" sz="2800" b="1" dirty="0">
                <a:latin typeface="+mn-lt"/>
              </a:rPr>
              <a:t>Диспетчеризация нескольких процессоров</a:t>
            </a:r>
            <a:endParaRPr lang="en-US" sz="2800" b="1" dirty="0">
              <a:latin typeface="+mn-lt"/>
            </a:endParaRPr>
          </a:p>
          <a:p>
            <a:pPr eaLnBrk="1" hangingPunct="1">
              <a:defRPr/>
            </a:pPr>
            <a:r>
              <a:rPr lang="ru-RU" sz="2800" b="1" dirty="0">
                <a:latin typeface="+mn-lt"/>
              </a:rPr>
              <a:t>Диспетчеризация в реальном времени</a:t>
            </a:r>
            <a:endParaRPr lang="en-US" sz="2800" b="1" dirty="0">
              <a:latin typeface="+mn-lt"/>
            </a:endParaRPr>
          </a:p>
          <a:p>
            <a:pPr eaLnBrk="1" hangingPunct="1">
              <a:defRPr/>
            </a:pPr>
            <a:r>
              <a:rPr lang="ru-RU" sz="2800" b="1" dirty="0" smtClean="0">
                <a:latin typeface="+mn-lt"/>
              </a:rPr>
              <a:t>Многоуровневые очереди</a:t>
            </a:r>
            <a:endParaRPr lang="en-US" sz="2800" b="1" dirty="0">
              <a:latin typeface="+mn-lt"/>
            </a:endParaRPr>
          </a:p>
          <a:p>
            <a:pPr eaLnBrk="1" hangingPunct="1">
              <a:defRPr/>
            </a:pPr>
            <a:endParaRPr lang="en-US" sz="2800" b="1" dirty="0">
              <a:latin typeface="+mn-l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07375" cy="814387"/>
          </a:xfrm>
        </p:spPr>
        <p:txBody>
          <a:bodyPr/>
          <a:lstStyle/>
          <a:p>
            <a:pPr eaLnBrk="1" hangingPunct="1"/>
            <a:r>
              <a:rPr lang="ru-RU" sz="3200" b="1" smtClean="0"/>
              <a:t>Пример </a:t>
            </a:r>
            <a:r>
              <a:rPr lang="en-US" sz="3200" b="1" smtClean="0"/>
              <a:t>RR (</a:t>
            </a:r>
            <a:r>
              <a:rPr lang="ru-RU" sz="3200" b="1" smtClean="0"/>
              <a:t>квант времени = 20)</a:t>
            </a:r>
            <a:endParaRPr lang="en-US" sz="3200" b="1" smtClean="0"/>
          </a:p>
        </p:txBody>
      </p:sp>
      <p:sp>
        <p:nvSpPr>
          <p:cNvPr id="289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484313"/>
            <a:ext cx="7924800" cy="4724400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>
                <a:latin typeface="+mn-lt"/>
              </a:rPr>
              <a:t>Пример </a:t>
            </a:r>
            <a:r>
              <a:rPr lang="en-US" sz="2000" b="1" dirty="0">
                <a:latin typeface="+mn-lt"/>
              </a:rPr>
              <a:t>RR </a:t>
            </a:r>
            <a:r>
              <a:rPr lang="ru-RU" sz="2000" b="1" dirty="0">
                <a:latin typeface="+mn-lt"/>
              </a:rPr>
              <a:t>с квантом времени = </a:t>
            </a:r>
            <a:r>
              <a:rPr lang="en-US" sz="2000" b="1" dirty="0">
                <a:latin typeface="+mn-lt"/>
              </a:rPr>
              <a:t>20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 dirty="0">
                <a:latin typeface="+mn-lt"/>
              </a:rPr>
              <a:t>	</a:t>
            </a:r>
            <a:r>
              <a:rPr lang="ru-RU" sz="2000" b="1" u="sng" dirty="0" smtClean="0">
                <a:latin typeface="+mn-lt"/>
              </a:rPr>
              <a:t>Процес</a:t>
            </a:r>
            <a:r>
              <a:rPr lang="en-US" sz="2000" b="1" u="sng" dirty="0" smtClean="0">
                <a:latin typeface="+mn-lt"/>
              </a:rPr>
              <a:t>c </a:t>
            </a:r>
            <a:r>
              <a:rPr lang="en-US" sz="2000" b="1" dirty="0">
                <a:latin typeface="+mn-lt"/>
              </a:rPr>
              <a:t>	</a:t>
            </a:r>
            <a:r>
              <a:rPr lang="ru-RU" sz="2000" b="1" u="sng" dirty="0">
                <a:latin typeface="+mn-lt"/>
              </a:rPr>
              <a:t>Время активности</a:t>
            </a:r>
            <a:endParaRPr lang="en-US" sz="2000" b="1" u="sng" dirty="0">
              <a:latin typeface="+mn-lt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 i="1" dirty="0">
                <a:latin typeface="+mn-lt"/>
              </a:rPr>
              <a:t>		P</a:t>
            </a:r>
            <a:r>
              <a:rPr lang="en-US" sz="2000" b="1" i="1" baseline="-25000" dirty="0">
                <a:latin typeface="+mn-lt"/>
              </a:rPr>
              <a:t>1	</a:t>
            </a:r>
            <a:r>
              <a:rPr lang="en-US" sz="2000" b="1" dirty="0">
                <a:latin typeface="+mn-lt"/>
              </a:rPr>
              <a:t>53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 dirty="0">
                <a:latin typeface="+mn-lt"/>
              </a:rPr>
              <a:t>		 </a:t>
            </a:r>
            <a:r>
              <a:rPr lang="en-US" sz="2000" b="1" i="1" dirty="0">
                <a:latin typeface="+mn-lt"/>
              </a:rPr>
              <a:t>P</a:t>
            </a:r>
            <a:r>
              <a:rPr lang="en-US" sz="2000" b="1" i="1" baseline="-25000" dirty="0">
                <a:latin typeface="+mn-lt"/>
              </a:rPr>
              <a:t>2	 </a:t>
            </a:r>
            <a:r>
              <a:rPr lang="en-US" sz="2000" b="1" dirty="0">
                <a:latin typeface="+mn-lt"/>
              </a:rPr>
              <a:t>17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 dirty="0">
                <a:latin typeface="+mn-lt"/>
              </a:rPr>
              <a:t>		 </a:t>
            </a:r>
            <a:r>
              <a:rPr lang="en-US" sz="2000" b="1" i="1" dirty="0">
                <a:latin typeface="+mn-lt"/>
              </a:rPr>
              <a:t>P</a:t>
            </a:r>
            <a:r>
              <a:rPr lang="en-US" sz="2000" b="1" i="1" baseline="-25000" dirty="0">
                <a:latin typeface="+mn-lt"/>
              </a:rPr>
              <a:t>3	</a:t>
            </a:r>
            <a:r>
              <a:rPr lang="en-US" sz="2000" b="1" dirty="0">
                <a:latin typeface="+mn-lt"/>
              </a:rPr>
              <a:t>68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 dirty="0">
                <a:latin typeface="+mn-lt"/>
              </a:rPr>
              <a:t>		 </a:t>
            </a:r>
            <a:r>
              <a:rPr lang="en-US" sz="2000" b="1" i="1" dirty="0">
                <a:latin typeface="+mn-lt"/>
              </a:rPr>
              <a:t>P</a:t>
            </a:r>
            <a:r>
              <a:rPr lang="en-US" sz="2000" b="1" i="1" baseline="-25000" dirty="0">
                <a:latin typeface="+mn-lt"/>
              </a:rPr>
              <a:t>4	 </a:t>
            </a:r>
            <a:r>
              <a:rPr lang="en-US" sz="2000" b="1" dirty="0">
                <a:latin typeface="+mn-lt"/>
              </a:rPr>
              <a:t>24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>
                <a:latin typeface="+mn-lt"/>
              </a:rPr>
              <a:t>Диаграмма Ганта</a:t>
            </a:r>
            <a:r>
              <a:rPr lang="en-US" sz="2000" b="1" dirty="0">
                <a:latin typeface="+mn-lt"/>
              </a:rPr>
              <a:t>: </a:t>
            </a:r>
            <a:br>
              <a:rPr lang="en-US" sz="2000" b="1" dirty="0">
                <a:latin typeface="+mn-lt"/>
              </a:rPr>
            </a:br>
            <a:r>
              <a:rPr lang="en-US" sz="2000" b="1" dirty="0">
                <a:latin typeface="+mn-lt"/>
              </a:rPr>
              <a:t/>
            </a:r>
            <a:br>
              <a:rPr lang="en-US" sz="2000" b="1" dirty="0">
                <a:latin typeface="+mn-lt"/>
              </a:rPr>
            </a:br>
            <a:r>
              <a:rPr lang="en-US" sz="2000" b="1" dirty="0">
                <a:latin typeface="+mn-lt"/>
              </a:rPr>
              <a:t/>
            </a:r>
            <a:br>
              <a:rPr lang="en-US" sz="2000" b="1" dirty="0">
                <a:latin typeface="+mn-lt"/>
              </a:rPr>
            </a:br>
            <a:r>
              <a:rPr lang="en-US" sz="2000" b="1" dirty="0">
                <a:latin typeface="+mn-lt"/>
              </a:rPr>
              <a:t/>
            </a:r>
            <a:br>
              <a:rPr lang="en-US" sz="2000" b="1" dirty="0">
                <a:latin typeface="+mn-lt"/>
              </a:rPr>
            </a:br>
            <a:r>
              <a:rPr lang="en-US" sz="2000" b="1" dirty="0">
                <a:latin typeface="+mn-lt"/>
              </a:rPr>
              <a:t/>
            </a:r>
            <a:br>
              <a:rPr lang="en-US" sz="2000" b="1" dirty="0">
                <a:latin typeface="+mn-lt"/>
              </a:rPr>
            </a:br>
            <a:r>
              <a:rPr lang="en-US" sz="2000" b="1" dirty="0">
                <a:latin typeface="+mn-lt"/>
              </a:rPr>
              <a:t/>
            </a:r>
            <a:br>
              <a:rPr lang="en-US" sz="2000" b="1" dirty="0">
                <a:latin typeface="+mn-lt"/>
              </a:rPr>
            </a:br>
            <a:endParaRPr lang="en-US" sz="2000" b="1" dirty="0">
              <a:latin typeface="+mn-lt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>
                <a:latin typeface="+mn-lt"/>
              </a:rPr>
              <a:t>Обычно </a:t>
            </a:r>
            <a:r>
              <a:rPr lang="en-US" sz="2000" b="1" dirty="0">
                <a:latin typeface="+mn-lt"/>
              </a:rPr>
              <a:t>RR </a:t>
            </a:r>
            <a:r>
              <a:rPr lang="ru-RU" sz="2000" b="1" dirty="0">
                <a:latin typeface="+mn-lt"/>
              </a:rPr>
              <a:t>имеет худшее время оборота, чем </a:t>
            </a:r>
            <a:r>
              <a:rPr lang="en-US" sz="2000" b="1" dirty="0">
                <a:latin typeface="+mn-lt"/>
              </a:rPr>
              <a:t>SJF, </a:t>
            </a:r>
            <a:r>
              <a:rPr lang="ru-RU" sz="2000" b="1" dirty="0">
                <a:latin typeface="+mn-lt"/>
              </a:rPr>
              <a:t>но лучшее время ответа</a:t>
            </a:r>
            <a:r>
              <a:rPr lang="en-US" sz="2000" b="1" dirty="0">
                <a:latin typeface="+mn-lt"/>
              </a:rPr>
              <a:t>.</a:t>
            </a:r>
          </a:p>
        </p:txBody>
      </p:sp>
      <p:grpSp>
        <p:nvGrpSpPr>
          <p:cNvPr id="29700" name="Group 4"/>
          <p:cNvGrpSpPr>
            <a:grpSpLocks/>
          </p:cNvGrpSpPr>
          <p:nvPr/>
        </p:nvGrpSpPr>
        <p:grpSpPr bwMode="auto">
          <a:xfrm>
            <a:off x="1403350" y="4221163"/>
            <a:ext cx="6051550" cy="976312"/>
            <a:chOff x="1056" y="2640"/>
            <a:chExt cx="3812" cy="615"/>
          </a:xfrm>
        </p:grpSpPr>
        <p:grpSp>
          <p:nvGrpSpPr>
            <p:cNvPr id="29701" name="Group 5"/>
            <p:cNvGrpSpPr>
              <a:grpSpLocks/>
            </p:cNvGrpSpPr>
            <p:nvPr/>
          </p:nvGrpSpPr>
          <p:grpSpPr bwMode="auto">
            <a:xfrm>
              <a:off x="1152" y="2640"/>
              <a:ext cx="3552" cy="384"/>
              <a:chOff x="1152" y="2736"/>
              <a:chExt cx="2880" cy="288"/>
            </a:xfrm>
          </p:grpSpPr>
          <p:sp>
            <p:nvSpPr>
              <p:cNvPr id="29713" name="Rectangle 6"/>
              <p:cNvSpPr>
                <a:spLocks noChangeArrowheads="1"/>
              </p:cNvSpPr>
              <p:nvPr/>
            </p:nvSpPr>
            <p:spPr bwMode="auto">
              <a:xfrm>
                <a:off x="1152" y="2736"/>
                <a:ext cx="288" cy="2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>
                    <a:latin typeface="Helvetica"/>
                  </a:rPr>
                  <a:t>P</a:t>
                </a:r>
                <a:r>
                  <a:rPr lang="en-US" baseline="-25000">
                    <a:latin typeface="Helvetica"/>
                  </a:rPr>
                  <a:t>1</a:t>
                </a:r>
                <a:endParaRPr lang="en-US">
                  <a:latin typeface="Helvetica"/>
                </a:endParaRPr>
              </a:p>
            </p:txBody>
          </p:sp>
          <p:sp>
            <p:nvSpPr>
              <p:cNvPr id="29714" name="Rectangle 7"/>
              <p:cNvSpPr>
                <a:spLocks noChangeArrowheads="1"/>
              </p:cNvSpPr>
              <p:nvPr/>
            </p:nvSpPr>
            <p:spPr bwMode="auto">
              <a:xfrm>
                <a:off x="1440" y="2736"/>
                <a:ext cx="288" cy="2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>
                    <a:latin typeface="Helvetica"/>
                  </a:rPr>
                  <a:t>P</a:t>
                </a:r>
                <a:r>
                  <a:rPr lang="en-US" baseline="-25000">
                    <a:latin typeface="Helvetica"/>
                  </a:rPr>
                  <a:t>2</a:t>
                </a:r>
              </a:p>
            </p:txBody>
          </p:sp>
          <p:sp>
            <p:nvSpPr>
              <p:cNvPr id="29715" name="Rectangle 8"/>
              <p:cNvSpPr>
                <a:spLocks noChangeArrowheads="1"/>
              </p:cNvSpPr>
              <p:nvPr/>
            </p:nvSpPr>
            <p:spPr bwMode="auto">
              <a:xfrm>
                <a:off x="1728" y="2736"/>
                <a:ext cx="288" cy="2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>
                    <a:latin typeface="Helvetica"/>
                  </a:rPr>
                  <a:t>P</a:t>
                </a:r>
                <a:r>
                  <a:rPr lang="en-US" baseline="-25000">
                    <a:latin typeface="Helvetica"/>
                  </a:rPr>
                  <a:t>3</a:t>
                </a:r>
              </a:p>
            </p:txBody>
          </p:sp>
          <p:sp>
            <p:nvSpPr>
              <p:cNvPr id="29716" name="Rectangle 9"/>
              <p:cNvSpPr>
                <a:spLocks noChangeArrowheads="1"/>
              </p:cNvSpPr>
              <p:nvPr/>
            </p:nvSpPr>
            <p:spPr bwMode="auto">
              <a:xfrm>
                <a:off x="2016" y="2736"/>
                <a:ext cx="288" cy="2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>
                    <a:latin typeface="Helvetica"/>
                  </a:rPr>
                  <a:t>P</a:t>
                </a:r>
                <a:r>
                  <a:rPr lang="en-US" baseline="-25000">
                    <a:latin typeface="Helvetica"/>
                  </a:rPr>
                  <a:t>4</a:t>
                </a:r>
              </a:p>
            </p:txBody>
          </p:sp>
          <p:sp>
            <p:nvSpPr>
              <p:cNvPr id="29717" name="Rectangle 10"/>
              <p:cNvSpPr>
                <a:spLocks noChangeArrowheads="1"/>
              </p:cNvSpPr>
              <p:nvPr/>
            </p:nvSpPr>
            <p:spPr bwMode="auto">
              <a:xfrm>
                <a:off x="2304" y="2736"/>
                <a:ext cx="288" cy="2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>
                    <a:latin typeface="Helvetica"/>
                  </a:rPr>
                  <a:t>P</a:t>
                </a:r>
                <a:r>
                  <a:rPr lang="en-US" baseline="-25000">
                    <a:latin typeface="Helvetica"/>
                  </a:rPr>
                  <a:t>1</a:t>
                </a:r>
              </a:p>
            </p:txBody>
          </p:sp>
          <p:sp>
            <p:nvSpPr>
              <p:cNvPr id="29718" name="Rectangle 11"/>
              <p:cNvSpPr>
                <a:spLocks noChangeArrowheads="1"/>
              </p:cNvSpPr>
              <p:nvPr/>
            </p:nvSpPr>
            <p:spPr bwMode="auto">
              <a:xfrm>
                <a:off x="2592" y="2736"/>
                <a:ext cx="288" cy="2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>
                    <a:latin typeface="Helvetica"/>
                  </a:rPr>
                  <a:t>P</a:t>
                </a:r>
                <a:r>
                  <a:rPr lang="en-US" baseline="-25000">
                    <a:latin typeface="Helvetica"/>
                  </a:rPr>
                  <a:t>3</a:t>
                </a:r>
              </a:p>
            </p:txBody>
          </p:sp>
          <p:sp>
            <p:nvSpPr>
              <p:cNvPr id="29719" name="Rectangle 12"/>
              <p:cNvSpPr>
                <a:spLocks noChangeArrowheads="1"/>
              </p:cNvSpPr>
              <p:nvPr/>
            </p:nvSpPr>
            <p:spPr bwMode="auto">
              <a:xfrm>
                <a:off x="2880" y="2736"/>
                <a:ext cx="288" cy="2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>
                    <a:latin typeface="Helvetica"/>
                  </a:rPr>
                  <a:t>P</a:t>
                </a:r>
                <a:r>
                  <a:rPr lang="en-US" baseline="-25000">
                    <a:latin typeface="Helvetica"/>
                  </a:rPr>
                  <a:t>4</a:t>
                </a:r>
              </a:p>
            </p:txBody>
          </p:sp>
          <p:sp>
            <p:nvSpPr>
              <p:cNvPr id="29720" name="Rectangle 13"/>
              <p:cNvSpPr>
                <a:spLocks noChangeArrowheads="1"/>
              </p:cNvSpPr>
              <p:nvPr/>
            </p:nvSpPr>
            <p:spPr bwMode="auto">
              <a:xfrm>
                <a:off x="3168" y="2736"/>
                <a:ext cx="288" cy="2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>
                    <a:latin typeface="Helvetica"/>
                  </a:rPr>
                  <a:t>P</a:t>
                </a:r>
                <a:r>
                  <a:rPr lang="en-US" baseline="-25000">
                    <a:latin typeface="Helvetica"/>
                  </a:rPr>
                  <a:t>1</a:t>
                </a:r>
              </a:p>
            </p:txBody>
          </p:sp>
          <p:sp>
            <p:nvSpPr>
              <p:cNvPr id="29721" name="Rectangle 14"/>
              <p:cNvSpPr>
                <a:spLocks noChangeArrowheads="1"/>
              </p:cNvSpPr>
              <p:nvPr/>
            </p:nvSpPr>
            <p:spPr bwMode="auto">
              <a:xfrm>
                <a:off x="3456" y="2736"/>
                <a:ext cx="288" cy="2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>
                    <a:latin typeface="Helvetica"/>
                  </a:rPr>
                  <a:t>P</a:t>
                </a:r>
                <a:r>
                  <a:rPr lang="en-US" baseline="-25000">
                    <a:latin typeface="Helvetica"/>
                  </a:rPr>
                  <a:t>3</a:t>
                </a:r>
              </a:p>
            </p:txBody>
          </p:sp>
          <p:sp>
            <p:nvSpPr>
              <p:cNvPr id="29722" name="Rectangle 15"/>
              <p:cNvSpPr>
                <a:spLocks noChangeArrowheads="1"/>
              </p:cNvSpPr>
              <p:nvPr/>
            </p:nvSpPr>
            <p:spPr bwMode="auto">
              <a:xfrm>
                <a:off x="3744" y="2736"/>
                <a:ext cx="288" cy="2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>
                    <a:latin typeface="Helvetica"/>
                  </a:rPr>
                  <a:t>P</a:t>
                </a:r>
                <a:r>
                  <a:rPr lang="en-US" baseline="-25000">
                    <a:latin typeface="Helvetica"/>
                  </a:rPr>
                  <a:t>3</a:t>
                </a:r>
              </a:p>
            </p:txBody>
          </p:sp>
        </p:grpSp>
        <p:sp>
          <p:nvSpPr>
            <p:cNvPr id="29702" name="Text Box 16"/>
            <p:cNvSpPr txBox="1">
              <a:spLocks noChangeArrowheads="1"/>
            </p:cNvSpPr>
            <p:nvPr/>
          </p:nvSpPr>
          <p:spPr bwMode="auto">
            <a:xfrm>
              <a:off x="1056" y="3024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0</a:t>
              </a:r>
            </a:p>
          </p:txBody>
        </p:sp>
        <p:sp>
          <p:nvSpPr>
            <p:cNvPr id="29703" name="Text Box 17"/>
            <p:cNvSpPr txBox="1">
              <a:spLocks noChangeArrowheads="1"/>
            </p:cNvSpPr>
            <p:nvPr/>
          </p:nvSpPr>
          <p:spPr bwMode="auto">
            <a:xfrm>
              <a:off x="1352" y="3024"/>
              <a:ext cx="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20</a:t>
              </a:r>
            </a:p>
          </p:txBody>
        </p:sp>
        <p:sp>
          <p:nvSpPr>
            <p:cNvPr id="29704" name="Text Box 18"/>
            <p:cNvSpPr txBox="1">
              <a:spLocks noChangeArrowheads="1"/>
            </p:cNvSpPr>
            <p:nvPr/>
          </p:nvSpPr>
          <p:spPr bwMode="auto">
            <a:xfrm>
              <a:off x="1688" y="3024"/>
              <a:ext cx="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37</a:t>
              </a:r>
            </a:p>
          </p:txBody>
        </p:sp>
        <p:sp>
          <p:nvSpPr>
            <p:cNvPr id="29705" name="Text Box 19"/>
            <p:cNvSpPr txBox="1">
              <a:spLocks noChangeArrowheads="1"/>
            </p:cNvSpPr>
            <p:nvPr/>
          </p:nvSpPr>
          <p:spPr bwMode="auto">
            <a:xfrm>
              <a:off x="2068" y="3024"/>
              <a:ext cx="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57</a:t>
              </a:r>
            </a:p>
          </p:txBody>
        </p:sp>
        <p:sp>
          <p:nvSpPr>
            <p:cNvPr id="29706" name="Text Box 20"/>
            <p:cNvSpPr txBox="1">
              <a:spLocks noChangeArrowheads="1"/>
            </p:cNvSpPr>
            <p:nvPr/>
          </p:nvSpPr>
          <p:spPr bwMode="auto">
            <a:xfrm>
              <a:off x="2456" y="3024"/>
              <a:ext cx="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77</a:t>
              </a:r>
            </a:p>
          </p:txBody>
        </p:sp>
        <p:sp>
          <p:nvSpPr>
            <p:cNvPr id="29707" name="Text Box 21"/>
            <p:cNvSpPr txBox="1">
              <a:spLocks noChangeArrowheads="1"/>
            </p:cNvSpPr>
            <p:nvPr/>
          </p:nvSpPr>
          <p:spPr bwMode="auto">
            <a:xfrm>
              <a:off x="2792" y="3024"/>
              <a:ext cx="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97</a:t>
              </a:r>
            </a:p>
          </p:txBody>
        </p:sp>
        <p:sp>
          <p:nvSpPr>
            <p:cNvPr id="29708" name="Text Box 22"/>
            <p:cNvSpPr txBox="1">
              <a:spLocks noChangeArrowheads="1"/>
            </p:cNvSpPr>
            <p:nvPr/>
          </p:nvSpPr>
          <p:spPr bwMode="auto">
            <a:xfrm>
              <a:off x="3088" y="3024"/>
              <a:ext cx="35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117</a:t>
              </a:r>
            </a:p>
          </p:txBody>
        </p:sp>
        <p:sp>
          <p:nvSpPr>
            <p:cNvPr id="29709" name="Text Box 23"/>
            <p:cNvSpPr txBox="1">
              <a:spLocks noChangeArrowheads="1"/>
            </p:cNvSpPr>
            <p:nvPr/>
          </p:nvSpPr>
          <p:spPr bwMode="auto">
            <a:xfrm>
              <a:off x="3472" y="3024"/>
              <a:ext cx="35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121</a:t>
              </a:r>
            </a:p>
          </p:txBody>
        </p:sp>
        <p:sp>
          <p:nvSpPr>
            <p:cNvPr id="29710" name="Text Box 24"/>
            <p:cNvSpPr txBox="1">
              <a:spLocks noChangeArrowheads="1"/>
            </p:cNvSpPr>
            <p:nvPr/>
          </p:nvSpPr>
          <p:spPr bwMode="auto">
            <a:xfrm>
              <a:off x="3808" y="3024"/>
              <a:ext cx="35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134</a:t>
              </a:r>
            </a:p>
          </p:txBody>
        </p:sp>
        <p:sp>
          <p:nvSpPr>
            <p:cNvPr id="29711" name="Text Box 25"/>
            <p:cNvSpPr txBox="1">
              <a:spLocks noChangeArrowheads="1"/>
            </p:cNvSpPr>
            <p:nvPr/>
          </p:nvSpPr>
          <p:spPr bwMode="auto">
            <a:xfrm>
              <a:off x="4176" y="3024"/>
              <a:ext cx="35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154</a:t>
              </a:r>
            </a:p>
          </p:txBody>
        </p:sp>
        <p:sp>
          <p:nvSpPr>
            <p:cNvPr id="29712" name="Text Box 26"/>
            <p:cNvSpPr txBox="1">
              <a:spLocks noChangeArrowheads="1"/>
            </p:cNvSpPr>
            <p:nvPr/>
          </p:nvSpPr>
          <p:spPr bwMode="auto">
            <a:xfrm>
              <a:off x="4512" y="3024"/>
              <a:ext cx="35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Helvetica"/>
                </a:rPr>
                <a:t>162</a:t>
              </a: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Квант времени ЦП и время переключения контекста</a:t>
            </a:r>
            <a:endParaRPr lang="en-US" sz="3600" b="1" smtClean="0"/>
          </a:p>
        </p:txBody>
      </p:sp>
      <p:pic>
        <p:nvPicPr>
          <p:cNvPr id="30723" name="Content Placeholder 6" descr="Fig_11.9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88" y="2071688"/>
            <a:ext cx="7927975" cy="4000500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214313"/>
            <a:ext cx="8358187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b="1" dirty="0">
                <a:latin typeface="+mj-lt"/>
              </a:rPr>
              <a:t>Изменение времени оборота, в зависимости от кванта времени</a:t>
            </a:r>
            <a:endParaRPr lang="en-US" sz="3600" b="1" dirty="0">
              <a:latin typeface="+mj-lt"/>
            </a:endParaRPr>
          </a:p>
        </p:txBody>
      </p:sp>
      <p:pic>
        <p:nvPicPr>
          <p:cNvPr id="31747" name="Content Placeholder 6" descr="Fig_11.10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97100" y="1435100"/>
            <a:ext cx="5375275" cy="4691063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292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1038" y="385763"/>
            <a:ext cx="7627937" cy="5461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b="1">
                <a:latin typeface="+mj-lt"/>
              </a:rPr>
              <a:t>Многоуровневая очередь</a:t>
            </a:r>
            <a:endParaRPr lang="en-US" sz="3600" b="1">
              <a:latin typeface="+mj-lt"/>
            </a:endParaRPr>
          </a:p>
        </p:txBody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8062913" cy="4873625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ru-RU" sz="1800" b="1" dirty="0">
                <a:latin typeface="+mn-lt"/>
              </a:rPr>
              <a:t>Очередь готовых к выполнению процессов делится на две очереди</a:t>
            </a:r>
            <a:r>
              <a:rPr lang="en-US" sz="1800" b="1" dirty="0">
                <a:latin typeface="+mn-lt"/>
              </a:rPr>
              <a:t>:</a:t>
            </a:r>
            <a:endParaRPr lang="ru-RU" sz="1800" b="1" dirty="0">
              <a:latin typeface="+mn-lt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800" b="1" dirty="0">
                <a:latin typeface="+mn-lt"/>
              </a:rPr>
              <a:t>     основная </a:t>
            </a:r>
            <a:r>
              <a:rPr lang="en-US" sz="1800" b="1" dirty="0">
                <a:latin typeface="+mn-lt"/>
              </a:rPr>
              <a:t>(</a:t>
            </a:r>
            <a:r>
              <a:rPr lang="ru-RU" sz="1800" b="1" dirty="0">
                <a:latin typeface="+mn-lt"/>
              </a:rPr>
              <a:t>интерактивные процессы</a:t>
            </a:r>
            <a:r>
              <a:rPr lang="en-US" sz="1800" b="1" dirty="0">
                <a:latin typeface="+mn-lt"/>
              </a:rPr>
              <a:t>)</a:t>
            </a:r>
            <a:br>
              <a:rPr lang="en-US" sz="1800" b="1" dirty="0">
                <a:latin typeface="+mn-lt"/>
              </a:rPr>
            </a:br>
            <a:r>
              <a:rPr lang="ru-RU" sz="1800" b="1" dirty="0">
                <a:latin typeface="+mn-lt"/>
              </a:rPr>
              <a:t>фоновая </a:t>
            </a:r>
            <a:r>
              <a:rPr lang="en-US" sz="1800" b="1" dirty="0">
                <a:latin typeface="+mn-lt"/>
              </a:rPr>
              <a:t>(</a:t>
            </a:r>
            <a:r>
              <a:rPr lang="ru-RU" sz="1800" b="1" dirty="0">
                <a:latin typeface="+mn-lt"/>
              </a:rPr>
              <a:t>пакет)</a:t>
            </a:r>
            <a:endParaRPr lang="en-US" sz="1800" b="1" dirty="0">
              <a:latin typeface="+mn-lt"/>
            </a:endParaRPr>
          </a:p>
          <a:p>
            <a:pPr eaLnBrk="1" hangingPunct="1">
              <a:defRPr/>
            </a:pPr>
            <a:r>
              <a:rPr lang="ru-RU" sz="1800" b="1" dirty="0">
                <a:latin typeface="+mn-lt"/>
              </a:rPr>
              <a:t>Каждая очередь имеет свой собственный алгоритм диспетчеризации</a:t>
            </a:r>
            <a:r>
              <a:rPr lang="en-US" sz="1800" b="1" dirty="0">
                <a:latin typeface="+mn-lt"/>
              </a:rPr>
              <a:t>: </a:t>
            </a:r>
            <a:br>
              <a:rPr lang="en-US" sz="1800" b="1" dirty="0">
                <a:latin typeface="+mn-lt"/>
              </a:rPr>
            </a:br>
            <a:r>
              <a:rPr lang="ru-RU" sz="1800" b="1" dirty="0">
                <a:latin typeface="+mn-lt"/>
              </a:rPr>
              <a:t>основная</a:t>
            </a:r>
            <a:r>
              <a:rPr lang="en-US" sz="1800" b="1" dirty="0">
                <a:latin typeface="+mn-lt"/>
              </a:rPr>
              <a:t>– RR</a:t>
            </a:r>
            <a:br>
              <a:rPr lang="en-US" sz="1800" b="1" dirty="0">
                <a:latin typeface="+mn-lt"/>
              </a:rPr>
            </a:br>
            <a:r>
              <a:rPr lang="ru-RU" sz="1800" b="1" dirty="0">
                <a:latin typeface="+mn-lt"/>
              </a:rPr>
              <a:t>фоновая</a:t>
            </a:r>
            <a:r>
              <a:rPr lang="en-US" sz="1800" b="1" dirty="0">
                <a:latin typeface="+mn-lt"/>
              </a:rPr>
              <a:t> – FCFS</a:t>
            </a:r>
          </a:p>
          <a:p>
            <a:pPr eaLnBrk="1" hangingPunct="1">
              <a:defRPr/>
            </a:pPr>
            <a:r>
              <a:rPr lang="ru-RU" sz="1800" b="1" dirty="0">
                <a:latin typeface="+mn-lt"/>
              </a:rPr>
              <a:t>Необходима также диспетчеризация между очередями</a:t>
            </a:r>
            <a:r>
              <a:rPr lang="en-US" sz="1800" b="1" dirty="0">
                <a:latin typeface="+mn-lt"/>
              </a:rPr>
              <a:t>.</a:t>
            </a:r>
          </a:p>
          <a:p>
            <a:pPr lvl="1" eaLnBrk="1" hangingPunct="1">
              <a:defRPr/>
            </a:pPr>
            <a:r>
              <a:rPr lang="ru-RU" sz="1800" b="1" dirty="0">
                <a:latin typeface="+mn-lt"/>
              </a:rPr>
              <a:t>С фиксированным приоритетом</a:t>
            </a:r>
            <a:r>
              <a:rPr lang="en-US" sz="1800" b="1" dirty="0">
                <a:latin typeface="+mn-lt"/>
              </a:rPr>
              <a:t>; (</a:t>
            </a:r>
            <a:r>
              <a:rPr lang="ru-RU" sz="1800" b="1" dirty="0">
                <a:latin typeface="+mn-lt"/>
              </a:rPr>
              <a:t>обслуживание всех процессов из основной очереди, затем – из фоновой</a:t>
            </a:r>
            <a:r>
              <a:rPr lang="en-US" sz="1800" b="1" dirty="0">
                <a:latin typeface="+mn-lt"/>
              </a:rPr>
              <a:t>).  </a:t>
            </a:r>
            <a:r>
              <a:rPr lang="ru-RU" sz="1800" b="1" dirty="0">
                <a:latin typeface="+mn-lt"/>
              </a:rPr>
              <a:t>Есть вероятность </a:t>
            </a:r>
            <a:r>
              <a:rPr lang="en-US" sz="1800" b="1" dirty="0">
                <a:latin typeface="+mn-lt"/>
              </a:rPr>
              <a:t>“</a:t>
            </a:r>
            <a:r>
              <a:rPr lang="ru-RU" sz="1800" b="1" dirty="0">
                <a:latin typeface="+mn-lt"/>
              </a:rPr>
              <a:t>голодания</a:t>
            </a:r>
            <a:r>
              <a:rPr lang="en-US" sz="1800" b="1" dirty="0">
                <a:latin typeface="+mn-lt"/>
              </a:rPr>
              <a:t>”.</a:t>
            </a:r>
          </a:p>
          <a:p>
            <a:pPr lvl="1" eaLnBrk="1" hangingPunct="1">
              <a:defRPr/>
            </a:pPr>
            <a:r>
              <a:rPr lang="ru-RU" sz="1800" b="1" dirty="0">
                <a:latin typeface="+mn-lt"/>
              </a:rPr>
              <a:t>Выделение отрезка времени</a:t>
            </a:r>
            <a:r>
              <a:rPr lang="en-US" sz="1800" b="1" dirty="0">
                <a:latin typeface="+mn-lt"/>
              </a:rPr>
              <a:t> – </a:t>
            </a:r>
            <a:r>
              <a:rPr lang="ru-RU" sz="1800" b="1" dirty="0">
                <a:latin typeface="+mn-lt"/>
              </a:rPr>
              <a:t>каждая очередь получает некоторый</a:t>
            </a:r>
            <a:r>
              <a:rPr lang="en-US" sz="1800" b="1" dirty="0">
                <a:latin typeface="+mn-lt"/>
              </a:rPr>
              <a:t> </a:t>
            </a:r>
            <a:r>
              <a:rPr lang="ru-RU" sz="1800" b="1" dirty="0">
                <a:latin typeface="+mn-lt"/>
              </a:rPr>
              <a:t>отрезок времени ЦП, </a:t>
            </a:r>
            <a:r>
              <a:rPr lang="en-US" sz="1800" b="1" dirty="0">
                <a:latin typeface="+mn-lt"/>
              </a:rPr>
              <a:t> </a:t>
            </a:r>
            <a:r>
              <a:rPr lang="ru-RU" sz="1800" b="1" dirty="0">
                <a:latin typeface="+mn-lt"/>
              </a:rPr>
              <a:t>который она может распределять между процессами</a:t>
            </a:r>
            <a:r>
              <a:rPr lang="en-US" sz="1800" b="1" dirty="0">
                <a:latin typeface="+mn-lt"/>
              </a:rPr>
              <a:t>; </a:t>
            </a:r>
            <a:r>
              <a:rPr lang="ru-RU" sz="1800" b="1" dirty="0">
                <a:latin typeface="+mn-lt"/>
              </a:rPr>
              <a:t>например, 80</a:t>
            </a:r>
            <a:r>
              <a:rPr lang="en-US" sz="1800" b="1" dirty="0">
                <a:latin typeface="+mn-lt"/>
              </a:rPr>
              <a:t> % - </a:t>
            </a:r>
            <a:r>
              <a:rPr lang="ru-RU" sz="1800" b="1" dirty="0">
                <a:latin typeface="+mn-lt"/>
              </a:rPr>
              <a:t>на </a:t>
            </a:r>
            <a:r>
              <a:rPr lang="en-US" sz="1800" b="1" dirty="0">
                <a:latin typeface="+mn-lt"/>
              </a:rPr>
              <a:t> RR</a:t>
            </a:r>
            <a:r>
              <a:rPr lang="ru-RU" sz="1800" b="1" dirty="0">
                <a:latin typeface="+mn-lt"/>
              </a:rPr>
              <a:t> в основной очереди</a:t>
            </a:r>
            <a:r>
              <a:rPr lang="en-US" sz="1800" b="1" dirty="0">
                <a:latin typeface="+mn-lt"/>
              </a:rPr>
              <a:t>;  20% </a:t>
            </a:r>
            <a:r>
              <a:rPr lang="ru-RU" sz="1800" b="1" dirty="0">
                <a:latin typeface="+mn-lt"/>
              </a:rPr>
              <a:t>на</a:t>
            </a:r>
            <a:r>
              <a:rPr lang="en-US" sz="1800" b="1" dirty="0">
                <a:latin typeface="+mn-lt"/>
              </a:rPr>
              <a:t> FCFS </a:t>
            </a:r>
            <a:r>
              <a:rPr lang="ru-RU" sz="1800" b="1" dirty="0">
                <a:latin typeface="+mn-lt"/>
              </a:rPr>
              <a:t>в фоновой очереди</a:t>
            </a:r>
            <a:endParaRPr lang="en-US" sz="1800" b="1" dirty="0">
              <a:latin typeface="+mn-lt"/>
            </a:endParaRPr>
          </a:p>
          <a:p>
            <a:pPr eaLnBrk="1" hangingPunct="1">
              <a:defRPr/>
            </a:pPr>
            <a:endParaRPr lang="en-US" sz="1800" b="1" dirty="0">
              <a:latin typeface="+mn-lt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Диспетчеризация по принципу многоуровневой очереди</a:t>
            </a:r>
            <a:endParaRPr lang="en-US" sz="3600" b="1" smtClean="0"/>
          </a:p>
        </p:txBody>
      </p:sp>
      <p:pic>
        <p:nvPicPr>
          <p:cNvPr id="33795" name="Content Placeholder 6" descr="Fig_11.11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93850" y="1666875"/>
            <a:ext cx="6407150" cy="4459288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(C) </a:t>
            </a:r>
            <a:r>
              <a:rPr lang="ru-RU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В.О. Сафонов, 2010</a:t>
            </a:r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0" hangingPunct="0">
              <a:defRPr/>
            </a:pPr>
            <a:fld id="{F5A6DD5A-822F-49AC-A4C4-CB165A46C43D}" type="slidenum"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pPr algn="r" eaLnBrk="0" hangingPunct="0">
                <a:defRPr/>
              </a:pPr>
              <a:t>25</a:t>
            </a:fld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295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1038" y="568325"/>
            <a:ext cx="8002587" cy="84931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200" b="1">
                <a:latin typeface="+mj-lt"/>
              </a:rPr>
              <a:t>Многоуровневая аналитическая очередь </a:t>
            </a:r>
            <a:r>
              <a:rPr lang="en-US" sz="3200" b="1">
                <a:latin typeface="+mj-lt"/>
              </a:rPr>
              <a:t>(multi-level feedback queue)</a:t>
            </a:r>
          </a:p>
        </p:txBody>
      </p:sp>
      <p:sp>
        <p:nvSpPr>
          <p:cNvPr id="2959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14348" y="1785926"/>
            <a:ext cx="8077200" cy="45720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ru-RU" sz="1800" b="1" dirty="0">
                <a:latin typeface="+mn-lt"/>
              </a:rPr>
              <a:t>Процесс может перемещаться из одной очереди в другую</a:t>
            </a:r>
            <a:r>
              <a:rPr lang="en-US" sz="1800" b="1" dirty="0">
                <a:latin typeface="+mn-lt"/>
              </a:rPr>
              <a:t>; </a:t>
            </a:r>
            <a:r>
              <a:rPr lang="ru-RU" sz="1800" b="1" dirty="0">
                <a:latin typeface="+mn-lt"/>
              </a:rPr>
              <a:t>увеличение его </a:t>
            </a:r>
            <a:r>
              <a:rPr lang="en-US" sz="1800" b="1" dirty="0">
                <a:latin typeface="+mn-lt"/>
              </a:rPr>
              <a:t>“</a:t>
            </a:r>
            <a:r>
              <a:rPr lang="ru-RU" sz="1800" b="1" dirty="0">
                <a:latin typeface="+mn-lt"/>
              </a:rPr>
              <a:t>возраста</a:t>
            </a:r>
            <a:r>
              <a:rPr lang="en-US" sz="1800" b="1" dirty="0">
                <a:latin typeface="+mn-lt"/>
              </a:rPr>
              <a:t>” (aging) </a:t>
            </a:r>
            <a:r>
              <a:rPr lang="ru-RU" sz="1800" b="1" dirty="0">
                <a:latin typeface="+mn-lt"/>
              </a:rPr>
              <a:t>может быть реализовано следующим образом</a:t>
            </a:r>
            <a:r>
              <a:rPr lang="en-US" sz="1800" b="1" dirty="0">
                <a:latin typeface="+mn-lt"/>
              </a:rPr>
              <a:t>:</a:t>
            </a:r>
          </a:p>
          <a:p>
            <a:pPr eaLnBrk="1" hangingPunct="1">
              <a:defRPr/>
            </a:pPr>
            <a:r>
              <a:rPr lang="ru-RU" sz="1800" b="1" dirty="0">
                <a:latin typeface="+mn-lt"/>
              </a:rPr>
              <a:t>Планировщик многоуровневой аналитической очереди </a:t>
            </a:r>
            <a:r>
              <a:rPr lang="en-US" sz="1800" b="1" dirty="0">
                <a:latin typeface="+mn-lt"/>
              </a:rPr>
              <a:t>(multilevel-feedback-queue scheduler)  </a:t>
            </a:r>
            <a:r>
              <a:rPr lang="ru-RU" sz="1800" b="1" dirty="0">
                <a:latin typeface="+mn-lt"/>
              </a:rPr>
              <a:t>определяется следующими параметрами</a:t>
            </a:r>
            <a:r>
              <a:rPr lang="en-US" sz="1800" b="1" dirty="0">
                <a:latin typeface="+mn-lt"/>
              </a:rPr>
              <a:t>:</a:t>
            </a:r>
          </a:p>
          <a:p>
            <a:pPr lvl="1" eaLnBrk="1" hangingPunct="1">
              <a:defRPr/>
            </a:pPr>
            <a:r>
              <a:rPr lang="ru-RU" sz="1800" b="1" dirty="0">
                <a:latin typeface="+mn-lt"/>
              </a:rPr>
              <a:t>Число очередей</a:t>
            </a:r>
            <a:endParaRPr lang="en-US" sz="1800" b="1" dirty="0">
              <a:latin typeface="+mn-lt"/>
            </a:endParaRPr>
          </a:p>
          <a:p>
            <a:pPr lvl="1" eaLnBrk="1" hangingPunct="1">
              <a:defRPr/>
            </a:pPr>
            <a:r>
              <a:rPr lang="ru-RU" sz="1800" b="1" dirty="0">
                <a:latin typeface="+mn-lt"/>
              </a:rPr>
              <a:t>Алгоритмы планирования для каждой очереди</a:t>
            </a:r>
            <a:endParaRPr lang="en-US" sz="1800" b="1" dirty="0">
              <a:latin typeface="+mn-lt"/>
            </a:endParaRPr>
          </a:p>
          <a:p>
            <a:pPr lvl="1" eaLnBrk="1" hangingPunct="1">
              <a:defRPr/>
            </a:pPr>
            <a:r>
              <a:rPr lang="ru-RU" sz="1800" b="1" dirty="0">
                <a:latin typeface="+mn-lt"/>
              </a:rPr>
              <a:t>Методы, используемые для определения, когда необходимо повысить уровень процесса</a:t>
            </a:r>
            <a:endParaRPr lang="en-US" sz="1800" b="1" dirty="0">
              <a:latin typeface="+mn-lt"/>
            </a:endParaRPr>
          </a:p>
          <a:p>
            <a:pPr lvl="1" eaLnBrk="1" hangingPunct="1">
              <a:defRPr/>
            </a:pPr>
            <a:r>
              <a:rPr lang="ru-RU" sz="1800" b="1" dirty="0">
                <a:latin typeface="+mn-lt"/>
              </a:rPr>
              <a:t>Методы, используемые для определения, когда необходимо понизить уровень процесса</a:t>
            </a:r>
            <a:endParaRPr lang="en-US" sz="1800" b="1" dirty="0">
              <a:latin typeface="+mn-lt"/>
            </a:endParaRPr>
          </a:p>
          <a:p>
            <a:pPr lvl="1" eaLnBrk="1" hangingPunct="1">
              <a:defRPr/>
            </a:pPr>
            <a:r>
              <a:rPr lang="ru-RU" sz="1800" b="1" dirty="0">
                <a:latin typeface="+mn-lt"/>
              </a:rPr>
              <a:t>Методы, используемые для определения, в какую именно очередь следует включить (новый) процесс, требующий обслуживания</a:t>
            </a:r>
            <a:endParaRPr lang="en-US" sz="1800" b="1" dirty="0">
              <a:latin typeface="+mn-lt"/>
            </a:endParaRPr>
          </a:p>
          <a:p>
            <a:pPr eaLnBrk="1" hangingPunct="1">
              <a:defRPr/>
            </a:pPr>
            <a:endParaRPr lang="en-US" sz="1800" b="1" dirty="0">
              <a:latin typeface="+mn-lt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(C) </a:t>
            </a:r>
            <a:r>
              <a:rPr lang="ru-RU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В.О. Сафонов, 2010</a:t>
            </a:r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0" hangingPunct="0">
              <a:defRPr/>
            </a:pPr>
            <a:fld id="{C29D1455-CA96-4726-9DF3-B015AA7FD890}" type="slidenum"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pPr algn="r" eaLnBrk="0" hangingPunct="0">
                <a:defRPr/>
              </a:pPr>
              <a:t>26</a:t>
            </a:fld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4198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Пример многоуровневой аналитической очереди</a:t>
            </a:r>
            <a:endParaRPr lang="en-US" sz="3600" b="1" smtClean="0"/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981200"/>
            <a:ext cx="8001000" cy="45720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b="1">
                <a:latin typeface="+mn-lt"/>
              </a:rPr>
              <a:t>Три очереди</a:t>
            </a:r>
            <a:r>
              <a:rPr lang="en-US" sz="2000" b="1">
                <a:latin typeface="+mn-lt"/>
              </a:rPr>
              <a:t>: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b="1" i="1">
                <a:latin typeface="+mn-lt"/>
              </a:rPr>
              <a:t>Q</a:t>
            </a:r>
            <a:r>
              <a:rPr lang="en-US" b="1" baseline="-25000">
                <a:latin typeface="+mn-lt"/>
              </a:rPr>
              <a:t>0</a:t>
            </a:r>
            <a:r>
              <a:rPr lang="en-US" b="1">
                <a:latin typeface="+mn-lt"/>
              </a:rPr>
              <a:t> – </a:t>
            </a:r>
            <a:r>
              <a:rPr lang="ru-RU" b="1">
                <a:latin typeface="+mn-lt"/>
              </a:rPr>
              <a:t>квант времени - </a:t>
            </a:r>
            <a:r>
              <a:rPr lang="en-US" b="1">
                <a:latin typeface="+mn-lt"/>
              </a:rPr>
              <a:t> 8</a:t>
            </a:r>
            <a:r>
              <a:rPr lang="ru-RU" b="1">
                <a:latin typeface="+mn-lt"/>
              </a:rPr>
              <a:t> миллисекунд</a:t>
            </a:r>
            <a:endParaRPr lang="en-US" b="1">
              <a:latin typeface="+mn-lt"/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b="1" i="1">
                <a:latin typeface="+mn-lt"/>
              </a:rPr>
              <a:t>Q</a:t>
            </a:r>
            <a:r>
              <a:rPr lang="en-US" b="1" baseline="-25000">
                <a:latin typeface="+mn-lt"/>
              </a:rPr>
              <a:t>1</a:t>
            </a:r>
            <a:r>
              <a:rPr lang="en-US" b="1">
                <a:latin typeface="+mn-lt"/>
              </a:rPr>
              <a:t> – </a:t>
            </a:r>
            <a:r>
              <a:rPr lang="ru-RU" b="1">
                <a:latin typeface="+mn-lt"/>
              </a:rPr>
              <a:t>квант времени – 16 миллисекунд</a:t>
            </a:r>
            <a:endParaRPr lang="en-US" b="1">
              <a:latin typeface="+mn-lt"/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b="1" i="1">
                <a:latin typeface="+mn-lt"/>
              </a:rPr>
              <a:t>Q</a:t>
            </a:r>
            <a:r>
              <a:rPr lang="en-US" b="1" baseline="-25000">
                <a:latin typeface="+mn-lt"/>
              </a:rPr>
              <a:t>2</a:t>
            </a:r>
            <a:r>
              <a:rPr lang="en-US" b="1">
                <a:latin typeface="+mn-lt"/>
              </a:rPr>
              <a:t> – FCFS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>
                <a:latin typeface="+mn-lt"/>
              </a:rPr>
              <a:t>Планирование</a:t>
            </a:r>
            <a:endParaRPr lang="en-US" sz="2000" b="1">
              <a:latin typeface="+mn-lt"/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b="1">
                <a:latin typeface="+mn-lt"/>
              </a:rPr>
              <a:t>Новое задание помещается в очередь</a:t>
            </a:r>
            <a:r>
              <a:rPr lang="en-US" b="1">
                <a:latin typeface="+mn-lt"/>
              </a:rPr>
              <a:t> </a:t>
            </a:r>
            <a:r>
              <a:rPr lang="en-US" b="1" i="1">
                <a:latin typeface="+mn-lt"/>
              </a:rPr>
              <a:t>Q</a:t>
            </a:r>
            <a:r>
              <a:rPr lang="en-US" b="1" i="1" baseline="-25000">
                <a:latin typeface="+mn-lt"/>
              </a:rPr>
              <a:t>0</a:t>
            </a:r>
            <a:r>
              <a:rPr lang="en-US" b="1" i="1">
                <a:latin typeface="+mn-lt"/>
              </a:rPr>
              <a:t> </a:t>
            </a:r>
            <a:r>
              <a:rPr lang="ru-RU" b="1" i="1">
                <a:latin typeface="+mn-lt"/>
              </a:rPr>
              <a:t>, </a:t>
            </a:r>
            <a:r>
              <a:rPr lang="ru-RU" b="1">
                <a:latin typeface="+mn-lt"/>
              </a:rPr>
              <a:t>которая обслуживается по стратегии </a:t>
            </a:r>
            <a:r>
              <a:rPr lang="en-US" b="1">
                <a:latin typeface="+mn-lt"/>
              </a:rPr>
              <a:t>FCFS. </a:t>
            </a:r>
            <a:r>
              <a:rPr lang="ru-RU" b="1">
                <a:latin typeface="+mn-lt"/>
              </a:rPr>
              <a:t>Когда оно получает процессор</a:t>
            </a:r>
            <a:r>
              <a:rPr lang="en-US" b="1">
                <a:latin typeface="+mn-lt"/>
              </a:rPr>
              <a:t>, </a:t>
            </a:r>
            <a:r>
              <a:rPr lang="ru-RU" b="1">
                <a:latin typeface="+mn-lt"/>
              </a:rPr>
              <a:t>заданию дается 8 миллисекунд</a:t>
            </a:r>
            <a:r>
              <a:rPr lang="en-US" b="1">
                <a:latin typeface="+mn-lt"/>
              </a:rPr>
              <a:t>.  </a:t>
            </a:r>
            <a:r>
              <a:rPr lang="ru-RU" b="1">
                <a:latin typeface="+mn-lt"/>
              </a:rPr>
              <a:t>Если оно не завершается за 8 миллисекунд, оно перемещается в очередь</a:t>
            </a:r>
            <a:r>
              <a:rPr lang="en-US" b="1">
                <a:latin typeface="+mn-lt"/>
              </a:rPr>
              <a:t> </a:t>
            </a:r>
            <a:r>
              <a:rPr lang="en-US" b="1" i="1">
                <a:latin typeface="+mn-lt"/>
              </a:rPr>
              <a:t>Q</a:t>
            </a:r>
            <a:r>
              <a:rPr lang="en-US" b="1" baseline="-25000">
                <a:latin typeface="+mn-lt"/>
              </a:rPr>
              <a:t>1</a:t>
            </a:r>
            <a:r>
              <a:rPr lang="en-US" b="1">
                <a:latin typeface="+mn-lt"/>
              </a:rPr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b="1">
                <a:latin typeface="+mn-lt"/>
              </a:rPr>
              <a:t>В очереди</a:t>
            </a:r>
            <a:r>
              <a:rPr lang="en-US" b="1">
                <a:latin typeface="+mn-lt"/>
              </a:rPr>
              <a:t> </a:t>
            </a:r>
            <a:r>
              <a:rPr lang="en-US" b="1" i="1">
                <a:latin typeface="+mn-lt"/>
              </a:rPr>
              <a:t>Q</a:t>
            </a:r>
            <a:r>
              <a:rPr lang="en-US" b="1" baseline="-25000">
                <a:latin typeface="+mn-lt"/>
              </a:rPr>
              <a:t>1</a:t>
            </a:r>
            <a:r>
              <a:rPr lang="en-US" b="1">
                <a:latin typeface="+mn-lt"/>
              </a:rPr>
              <a:t> </a:t>
            </a:r>
            <a:r>
              <a:rPr lang="ru-RU" b="1">
                <a:latin typeface="+mn-lt"/>
              </a:rPr>
              <a:t>задание вновь обслуживается по стратегии</a:t>
            </a:r>
            <a:r>
              <a:rPr lang="en-US" b="1">
                <a:latin typeface="+mn-lt"/>
              </a:rPr>
              <a:t> FCFS </a:t>
            </a:r>
            <a:r>
              <a:rPr lang="ru-RU" b="1">
                <a:latin typeface="+mn-lt"/>
              </a:rPr>
              <a:t>и получает 16 дополнительных миллисекунд</a:t>
            </a:r>
            <a:r>
              <a:rPr lang="en-US" b="1">
                <a:latin typeface="+mn-lt"/>
              </a:rPr>
              <a:t>.  </a:t>
            </a:r>
            <a:r>
              <a:rPr lang="ru-RU" b="1">
                <a:latin typeface="+mn-lt"/>
              </a:rPr>
              <a:t>Если оно и после этого не завершается</a:t>
            </a:r>
            <a:r>
              <a:rPr lang="en-US" b="1">
                <a:latin typeface="+mn-lt"/>
              </a:rPr>
              <a:t>, </a:t>
            </a:r>
            <a:r>
              <a:rPr lang="ru-RU" b="1">
                <a:latin typeface="+mn-lt"/>
              </a:rPr>
              <a:t>оно прерывается и перемещается в очередь</a:t>
            </a:r>
            <a:r>
              <a:rPr lang="en-US" b="1">
                <a:latin typeface="+mn-lt"/>
              </a:rPr>
              <a:t> </a:t>
            </a:r>
            <a:r>
              <a:rPr lang="en-US" b="1" i="1">
                <a:latin typeface="+mn-lt"/>
              </a:rPr>
              <a:t>Q</a:t>
            </a:r>
            <a:r>
              <a:rPr lang="en-US" b="1" baseline="-25000">
                <a:latin typeface="+mn-lt"/>
              </a:rPr>
              <a:t>2</a:t>
            </a:r>
            <a:r>
              <a:rPr lang="en-US" b="1">
                <a:latin typeface="+mn-lt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000" b="1">
              <a:latin typeface="+mn-lt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(C) </a:t>
            </a:r>
            <a:r>
              <a:rPr lang="ru-RU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В.О. Сафонов, 2010</a:t>
            </a:r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0" hangingPunct="0">
              <a:defRPr/>
            </a:pPr>
            <a:fld id="{C95963F1-C65C-4731-80BF-4B7B77C7914F}" type="slidenum"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pPr algn="r" eaLnBrk="0" hangingPunct="0">
                <a:defRPr/>
              </a:pPr>
              <a:t>27</a:t>
            </a:fld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4301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5750" y="214313"/>
            <a:ext cx="8686800" cy="914400"/>
          </a:xfrm>
        </p:spPr>
        <p:txBody>
          <a:bodyPr/>
          <a:lstStyle/>
          <a:p>
            <a:pPr eaLnBrk="1" hangingPunct="1"/>
            <a:r>
              <a:rPr lang="ru-RU" sz="3200" b="1" smtClean="0"/>
              <a:t>Многоуровневые аналитические очереди</a:t>
            </a:r>
            <a:endParaRPr lang="en-US" sz="3200" b="1" smtClean="0"/>
          </a:p>
        </p:txBody>
      </p:sp>
      <p:pic>
        <p:nvPicPr>
          <p:cNvPr id="43014" name="Picture 6" descr="Fig_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052513"/>
            <a:ext cx="8027988" cy="4965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(C) </a:t>
            </a:r>
            <a:r>
              <a:rPr lang="ru-RU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В.О. Сафонов, 2010</a:t>
            </a:r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0" hangingPunct="0">
              <a:defRPr/>
            </a:pPr>
            <a:fld id="{2A0C7AC5-E1EC-473C-8E35-812AFFFA7175}" type="slidenum"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pPr algn="r" eaLnBrk="0" hangingPunct="0">
                <a:defRPr/>
              </a:pPr>
              <a:t>28</a:t>
            </a:fld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609600"/>
            <a:ext cx="8229600" cy="1066800"/>
          </a:xfrm>
        </p:spPr>
        <p:txBody>
          <a:bodyPr/>
          <a:lstStyle/>
          <a:p>
            <a:pPr eaLnBrk="1" hangingPunct="1"/>
            <a:r>
              <a:rPr lang="ru-RU" sz="3200" b="1" smtClean="0"/>
              <a:t>Планирование загрузки многопроцессорных систем</a:t>
            </a:r>
            <a:endParaRPr lang="en-US" sz="3200" b="1" smtClean="0"/>
          </a:p>
        </p:txBody>
      </p:sp>
      <p:sp>
        <p:nvSpPr>
          <p:cNvPr id="2990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916113"/>
            <a:ext cx="8229600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>
                <a:latin typeface="+mn-lt"/>
              </a:rPr>
              <a:t>Планирование загрузки процессора более сложно, когда доступны несколько процессоров</a:t>
            </a:r>
            <a:endParaRPr lang="en-US" sz="2400" b="1">
              <a:latin typeface="+mn-lt"/>
            </a:endParaRPr>
          </a:p>
          <a:p>
            <a:pPr eaLnBrk="1" hangingPunct="1">
              <a:defRPr/>
            </a:pPr>
            <a:r>
              <a:rPr lang="ru-RU" sz="2400" b="1" i="1">
                <a:latin typeface="+mn-lt"/>
              </a:rPr>
              <a:t>Однородные процессоры </a:t>
            </a:r>
            <a:r>
              <a:rPr lang="ru-RU" sz="2400" b="1">
                <a:latin typeface="+mn-lt"/>
              </a:rPr>
              <a:t>в многопроцессорной компьютерной системе</a:t>
            </a:r>
            <a:endParaRPr lang="en-US" sz="2400" b="1">
              <a:latin typeface="+mn-lt"/>
            </a:endParaRPr>
          </a:p>
          <a:p>
            <a:pPr eaLnBrk="1" hangingPunct="1">
              <a:defRPr/>
            </a:pPr>
            <a:r>
              <a:rPr lang="ru-RU" sz="2400" b="1" i="1">
                <a:latin typeface="+mn-lt"/>
              </a:rPr>
              <a:t>Параллельная загрузка (</a:t>
            </a:r>
            <a:r>
              <a:rPr lang="en-US" sz="2400" b="1" i="1">
                <a:latin typeface="+mn-lt"/>
              </a:rPr>
              <a:t>load sharing)</a:t>
            </a:r>
            <a:r>
              <a:rPr lang="en-US" sz="2400" b="1">
                <a:latin typeface="+mn-lt"/>
              </a:rPr>
              <a:t> </a:t>
            </a:r>
          </a:p>
          <a:p>
            <a:pPr eaLnBrk="1" hangingPunct="1">
              <a:defRPr/>
            </a:pPr>
            <a:r>
              <a:rPr lang="ru-RU" sz="2400" b="1" i="1">
                <a:latin typeface="+mn-lt"/>
              </a:rPr>
              <a:t>Асимметричное мультипроцессирование</a:t>
            </a:r>
            <a:r>
              <a:rPr lang="en-US" sz="2400" b="1">
                <a:latin typeface="+mn-lt"/>
              </a:rPr>
              <a:t> – </a:t>
            </a:r>
            <a:r>
              <a:rPr lang="ru-RU" sz="2400" b="1">
                <a:latin typeface="+mn-lt"/>
              </a:rPr>
              <a:t>только одному процессору доступны системные структуры данных</a:t>
            </a:r>
            <a:r>
              <a:rPr lang="en-US" sz="2400" b="1">
                <a:latin typeface="+mn-lt"/>
              </a:rPr>
              <a:t>, </a:t>
            </a:r>
            <a:r>
              <a:rPr lang="ru-RU" sz="2400" b="1">
                <a:latin typeface="+mn-lt"/>
              </a:rPr>
              <a:t>что исключает необходимость в синхронизации по общим данным</a:t>
            </a:r>
            <a:endParaRPr lang="en-US" sz="2400" b="1">
              <a:latin typeface="+mn-lt"/>
            </a:endParaRPr>
          </a:p>
          <a:p>
            <a:pPr eaLnBrk="1" hangingPunct="1">
              <a:defRPr/>
            </a:pPr>
            <a:endParaRPr lang="en-US" sz="2400" b="1">
              <a:latin typeface="+mn-lt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(C) </a:t>
            </a:r>
            <a:r>
              <a:rPr lang="ru-RU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В.О. Сафонов, 2010</a:t>
            </a:r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0" hangingPunct="0">
              <a:defRPr/>
            </a:pPr>
            <a:fld id="{75F61161-C4CA-4DA0-B670-571C9AF3856F}" type="slidenum"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pPr algn="r" eaLnBrk="0" hangingPunct="0">
                <a:defRPr/>
              </a:pPr>
              <a:t>29</a:t>
            </a:fld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200" b="1" smtClean="0"/>
              <a:t>Планирование загрузки процессоров в реальном времени</a:t>
            </a:r>
            <a:endParaRPr lang="en-US" sz="3200" b="1" smtClean="0"/>
          </a:p>
        </p:txBody>
      </p:sp>
      <p:sp>
        <p:nvSpPr>
          <p:cNvPr id="30003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b="1" i="1">
                <a:latin typeface="+mn-lt"/>
              </a:rPr>
              <a:t>Системы реального времени класса 1 (</a:t>
            </a:r>
            <a:r>
              <a:rPr lang="en-US" sz="2400" b="1" i="1">
                <a:latin typeface="+mn-lt"/>
              </a:rPr>
              <a:t>hard real-time</a:t>
            </a:r>
            <a:r>
              <a:rPr lang="en-US" sz="2400" b="1">
                <a:latin typeface="+mn-lt"/>
              </a:rPr>
              <a:t> </a:t>
            </a:r>
            <a:r>
              <a:rPr lang="en-US" sz="2400" b="1" i="1">
                <a:latin typeface="+mn-lt"/>
              </a:rPr>
              <a:t>systems)</a:t>
            </a:r>
            <a:r>
              <a:rPr lang="en-US" sz="2400" b="1">
                <a:latin typeface="+mn-lt"/>
              </a:rPr>
              <a:t> – </a:t>
            </a:r>
            <a:r>
              <a:rPr lang="ru-RU" sz="2400" b="1">
                <a:latin typeface="+mn-lt"/>
              </a:rPr>
              <a:t>требуют решения критической задачи за фиксированный интервал времени</a:t>
            </a:r>
            <a:endParaRPr lang="en-US" sz="2400" b="1">
              <a:latin typeface="+mn-lt"/>
            </a:endParaRPr>
          </a:p>
          <a:p>
            <a:pPr eaLnBrk="1" hangingPunct="1">
              <a:defRPr/>
            </a:pPr>
            <a:r>
              <a:rPr lang="ru-RU" sz="2400" b="1" i="1">
                <a:latin typeface="+mn-lt"/>
              </a:rPr>
              <a:t>Системы реального времени класса 2 </a:t>
            </a:r>
            <a:r>
              <a:rPr lang="en-US" sz="2400" b="1" i="1">
                <a:latin typeface="+mn-lt"/>
              </a:rPr>
              <a:t>(soft real-time</a:t>
            </a:r>
            <a:r>
              <a:rPr lang="en-US" sz="2400" b="1">
                <a:latin typeface="+mn-lt"/>
              </a:rPr>
              <a:t> </a:t>
            </a:r>
            <a:r>
              <a:rPr lang="en-US" sz="2400" b="1" i="1">
                <a:latin typeface="+mn-lt"/>
              </a:rPr>
              <a:t>computing)</a:t>
            </a:r>
            <a:r>
              <a:rPr lang="en-US" sz="2400" b="1">
                <a:latin typeface="+mn-lt"/>
              </a:rPr>
              <a:t>– </a:t>
            </a:r>
            <a:r>
              <a:rPr lang="ru-RU" sz="2400" b="1">
                <a:latin typeface="+mn-lt"/>
              </a:rPr>
              <a:t>требуют, чтобы критические процессы имели высший приоритет, по сравнению с обычными</a:t>
            </a:r>
            <a:r>
              <a:rPr lang="en-US" sz="2400" b="1">
                <a:latin typeface="+mn-lt"/>
              </a:rPr>
              <a:t>.</a:t>
            </a:r>
          </a:p>
          <a:p>
            <a:pPr eaLnBrk="1" hangingPunct="1">
              <a:defRPr/>
            </a:pPr>
            <a:endParaRPr lang="en-US" sz="2400" b="1"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 dirty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Основные понятия</a:t>
            </a:r>
            <a:endParaRPr lang="en-US" sz="3600" b="1" smtClean="0"/>
          </a:p>
        </p:txBody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b="1" dirty="0">
                <a:latin typeface="+mn-lt"/>
              </a:rPr>
              <a:t>Цель – максимальная загрузка процессора. Достигается </a:t>
            </a:r>
            <a:r>
              <a:rPr lang="ru-RU" sz="2400" b="1" dirty="0" smtClean="0">
                <a:latin typeface="+mn-lt"/>
              </a:rPr>
              <a:t>с </a:t>
            </a:r>
            <a:r>
              <a:rPr lang="ru-RU" sz="2400" b="1" dirty="0">
                <a:latin typeface="+mn-lt"/>
              </a:rPr>
              <a:t>помощью мультипрограммирования</a:t>
            </a:r>
            <a:endParaRPr lang="en-US" sz="2400" b="1" dirty="0">
              <a:latin typeface="+mn-lt"/>
            </a:endParaRPr>
          </a:p>
          <a:p>
            <a:pPr eaLnBrk="1" hangingPunct="1">
              <a:defRPr/>
            </a:pPr>
            <a:r>
              <a:rPr lang="ru-RU" sz="2400" b="1" dirty="0">
                <a:latin typeface="+mn-lt"/>
              </a:rPr>
              <a:t>Цикл </a:t>
            </a:r>
            <a:r>
              <a:rPr lang="en-US" sz="2400" b="1" dirty="0">
                <a:latin typeface="+mn-lt"/>
              </a:rPr>
              <a:t>CPU</a:t>
            </a:r>
            <a:r>
              <a:rPr lang="ru-RU" sz="2400" b="1" dirty="0">
                <a:latin typeface="+mn-lt"/>
              </a:rPr>
              <a:t> </a:t>
            </a:r>
            <a:r>
              <a:rPr lang="en-US" sz="2400" b="1" dirty="0">
                <a:latin typeface="+mn-lt"/>
              </a:rPr>
              <a:t>/</a:t>
            </a:r>
            <a:r>
              <a:rPr lang="ru-RU" sz="2400" b="1" dirty="0">
                <a:latin typeface="+mn-lt"/>
              </a:rPr>
              <a:t> </a:t>
            </a:r>
            <a:r>
              <a:rPr lang="en-US" sz="2400" b="1" dirty="0">
                <a:latin typeface="+mn-lt"/>
              </a:rPr>
              <a:t>I-O  – </a:t>
            </a:r>
            <a:r>
              <a:rPr lang="ru-RU" sz="2400" b="1" dirty="0">
                <a:latin typeface="+mn-lt"/>
              </a:rPr>
              <a:t>Исполнение процесса состоит из работы процессора и ожидания ввода-вывода</a:t>
            </a:r>
            <a:r>
              <a:rPr lang="en-US" sz="2400" b="1" dirty="0">
                <a:latin typeface="+mn-lt"/>
              </a:rPr>
              <a:t>.</a:t>
            </a:r>
          </a:p>
          <a:p>
            <a:pPr eaLnBrk="1" hangingPunct="1">
              <a:defRPr/>
            </a:pPr>
            <a:r>
              <a:rPr lang="ru-RU" sz="2400" b="1" dirty="0">
                <a:latin typeface="+mn-lt"/>
              </a:rPr>
              <a:t>Распределение периодов активности процессора</a:t>
            </a:r>
            <a:endParaRPr lang="en-US" sz="2400" b="1" dirty="0">
              <a:latin typeface="+mn-lt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2400" b="1" dirty="0">
              <a:latin typeface="+mn-lt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(C) </a:t>
            </a:r>
            <a:r>
              <a:rPr lang="ru-RU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В.О. Сафонов, 2010</a:t>
            </a:r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0" hangingPunct="0">
              <a:defRPr/>
            </a:pPr>
            <a:fld id="{6042FA4A-29CA-47D2-AD42-7FA63A76388D}" type="slidenum"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pPr algn="r" eaLnBrk="0" hangingPunct="0">
                <a:defRPr/>
              </a:pPr>
              <a:t>30</a:t>
            </a:fld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4608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88913"/>
            <a:ext cx="8435975" cy="647700"/>
          </a:xfrm>
        </p:spPr>
        <p:txBody>
          <a:bodyPr/>
          <a:lstStyle/>
          <a:p>
            <a:pPr eaLnBrk="1" hangingPunct="1"/>
            <a:r>
              <a:rPr lang="ru-RU" sz="3600" b="1" smtClean="0"/>
              <a:t>Латентность диспетчера </a:t>
            </a:r>
            <a:r>
              <a:rPr lang="en-US" sz="3600" b="1" smtClean="0"/>
              <a:t/>
            </a:r>
            <a:br>
              <a:rPr lang="en-US" sz="3600" b="1" smtClean="0"/>
            </a:br>
            <a:r>
              <a:rPr lang="en-US" sz="3600" b="1" smtClean="0"/>
              <a:t>(dispatch latency)</a:t>
            </a:r>
          </a:p>
        </p:txBody>
      </p:sp>
      <p:pic>
        <p:nvPicPr>
          <p:cNvPr id="46086" name="Picture 6" descr="Fig_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1125538"/>
            <a:ext cx="7489825" cy="50466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(C) </a:t>
            </a:r>
            <a:r>
              <a:rPr lang="ru-RU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В.О. Сафонов, 2010</a:t>
            </a:r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0" hangingPunct="0">
              <a:defRPr/>
            </a:pPr>
            <a:fld id="{85939260-FE1D-4E59-B042-5E782DE5B03B}" type="slidenum"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pPr algn="r" eaLnBrk="0" hangingPunct="0">
                <a:defRPr/>
              </a:pPr>
              <a:t>31</a:t>
            </a:fld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3041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55650" y="115888"/>
            <a:ext cx="7627938" cy="48577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b="1" dirty="0">
                <a:latin typeface="+mj-lt"/>
              </a:rPr>
              <a:t>Планирование в </a:t>
            </a:r>
            <a:r>
              <a:rPr lang="en-US" sz="3600" b="1" dirty="0" smtClean="0">
                <a:latin typeface="+mj-lt"/>
              </a:rPr>
              <a:t>Solaris</a:t>
            </a:r>
            <a:endParaRPr lang="en-US" sz="3600" b="1" dirty="0">
              <a:latin typeface="+mj-lt"/>
            </a:endParaRPr>
          </a:p>
        </p:txBody>
      </p:sp>
      <p:pic>
        <p:nvPicPr>
          <p:cNvPr id="47110" name="Picture 6" descr="Fig_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692150"/>
            <a:ext cx="5746750" cy="57610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(C) </a:t>
            </a:r>
            <a:r>
              <a:rPr lang="ru-RU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В.О. Сафонов, 2010</a:t>
            </a:r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0" hangingPunct="0">
              <a:defRPr/>
            </a:pPr>
            <a:fld id="{05D02FFF-6378-4DFC-AD8F-7210B127BF6E}" type="slidenum"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pPr algn="r" eaLnBrk="0" hangingPunct="0">
                <a:defRPr/>
              </a:pPr>
              <a:t>32</a:t>
            </a:fld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4813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Приоритеты в </a:t>
            </a:r>
            <a:r>
              <a:rPr lang="en-US" sz="3600" b="1" smtClean="0"/>
              <a:t>Windows 2000</a:t>
            </a:r>
          </a:p>
        </p:txBody>
      </p:sp>
      <p:pic>
        <p:nvPicPr>
          <p:cNvPr id="48134" name="Picture 6" descr="Fig_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557338"/>
            <a:ext cx="8785225" cy="3714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 dirty="0"/>
          </a:p>
        </p:txBody>
      </p:sp>
      <p:sp>
        <p:nvSpPr>
          <p:cNvPr id="273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1038" y="385763"/>
            <a:ext cx="7478712" cy="60801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800" b="1">
                <a:latin typeface="+mj-lt"/>
              </a:rPr>
              <a:t>Последовательность активных фаз </a:t>
            </a:r>
            <a:r>
              <a:rPr lang="en-US" sz="2800" b="1" dirty="0">
                <a:latin typeface="+mj-lt"/>
              </a:rPr>
              <a:t>(bursts) </a:t>
            </a:r>
            <a:r>
              <a:rPr lang="ru-RU" sz="2800" b="1">
                <a:latin typeface="+mj-lt"/>
              </a:rPr>
              <a:t>процессора и ввода-вывода</a:t>
            </a:r>
            <a:endParaRPr lang="en-US" sz="2800" b="1" dirty="0">
              <a:latin typeface="+mj-lt"/>
            </a:endParaRPr>
          </a:p>
        </p:txBody>
      </p:sp>
      <p:pic>
        <p:nvPicPr>
          <p:cNvPr id="12291" name="Content Placeholder 6" descr="Fig_11.1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82925" y="1270000"/>
            <a:ext cx="3489325" cy="48561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 dirty="0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214313"/>
            <a:ext cx="8229600" cy="1325562"/>
          </a:xfrm>
        </p:spPr>
        <p:txBody>
          <a:bodyPr/>
          <a:lstStyle/>
          <a:p>
            <a:pPr eaLnBrk="1" hangingPunct="1"/>
            <a:r>
              <a:rPr lang="ru-RU" sz="3600" b="1" smtClean="0"/>
              <a:t>Гистограмма периодов активности процессора</a:t>
            </a:r>
            <a:endParaRPr lang="en-US" sz="3600" b="1" smtClean="0"/>
          </a:p>
        </p:txBody>
      </p:sp>
      <p:pic>
        <p:nvPicPr>
          <p:cNvPr id="13315" name="Content Placeholder 6" descr="Fig_11.2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25" y="1684338"/>
            <a:ext cx="6429375" cy="444182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 dirty="0"/>
          </a:p>
        </p:txBody>
      </p:sp>
      <p:sp>
        <p:nvSpPr>
          <p:cNvPr id="275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79450" y="325438"/>
            <a:ext cx="7629525" cy="6540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b="1">
                <a:latin typeface="+mj-lt"/>
              </a:rPr>
              <a:t>Планировщик процессора </a:t>
            </a:r>
            <a:r>
              <a:rPr lang="en-US" sz="3600" b="1" dirty="0">
                <a:latin typeface="+mj-lt"/>
              </a:rPr>
              <a:t>(scheduler)</a:t>
            </a: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484313"/>
            <a:ext cx="8134350" cy="4810125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>
                <a:latin typeface="+mn-lt"/>
              </a:rPr>
              <a:t>Выбирает один из нескольких процессов, загруженных в память и готовых к выполнению, и выделяет процессор для одного из них</a:t>
            </a:r>
            <a:r>
              <a:rPr lang="en-US" sz="2000" b="1" dirty="0">
                <a:latin typeface="+mn-lt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>
                <a:latin typeface="+mn-lt"/>
              </a:rPr>
              <a:t>Решения по диспетчеризации могут быть приняты, когда процесс</a:t>
            </a:r>
            <a:r>
              <a:rPr lang="en-US" sz="2000" b="1" dirty="0">
                <a:latin typeface="+mn-lt"/>
              </a:rPr>
              <a:t>: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b="1" dirty="0">
                <a:latin typeface="+mn-lt"/>
              </a:rPr>
              <a:t>1.	</a:t>
            </a:r>
            <a:r>
              <a:rPr lang="ru-RU" b="1" dirty="0">
                <a:latin typeface="+mn-lt"/>
              </a:rPr>
              <a:t>Переключается из состояния выполнения в состояние ожидания</a:t>
            </a:r>
            <a:r>
              <a:rPr lang="en-US" b="1" dirty="0">
                <a:latin typeface="+mn-lt"/>
              </a:rPr>
              <a:t>.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b="1" dirty="0">
                <a:latin typeface="+mn-lt"/>
              </a:rPr>
              <a:t>2.	</a:t>
            </a:r>
            <a:r>
              <a:rPr lang="ru-RU" b="1" dirty="0">
                <a:latin typeface="+mn-lt"/>
              </a:rPr>
              <a:t>Переключается из состояния выполнения в состояние готовности к выполнению</a:t>
            </a:r>
            <a:r>
              <a:rPr lang="en-US" b="1" dirty="0">
                <a:latin typeface="+mn-lt"/>
              </a:rPr>
              <a:t>.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b="1" dirty="0">
                <a:latin typeface="+mn-lt"/>
              </a:rPr>
              <a:t>3.	</a:t>
            </a:r>
            <a:r>
              <a:rPr lang="ru-RU" b="1" dirty="0">
                <a:latin typeface="+mn-lt"/>
              </a:rPr>
              <a:t>Переключается из состояния ожидания в состояние готовности</a:t>
            </a:r>
            <a:r>
              <a:rPr lang="en-US" b="1" dirty="0">
                <a:latin typeface="+mn-lt"/>
              </a:rPr>
              <a:t>.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b="1" dirty="0">
                <a:latin typeface="+mn-lt"/>
              </a:rPr>
              <a:t>4.	</a:t>
            </a:r>
            <a:r>
              <a:rPr lang="ru-RU" b="1" dirty="0">
                <a:latin typeface="+mn-lt"/>
              </a:rPr>
              <a:t>Завершается.</a:t>
            </a:r>
            <a:endParaRPr lang="en-US" b="1" dirty="0">
              <a:latin typeface="+mn-lt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>
                <a:latin typeface="+mn-lt"/>
              </a:rPr>
              <a:t>Диспетчеризация типов 1 и 4 – </a:t>
            </a:r>
            <a:r>
              <a:rPr lang="ru-RU" sz="2000" b="1" i="1" dirty="0" smtClean="0">
                <a:latin typeface="+mn-lt"/>
              </a:rPr>
              <a:t>без прерывания процесса </a:t>
            </a:r>
            <a:endParaRPr lang="ru-RU" sz="2000" b="1" i="1" dirty="0">
              <a:latin typeface="+mn-lt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b="1" i="1" dirty="0">
                <a:latin typeface="+mn-lt"/>
              </a:rPr>
              <a:t>    (</a:t>
            </a:r>
            <a:r>
              <a:rPr lang="en-US" sz="2000" b="1" i="1" dirty="0">
                <a:latin typeface="+mn-lt"/>
              </a:rPr>
              <a:t>non</a:t>
            </a:r>
            <a:r>
              <a:rPr lang="ru-RU" sz="2000" b="1" i="1" dirty="0">
                <a:latin typeface="+mn-lt"/>
              </a:rPr>
              <a:t>-</a:t>
            </a:r>
            <a:r>
              <a:rPr lang="en-US" sz="2000" b="1" i="1" dirty="0">
                <a:latin typeface="+mn-lt"/>
              </a:rPr>
              <a:t>preemptive</a:t>
            </a:r>
            <a:r>
              <a:rPr lang="ru-RU" sz="2000" b="1" i="1" dirty="0">
                <a:latin typeface="+mn-lt"/>
              </a:rPr>
              <a:t>)</a:t>
            </a:r>
            <a:r>
              <a:rPr lang="en-US" sz="2000" b="1" dirty="0">
                <a:latin typeface="+mn-lt"/>
              </a:rPr>
              <a:t>.</a:t>
            </a:r>
            <a:endParaRPr lang="ru-RU" sz="2000" b="1" dirty="0">
              <a:latin typeface="+mn-lt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>
                <a:latin typeface="+mn-lt"/>
              </a:rPr>
              <a:t>В остальных случаях – </a:t>
            </a:r>
            <a:r>
              <a:rPr lang="ru-RU" sz="2000" b="1" i="1" dirty="0" smtClean="0">
                <a:latin typeface="+mn-lt"/>
              </a:rPr>
              <a:t>с прерыванием процесса (</a:t>
            </a:r>
            <a:r>
              <a:rPr lang="en-US" sz="2000" b="1" i="1" dirty="0">
                <a:latin typeface="+mn-lt"/>
              </a:rPr>
              <a:t>preemptive</a:t>
            </a:r>
            <a:r>
              <a:rPr lang="ru-RU" sz="2000" b="1" i="1" dirty="0">
                <a:latin typeface="+mn-lt"/>
              </a:rPr>
              <a:t>)</a:t>
            </a:r>
            <a:r>
              <a:rPr lang="en-US" sz="2000" b="1" i="1" dirty="0">
                <a:latin typeface="+mn-lt"/>
              </a:rPr>
              <a:t>.</a:t>
            </a:r>
            <a:endParaRPr lang="en-US" sz="2000" b="1" dirty="0">
              <a:latin typeface="+mn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 dirty="0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Собственно диспетчер</a:t>
            </a:r>
            <a:endParaRPr lang="en-US" sz="3600" b="1" smtClean="0"/>
          </a:p>
        </p:txBody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defRPr/>
            </a:pPr>
            <a:r>
              <a:rPr lang="ru-RU" sz="2000" b="1" dirty="0">
                <a:latin typeface="+mn-lt"/>
              </a:rPr>
              <a:t>Модуль диспетчера предоставляет процессор тому процессу, который был выбран </a:t>
            </a:r>
            <a:r>
              <a:rPr lang="ru-RU" sz="2000" b="1" dirty="0" smtClean="0">
                <a:latin typeface="+mn-lt"/>
              </a:rPr>
              <a:t>планировщиком, </a:t>
            </a:r>
            <a:r>
              <a:rPr lang="ru-RU" sz="2000" b="1" dirty="0">
                <a:latin typeface="+mn-lt"/>
              </a:rPr>
              <a:t>то есть</a:t>
            </a:r>
            <a:r>
              <a:rPr lang="en-US" sz="2000" b="1" dirty="0">
                <a:latin typeface="+mn-lt"/>
              </a:rPr>
              <a:t>:</a:t>
            </a:r>
          </a:p>
          <a:p>
            <a:pPr lvl="1" eaLnBrk="1" hangingPunct="1">
              <a:buClr>
                <a:schemeClr val="tx1"/>
              </a:buClr>
              <a:buFontTx/>
              <a:buChar char="•"/>
              <a:defRPr/>
            </a:pPr>
            <a:r>
              <a:rPr lang="ru-RU" b="1" dirty="0">
                <a:latin typeface="+mn-lt"/>
              </a:rPr>
              <a:t>Переключает контекст</a:t>
            </a:r>
            <a:endParaRPr lang="en-US" b="1" dirty="0">
              <a:latin typeface="+mn-lt"/>
            </a:endParaRPr>
          </a:p>
          <a:p>
            <a:pPr lvl="2" eaLnBrk="1" hangingPunct="1">
              <a:buClr>
                <a:schemeClr val="tx1"/>
              </a:buClr>
              <a:defRPr/>
            </a:pPr>
            <a:r>
              <a:rPr lang="ru-RU" sz="2000" b="1" dirty="0">
                <a:latin typeface="+mn-lt"/>
              </a:rPr>
              <a:t>Переключает процессор в пользовательский режим</a:t>
            </a:r>
            <a:endParaRPr lang="en-US" sz="2000" b="1" dirty="0">
              <a:latin typeface="+mn-lt"/>
            </a:endParaRPr>
          </a:p>
          <a:p>
            <a:pPr lvl="2" eaLnBrk="1" hangingPunct="1">
              <a:buClr>
                <a:schemeClr val="tx1"/>
              </a:buClr>
              <a:defRPr/>
            </a:pPr>
            <a:r>
              <a:rPr lang="ru-RU" sz="2000" b="1" dirty="0">
                <a:latin typeface="+mn-lt"/>
              </a:rPr>
              <a:t>Выполняет переход по соответствующему адресу в пользовательскую программу для ее рестарта</a:t>
            </a:r>
            <a:endParaRPr lang="en-US" sz="2000" b="1" dirty="0">
              <a:latin typeface="+mn-lt"/>
            </a:endParaRPr>
          </a:p>
          <a:p>
            <a:pPr eaLnBrk="1" hangingPunct="1">
              <a:defRPr/>
            </a:pPr>
            <a:r>
              <a:rPr lang="ru-RU" sz="2000" b="1" dirty="0" smtClean="0">
                <a:latin typeface="+mn-lt"/>
              </a:rPr>
              <a:t>Скрытая активность диспетчера (</a:t>
            </a:r>
            <a:r>
              <a:rPr lang="en-US" sz="2000" b="1" i="1" dirty="0" smtClean="0">
                <a:latin typeface="+mn-lt"/>
              </a:rPr>
              <a:t>dispatch latency</a:t>
            </a:r>
            <a:r>
              <a:rPr lang="ru-RU" sz="2000" b="1" i="1" dirty="0" smtClean="0">
                <a:latin typeface="+mn-lt"/>
              </a:rPr>
              <a:t>)</a:t>
            </a:r>
            <a:r>
              <a:rPr lang="en-US" sz="2000" b="1" dirty="0" smtClean="0">
                <a:latin typeface="+mn-lt"/>
              </a:rPr>
              <a:t> – </a:t>
            </a:r>
            <a:r>
              <a:rPr lang="ru-RU" sz="2000" b="1" dirty="0">
                <a:latin typeface="+mn-lt"/>
              </a:rPr>
              <a:t>время, требуемое для диспетчера, чтобы остановить один процесс и стартовать другой</a:t>
            </a:r>
            <a:r>
              <a:rPr lang="en-US" sz="2000" b="1" dirty="0">
                <a:latin typeface="+mn-lt"/>
              </a:rPr>
              <a:t>.</a:t>
            </a:r>
          </a:p>
          <a:p>
            <a:pPr eaLnBrk="1" hangingPunct="1">
              <a:defRPr/>
            </a:pPr>
            <a:endParaRPr lang="en-US" sz="2000" b="1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 dirty="0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Критерии диспетчеризации</a:t>
            </a:r>
            <a:endParaRPr lang="en-US" sz="3600" b="1" smtClean="0"/>
          </a:p>
        </p:txBody>
      </p:sp>
      <p:sp>
        <p:nvSpPr>
          <p:cNvPr id="277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628775"/>
            <a:ext cx="8135937" cy="41052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>
                <a:latin typeface="+mn-lt"/>
              </a:rPr>
              <a:t>Использование процессора – поддержание его в режиме занятости, насколько это возможно</a:t>
            </a:r>
            <a:endParaRPr lang="en-US" sz="2000" b="1" dirty="0">
              <a:latin typeface="+mn-lt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>
                <a:latin typeface="+mn-lt"/>
              </a:rPr>
              <a:t>Пропускная способность </a:t>
            </a:r>
            <a:r>
              <a:rPr lang="en-US" sz="2000" b="1" dirty="0">
                <a:latin typeface="+mn-lt"/>
              </a:rPr>
              <a:t>(throughput) – </a:t>
            </a:r>
            <a:r>
              <a:rPr lang="ru-RU" sz="2000" b="1" dirty="0">
                <a:latin typeface="+mn-lt"/>
              </a:rPr>
              <a:t>число процессов, завершающих свое выполнение за единицу времени</a:t>
            </a:r>
            <a:endParaRPr lang="en-US" sz="2000" b="1" dirty="0">
              <a:latin typeface="+mn-lt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>
                <a:latin typeface="+mn-lt"/>
              </a:rPr>
              <a:t>Время обработки </a:t>
            </a:r>
            <a:r>
              <a:rPr lang="en-US" sz="2000" b="1" dirty="0">
                <a:latin typeface="+mn-lt"/>
              </a:rPr>
              <a:t>(turnaround time) – </a:t>
            </a:r>
            <a:r>
              <a:rPr lang="ru-RU" sz="2000" b="1" dirty="0">
                <a:latin typeface="+mn-lt"/>
              </a:rPr>
              <a:t>время, необходимое для исполнения какого-либо процесса</a:t>
            </a:r>
            <a:endParaRPr lang="en-US" sz="2000" b="1" dirty="0">
              <a:latin typeface="+mn-lt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>
                <a:latin typeface="+mn-lt"/>
              </a:rPr>
              <a:t>Время ожидания</a:t>
            </a:r>
            <a:r>
              <a:rPr lang="en-US" sz="2000" b="1" dirty="0">
                <a:latin typeface="+mn-lt"/>
              </a:rPr>
              <a:t> </a:t>
            </a:r>
            <a:r>
              <a:rPr lang="ru-RU" sz="2000" b="1" dirty="0">
                <a:latin typeface="+mn-lt"/>
              </a:rPr>
              <a:t> </a:t>
            </a:r>
            <a:r>
              <a:rPr lang="en-US" sz="2000" b="1" dirty="0">
                <a:latin typeface="+mn-lt"/>
              </a:rPr>
              <a:t>(waiting time)– </a:t>
            </a:r>
            <a:r>
              <a:rPr lang="ru-RU" sz="2000" b="1" dirty="0">
                <a:latin typeface="+mn-lt"/>
              </a:rPr>
              <a:t>время, которое процесс ждет в очереди процессов, готовых к выполнению</a:t>
            </a:r>
            <a:endParaRPr lang="en-US" sz="2000" b="1" dirty="0">
              <a:latin typeface="+mn-lt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>
                <a:latin typeface="+mn-lt"/>
              </a:rPr>
              <a:t>Время ответа (</a:t>
            </a:r>
            <a:r>
              <a:rPr lang="en-US" sz="2000" b="1" dirty="0">
                <a:latin typeface="+mn-lt"/>
              </a:rPr>
              <a:t>response time) – </a:t>
            </a:r>
            <a:r>
              <a:rPr lang="ru-RU" sz="2000" b="1" dirty="0">
                <a:latin typeface="+mn-lt"/>
              </a:rPr>
              <a:t>время, требуемое от момента первого запроса до первого ответа (для среды разделения времени)</a:t>
            </a:r>
            <a:endParaRPr lang="en-US" sz="2000" b="1" dirty="0">
              <a:latin typeface="+mn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 dirty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Критерии оптимизации</a:t>
            </a:r>
            <a:endParaRPr lang="en-US" sz="3600" b="1" smtClean="0"/>
          </a:p>
        </p:txBody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b="1" dirty="0">
                <a:latin typeface="+mn-lt"/>
              </a:rPr>
              <a:t>Max CPU utilization</a:t>
            </a:r>
          </a:p>
          <a:p>
            <a:pPr eaLnBrk="1" hangingPunct="1">
              <a:defRPr/>
            </a:pPr>
            <a:r>
              <a:rPr lang="en-US" sz="2800" b="1" dirty="0">
                <a:latin typeface="+mn-lt"/>
              </a:rPr>
              <a:t>Max throughput</a:t>
            </a:r>
          </a:p>
          <a:p>
            <a:pPr eaLnBrk="1" hangingPunct="1">
              <a:defRPr/>
            </a:pPr>
            <a:r>
              <a:rPr lang="en-US" sz="2800" b="1" dirty="0">
                <a:latin typeface="+mn-lt"/>
              </a:rPr>
              <a:t>Min turnaround time </a:t>
            </a:r>
          </a:p>
          <a:p>
            <a:pPr eaLnBrk="1" hangingPunct="1">
              <a:defRPr/>
            </a:pPr>
            <a:r>
              <a:rPr lang="en-US" sz="2800" b="1" dirty="0">
                <a:latin typeface="+mn-lt"/>
              </a:rPr>
              <a:t>Min waiting time </a:t>
            </a:r>
          </a:p>
          <a:p>
            <a:pPr eaLnBrk="1" hangingPunct="1">
              <a:defRPr/>
            </a:pPr>
            <a:r>
              <a:rPr lang="en-US" sz="2800" b="1" dirty="0">
                <a:latin typeface="+mn-lt"/>
              </a:rPr>
              <a:t>Min response time</a:t>
            </a:r>
          </a:p>
          <a:p>
            <a:pPr eaLnBrk="1" hangingPunct="1">
              <a:defRPr/>
            </a:pPr>
            <a:endParaRPr lang="en-US" sz="2800" b="1" dirty="0">
              <a:latin typeface="+mn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Wildflower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Wildflowers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Wildflowers">
      <a:fillStyleLst>
        <a:solidFill>
          <a:schemeClr val="phClr">
            <a:shade val="85000"/>
            <a:satMod val="110000"/>
          </a:schemeClr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35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0800000" scaled="1"/>
        </a:gradFill>
        <a:gradFill rotWithShape="1">
          <a:gsLst>
            <a:gs pos="0">
              <a:schemeClr val="phClr">
                <a:shade val="70000"/>
                <a:satMod val="135000"/>
              </a:schemeClr>
            </a:gs>
            <a:gs pos="80000">
              <a:schemeClr val="phClr">
                <a:shade val="90000"/>
                <a:satMod val="135000"/>
              </a:schemeClr>
            </a:gs>
            <a:gs pos="100000">
              <a:schemeClr val="phClr">
                <a:shade val="95000"/>
                <a:satMod val="135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38100" cap="flat" cmpd="sng" algn="ctr">
          <a:gradFill>
            <a:gsLst>
              <a:gs pos="0">
                <a:schemeClr val="phClr"/>
              </a:gs>
              <a:gs pos="50000">
                <a:schemeClr val="phClr">
                  <a:lumMod val="60000"/>
                  <a:lumOff val="40000"/>
                </a:schemeClr>
              </a:gs>
              <a:gs pos="100000">
                <a:schemeClr val="phClr">
                  <a:lumMod val="20000"/>
                  <a:lumOff val="80000"/>
                </a:schemeClr>
              </a:gs>
            </a:gsLst>
            <a:lin ang="5400000" scaled="0"/>
          </a:gradFill>
          <a:prstDash val="solid"/>
        </a:ln>
        <a:ln w="63500" cap="flat" cmpd="sng" algn="ctr">
          <a:gradFill>
            <a:gsLst>
              <a:gs pos="0">
                <a:schemeClr val="phClr"/>
              </a:gs>
              <a:gs pos="50000">
                <a:schemeClr val="phClr">
                  <a:lumMod val="60000"/>
                  <a:lumOff val="40000"/>
                </a:schemeClr>
              </a:gs>
              <a:gs pos="100000">
                <a:schemeClr val="phClr">
                  <a:lumMod val="20000"/>
                  <a:lumOff val="80000"/>
                </a:schemeClr>
              </a:gs>
            </a:gsLst>
            <a:lin ang="5400000" scaled="0"/>
          </a:gradFill>
          <a:prstDash val="solid"/>
        </a:ln>
      </a:lnStyleLst>
      <a:effectStyleLst>
        <a:effectStyle>
          <a:effectLst/>
        </a:effectStyle>
        <a:effectStyle>
          <a:effectLst>
            <a:innerShdw blurRad="63500">
              <a:srgbClr val="FFFFFF">
                <a:alpha val="50000"/>
              </a:srgbClr>
            </a:innerShdw>
          </a:effectLst>
        </a:effectStyle>
        <a:effectStyle>
          <a:effectLst>
            <a:innerShdw blurRad="190500">
              <a:srgbClr val="FFFFFF">
                <a:alpha val="0"/>
              </a:srgbClr>
            </a:innerShdw>
          </a:effectLst>
          <a:scene3d>
            <a:camera prst="orthographicFront">
              <a:rot lat="0" lon="0" rev="0"/>
            </a:camera>
            <a:lightRig rig="balanced" dir="tl">
              <a:rot lat="0" lon="0" rev="4200000"/>
            </a:lightRig>
          </a:scene3d>
          <a:sp3d>
            <a:bevelT w="25400" h="25400" prst="relaxedInset"/>
          </a:sp3d>
        </a:effectStyle>
      </a:effectStyleLst>
      <a:bgFillStyleLst>
        <a:solidFill>
          <a:schemeClr val="phClr"/>
        </a:solidFill>
        <a:gradFill flip="none" rotWithShape="1">
          <a:gsLst>
            <a:gs pos="0">
              <a:schemeClr val="phClr"/>
            </a:gs>
            <a:gs pos="50000">
              <a:schemeClr val="phClr">
                <a:lumMod val="90000"/>
                <a:alpha val="70000"/>
              </a:schemeClr>
            </a:gs>
            <a:gs pos="100000">
              <a:schemeClr val="phClr"/>
            </a:gs>
          </a:gsLst>
          <a:path path="circle">
            <a:fillToRect l="50000" t="50000" r="50000" b="50000"/>
          </a:path>
          <a:tileRect/>
        </a:gradFill>
        <a:gradFill flip="none" rotWithShape="1">
          <a:gsLst>
            <a:gs pos="0">
              <a:schemeClr val="phClr"/>
            </a:gs>
            <a:gs pos="50000">
              <a:schemeClr val="phClr">
                <a:lumMod val="90000"/>
              </a:schemeClr>
            </a:gs>
            <a:gs pos="100000">
              <a:schemeClr val="phClr"/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Wildflowers</Template>
  <TotalTime>932</TotalTime>
  <Words>1447</Words>
  <Application>Microsoft Office PowerPoint</Application>
  <PresentationFormat>Экран (4:3)</PresentationFormat>
  <Paragraphs>263</Paragraphs>
  <Slides>32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32</vt:i4>
      </vt:variant>
    </vt:vector>
  </HeadingPairs>
  <TitlesOfParts>
    <vt:vector size="35" baseType="lpstr">
      <vt:lpstr>1_Wildflowers</vt:lpstr>
      <vt:lpstr>Equation</vt:lpstr>
      <vt:lpstr>Microsoft Equation 3.0</vt:lpstr>
      <vt:lpstr>        Основы современных                  операционных систем                           Лекция 11</vt:lpstr>
      <vt:lpstr>Планирование и диспетчеризация процессора</vt:lpstr>
      <vt:lpstr>Основные понятия</vt:lpstr>
      <vt:lpstr>Последовательность активных фаз (bursts) процессора и ввода-вывода</vt:lpstr>
      <vt:lpstr>Гистограмма периодов активности процессора</vt:lpstr>
      <vt:lpstr>Планировщик процессора (scheduler)</vt:lpstr>
      <vt:lpstr>Собственно диспетчер</vt:lpstr>
      <vt:lpstr>Критерии диспетчеризации</vt:lpstr>
      <vt:lpstr>Критерии оптимизации</vt:lpstr>
      <vt:lpstr>Стратегия диспетчеризации  First-Come-First-Served (FCFS)</vt:lpstr>
      <vt:lpstr>Стратегия FCFS (продолжение)</vt:lpstr>
      <vt:lpstr>Стратегия Shortest-Job-First (SJF)</vt:lpstr>
      <vt:lpstr>Пример: SJF без опережения</vt:lpstr>
      <vt:lpstr>Пример: SJF с опережением</vt:lpstr>
      <vt:lpstr>Определение длины следующего периода активности</vt:lpstr>
      <vt:lpstr>Предсказание длины следующего периода активности</vt:lpstr>
      <vt:lpstr>Примеры экспоненциального усреднения</vt:lpstr>
      <vt:lpstr>Диспетчеризация по приоритетам</vt:lpstr>
      <vt:lpstr>Стратегия Round Robin (RR) – “круговая система”</vt:lpstr>
      <vt:lpstr>Пример RR (квант времени = 20)</vt:lpstr>
      <vt:lpstr>Квант времени ЦП и время переключения контекста</vt:lpstr>
      <vt:lpstr>Изменение времени оборота, в зависимости от кванта времени</vt:lpstr>
      <vt:lpstr>Многоуровневая очередь</vt:lpstr>
      <vt:lpstr>Диспетчеризация по принципу многоуровневой очереди</vt:lpstr>
      <vt:lpstr>Многоуровневая аналитическая очередь (multi-level feedback queue)</vt:lpstr>
      <vt:lpstr>Пример многоуровневой аналитической очереди</vt:lpstr>
      <vt:lpstr>Многоуровневые аналитические очереди</vt:lpstr>
      <vt:lpstr>Планирование загрузки многопроцессорных систем</vt:lpstr>
      <vt:lpstr>Планирование загрузки процессоров в реальном времени</vt:lpstr>
      <vt:lpstr>Латентность диспетчера  (dispatch latency)</vt:lpstr>
      <vt:lpstr>Планирование в Solaris</vt:lpstr>
      <vt:lpstr>Приоритеты в Windows 2000</vt:lpstr>
    </vt:vector>
  </TitlesOfParts>
  <Company>St.Petersburg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современных операционных систем</dc:title>
  <dc:creator>mir</dc:creator>
  <cp:lastModifiedBy>Admin</cp:lastModifiedBy>
  <cp:revision>92</cp:revision>
  <dcterms:created xsi:type="dcterms:W3CDTF">2001-09-03T03:38:43Z</dcterms:created>
  <dcterms:modified xsi:type="dcterms:W3CDTF">2014-01-24T10:42:14Z</dcterms:modified>
</cp:coreProperties>
</file>