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3" r:id="rId3"/>
    <p:sldId id="264" r:id="rId4"/>
    <p:sldId id="265" r:id="rId5"/>
    <p:sldId id="266" r:id="rId6"/>
    <p:sldId id="267" r:id="rId7"/>
    <p:sldId id="270" r:id="rId8"/>
    <p:sldId id="268" r:id="rId9"/>
    <p:sldId id="257" r:id="rId10"/>
    <p:sldId id="258" r:id="rId11"/>
    <p:sldId id="259" r:id="rId12"/>
    <p:sldId id="269" r:id="rId13"/>
    <p:sldId id="260" r:id="rId14"/>
    <p:sldId id="261" r:id="rId15"/>
    <p:sldId id="271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39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47625-51C5-4A25-83AF-EAA23D260253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E0DAC-A684-4A35-9C61-F585A0AF3A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44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Конденсационный гигрометр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343527-A5DE-40F4-B743-CA4133F9C7DA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Волосной гигрометр</a:t>
            </a:r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03E755-2102-4AD1-9125-92DB74A9D86C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Психрометр</a:t>
            </a:r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E65DC-84F6-4D9D-9176-336CF2B8618F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Электронные термогигрометры –</a:t>
            </a:r>
          </a:p>
          <a:p>
            <a:r>
              <a:rPr lang="ru-RU" smtClean="0"/>
              <a:t>Высокоточные приборы для одновременного измерения </a:t>
            </a:r>
          </a:p>
          <a:p>
            <a:r>
              <a:rPr lang="ru-RU" smtClean="0"/>
              <a:t>относительной влажности и температуры воздуха.</a:t>
            </a: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4E8282-C11A-4A4C-9AD9-B4033B8DFDB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20CFB-F588-41FA-A517-E03B5901F7C8}" type="datetimeFigureOut">
              <a:rPr lang="ru-RU" smtClean="0"/>
              <a:pPr/>
              <a:t>11.11.2015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A33E9-13BE-4B22-8032-E9593743C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77669"/>
            <a:ext cx="8165073" cy="252028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/>
            </a:r>
            <a:br>
              <a:rPr lang="ru-RU" sz="66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ru-RU" sz="66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Влажность воздуха.</a:t>
            </a:r>
            <a:br>
              <a:rPr lang="ru-RU" sz="66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Способы измерения влажности воздуха</a:t>
            </a:r>
            <a:r>
              <a:rPr lang="ru-RU" sz="66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/>
            </a:r>
            <a:br>
              <a:rPr lang="ru-RU" sz="66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ru-RU" sz="66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</a:t>
            </a:r>
            <a:endParaRPr lang="ru-RU" sz="6600" b="1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2320" y="3356992"/>
            <a:ext cx="1500198" cy="3357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3212976"/>
            <a:ext cx="1500198" cy="3357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355895" y="5634656"/>
            <a:ext cx="21600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ученица</a:t>
            </a:r>
          </a:p>
          <a:p>
            <a:r>
              <a:rPr lang="ru-RU" dirty="0" smtClean="0"/>
              <a:t>8в класса </a:t>
            </a:r>
          </a:p>
          <a:p>
            <a:r>
              <a:rPr lang="ru-RU" dirty="0" smtClean="0"/>
              <a:t>Гусейнова Алёна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gigromet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0" y="1066800"/>
            <a:ext cx="4267200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724400" y="990600"/>
            <a:ext cx="4191000" cy="5273675"/>
          </a:xfrm>
          <a:prstGeom prst="rect">
            <a:avLst/>
          </a:prstGeom>
          <a:solidFill>
            <a:schemeClr val="accent2">
              <a:lumMod val="20000"/>
              <a:lumOff val="80000"/>
              <a:alpha val="61176"/>
            </a:schemeClr>
          </a:solidFill>
          <a:ln w="57150" cmpd="thinThick">
            <a:solidFill>
              <a:srgbClr val="0000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Человеческий волос </a:t>
            </a:r>
          </a:p>
          <a:p>
            <a:r>
              <a:rPr lang="ru-RU" sz="2800" b="1" i="1" dirty="0">
                <a:latin typeface="Times New Roman" pitchFamily="18" charset="0"/>
              </a:rPr>
              <a:t>при увеличении </a:t>
            </a:r>
          </a:p>
          <a:p>
            <a:r>
              <a:rPr lang="ru-RU" sz="2800" b="1" i="1" dirty="0">
                <a:latin typeface="Times New Roman" pitchFamily="18" charset="0"/>
              </a:rPr>
              <a:t>влажности воздуха </a:t>
            </a:r>
          </a:p>
          <a:p>
            <a:r>
              <a:rPr lang="ru-RU" sz="2800" b="1" i="1" dirty="0">
                <a:latin typeface="Times New Roman" pitchFamily="18" charset="0"/>
              </a:rPr>
              <a:t>удлиняется; </a:t>
            </a:r>
          </a:p>
          <a:p>
            <a:r>
              <a:rPr lang="ru-RU" sz="2800" b="1" i="1" dirty="0">
                <a:latin typeface="Times New Roman" pitchFamily="18" charset="0"/>
              </a:rPr>
              <a:t>при уменьшении </a:t>
            </a:r>
          </a:p>
          <a:p>
            <a:r>
              <a:rPr lang="ru-RU" sz="2800" b="1" i="1" dirty="0">
                <a:latin typeface="Times New Roman" pitchFamily="18" charset="0"/>
              </a:rPr>
              <a:t>влажности воздуха - укорачивается.</a:t>
            </a:r>
          </a:p>
          <a:p>
            <a:r>
              <a:rPr lang="ru-RU" sz="2800" b="1" i="1" dirty="0">
                <a:latin typeface="Times New Roman" pitchFamily="18" charset="0"/>
              </a:rPr>
              <a:t>Стрелка, соединённая </a:t>
            </a:r>
          </a:p>
          <a:p>
            <a:r>
              <a:rPr lang="ru-RU" sz="2800" b="1" i="1" dirty="0">
                <a:latin typeface="Times New Roman" pitchFamily="18" charset="0"/>
              </a:rPr>
              <a:t>с натянутым волосом,</a:t>
            </a:r>
          </a:p>
          <a:p>
            <a:r>
              <a:rPr lang="ru-RU" sz="2800" b="1" i="1" dirty="0">
                <a:latin typeface="Times New Roman" pitchFamily="18" charset="0"/>
              </a:rPr>
              <a:t>показывает </a:t>
            </a:r>
            <a:r>
              <a:rPr lang="ru-RU" sz="2800" b="1" i="1" dirty="0">
                <a:solidFill>
                  <a:srgbClr val="CC0000"/>
                </a:solidFill>
                <a:latin typeface="Times New Roman" pitchFamily="18" charset="0"/>
              </a:rPr>
              <a:t>относительную</a:t>
            </a:r>
          </a:p>
          <a:p>
            <a:r>
              <a:rPr lang="ru-RU" sz="2800" b="1" i="1" dirty="0">
                <a:solidFill>
                  <a:srgbClr val="CC0000"/>
                </a:solidFill>
                <a:latin typeface="Times New Roman" pitchFamily="18" charset="0"/>
              </a:rPr>
              <a:t>влажность воздуха.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4600" y="152400"/>
            <a:ext cx="429694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Волосной гигрометр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28600" y="5410200"/>
            <a:ext cx="37719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1. «Сухой» термометр      </a:t>
            </a:r>
          </a:p>
          <a:p>
            <a:r>
              <a:rPr lang="ru-RU" sz="2000" b="1">
                <a:latin typeface="Times New Roman" pitchFamily="18" charset="0"/>
              </a:rPr>
              <a:t>2. «Влажный» термометр </a:t>
            </a:r>
          </a:p>
          <a:p>
            <a:r>
              <a:rPr lang="ru-RU" sz="2000" b="1">
                <a:latin typeface="Times New Roman" pitchFamily="18" charset="0"/>
              </a:rPr>
              <a:t>3. Психрометрическая таблица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57600" y="1371600"/>
            <a:ext cx="5181600" cy="3565525"/>
          </a:xfrm>
          <a:prstGeom prst="rect">
            <a:avLst/>
          </a:prstGeom>
          <a:solidFill>
            <a:schemeClr val="accent2">
              <a:lumMod val="20000"/>
              <a:lumOff val="80000"/>
              <a:alpha val="59999"/>
            </a:schemeClr>
          </a:solidFill>
          <a:ln w="57150" cmpd="thinThick">
            <a:solidFill>
              <a:srgbClr val="0000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 b="1" i="1"/>
              <a:t>1. </a:t>
            </a:r>
            <a:r>
              <a:rPr lang="ru-RU" sz="2800" b="1" i="1">
                <a:latin typeface="Times New Roman" pitchFamily="18" charset="0"/>
              </a:rPr>
              <a:t>Снять показания «сухого» </a:t>
            </a:r>
          </a:p>
          <a:p>
            <a:pPr marL="342900" indent="-342900"/>
            <a:r>
              <a:rPr lang="ru-RU" sz="2800" b="1" i="1">
                <a:latin typeface="Times New Roman" pitchFamily="18" charset="0"/>
              </a:rPr>
              <a:t>    и «влажного» термометров.</a:t>
            </a:r>
          </a:p>
          <a:p>
            <a:pPr marL="342900" indent="-342900"/>
            <a:r>
              <a:rPr lang="ru-RU" sz="2800" b="1" i="1">
                <a:latin typeface="Times New Roman" pitchFamily="18" charset="0"/>
              </a:rPr>
              <a:t>2. Определить разность </a:t>
            </a:r>
          </a:p>
          <a:p>
            <a:pPr marL="342900" indent="-342900"/>
            <a:r>
              <a:rPr lang="ru-RU" sz="2800" b="1" i="1">
                <a:latin typeface="Times New Roman" pitchFamily="18" charset="0"/>
              </a:rPr>
              <a:t>    показаний термометров.</a:t>
            </a:r>
          </a:p>
          <a:p>
            <a:pPr marL="342900" indent="-342900"/>
            <a:r>
              <a:rPr lang="ru-RU" sz="2800" b="1" i="1">
                <a:latin typeface="Times New Roman" pitchFamily="18" charset="0"/>
              </a:rPr>
              <a:t>3. По психрометрической </a:t>
            </a:r>
          </a:p>
          <a:p>
            <a:pPr marL="342900" indent="-342900"/>
            <a:r>
              <a:rPr lang="ru-RU" sz="2800" b="1" i="1">
                <a:latin typeface="Times New Roman" pitchFamily="18" charset="0"/>
              </a:rPr>
              <a:t>    таблице определить </a:t>
            </a:r>
          </a:p>
          <a:p>
            <a:pPr marL="342900" indent="-342900"/>
            <a:r>
              <a:rPr lang="ru-RU" sz="2800" b="1" i="1">
                <a:latin typeface="Times New Roman" pitchFamily="18" charset="0"/>
              </a:rPr>
              <a:t>    </a:t>
            </a:r>
            <a:r>
              <a:rPr lang="ru-RU" sz="2800" b="1" i="1">
                <a:solidFill>
                  <a:srgbClr val="CC0000"/>
                </a:solidFill>
                <a:latin typeface="Times New Roman" pitchFamily="18" charset="0"/>
              </a:rPr>
              <a:t>относительную влажность </a:t>
            </a:r>
          </a:p>
          <a:p>
            <a:pPr marL="342900" indent="-342900"/>
            <a:r>
              <a:rPr lang="ru-RU" sz="2800" b="1" i="1">
                <a:solidFill>
                  <a:srgbClr val="CC0000"/>
                </a:solidFill>
                <a:latin typeface="Times New Roman" pitchFamily="18" charset="0"/>
              </a:rPr>
              <a:t>    воздуха.</a:t>
            </a:r>
            <a:endParaRPr lang="el-GR" sz="2800" b="1" i="1">
              <a:solidFill>
                <a:srgbClr val="CC0000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4342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90600"/>
            <a:ext cx="24892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81400" y="228600"/>
            <a:ext cx="262168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Психрометр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/>
      <p:bldP spid="820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Психрометрическая таблица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7" descr="Психрометрическая таблиц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92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5486400" cy="4543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914400"/>
            <a:ext cx="1123950" cy="1514475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914400"/>
            <a:ext cx="1085850" cy="1504950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5853113" y="2565400"/>
            <a:ext cx="1516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/>
              <a:t>t</a:t>
            </a:r>
            <a:r>
              <a:rPr lang="ru-RU" sz="2000" b="1"/>
              <a:t> сух.=20 С</a:t>
            </a:r>
          </a:p>
        </p:txBody>
      </p:sp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6934200" y="243840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/>
              <a:t>0</a:t>
            </a:r>
          </a:p>
        </p:txBody>
      </p:sp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7610475" y="2562225"/>
            <a:ext cx="1409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/>
              <a:t>t</a:t>
            </a:r>
            <a:r>
              <a:rPr lang="ru-RU" sz="2000" b="1"/>
              <a:t> вл.=15 С</a:t>
            </a:r>
          </a:p>
        </p:txBody>
      </p:sp>
      <p:sp>
        <p:nvSpPr>
          <p:cNvPr id="16393" name="Text Box 11"/>
          <p:cNvSpPr txBox="1">
            <a:spLocks noChangeArrowheads="1"/>
          </p:cNvSpPr>
          <p:nvPr/>
        </p:nvSpPr>
        <p:spPr bwMode="auto">
          <a:xfrm>
            <a:off x="8610600" y="243840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/>
              <a:t>0</a:t>
            </a:r>
          </a:p>
        </p:txBody>
      </p:sp>
      <p:sp>
        <p:nvSpPr>
          <p:cNvPr id="16394" name="Text Box 13"/>
          <p:cNvSpPr txBox="1">
            <a:spLocks noChangeArrowheads="1"/>
          </p:cNvSpPr>
          <p:nvPr/>
        </p:nvSpPr>
        <p:spPr bwMode="auto">
          <a:xfrm>
            <a:off x="6003925" y="3556000"/>
            <a:ext cx="2070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/>
              <a:t>t</a:t>
            </a:r>
            <a:r>
              <a:rPr lang="ru-RU" sz="2000" b="1"/>
              <a:t> сух.- </a:t>
            </a:r>
            <a:r>
              <a:rPr lang="en-US" sz="2000" b="1"/>
              <a:t>t</a:t>
            </a:r>
            <a:r>
              <a:rPr lang="ru-RU" sz="2000" b="1"/>
              <a:t> вл.=5 С</a:t>
            </a:r>
          </a:p>
        </p:txBody>
      </p: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7620000" y="342900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/>
              <a:t>0</a:t>
            </a:r>
          </a:p>
        </p:txBody>
      </p:sp>
      <p:sp>
        <p:nvSpPr>
          <p:cNvPr id="16396" name="Line 16"/>
          <p:cNvSpPr>
            <a:spLocks noChangeShapeType="1"/>
          </p:cNvSpPr>
          <p:nvPr/>
        </p:nvSpPr>
        <p:spPr bwMode="auto">
          <a:xfrm>
            <a:off x="4267200" y="4191000"/>
            <a:ext cx="2209800" cy="83820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7" name="Rectangle 18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6398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4876800"/>
            <a:ext cx="18954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9" name="Text Box 20"/>
          <p:cNvSpPr txBox="1">
            <a:spLocks noChangeArrowheads="1"/>
          </p:cNvSpPr>
          <p:nvPr/>
        </p:nvSpPr>
        <p:spPr bwMode="auto">
          <a:xfrm>
            <a:off x="457200" y="152400"/>
            <a:ext cx="8153400" cy="584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rgbClr val="CC0000"/>
                </a:solidFill>
              </a:rPr>
              <a:t>Работа с психрометрической таблицей</a:t>
            </a:r>
          </a:p>
        </p:txBody>
      </p:sp>
      <p:sp>
        <p:nvSpPr>
          <p:cNvPr id="16400" name="Line 22"/>
          <p:cNvSpPr>
            <a:spLocks noChangeShapeType="1"/>
          </p:cNvSpPr>
          <p:nvPr/>
        </p:nvSpPr>
        <p:spPr bwMode="auto">
          <a:xfrm flipH="1" flipV="1">
            <a:off x="4191000" y="2286000"/>
            <a:ext cx="3352800" cy="12954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1" name="Line 23"/>
          <p:cNvSpPr>
            <a:spLocks noChangeShapeType="1"/>
          </p:cNvSpPr>
          <p:nvPr/>
        </p:nvSpPr>
        <p:spPr bwMode="auto">
          <a:xfrm flipH="1">
            <a:off x="1066800" y="2971800"/>
            <a:ext cx="5943600" cy="11430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571744"/>
            <a:ext cx="3260296" cy="3352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638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214554"/>
            <a:ext cx="2057400" cy="3569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639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214686"/>
            <a:ext cx="2682240" cy="2438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81000" y="304800"/>
            <a:ext cx="8610600" cy="18161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Электронные </a:t>
            </a:r>
            <a:r>
              <a:rPr lang="ru-RU" sz="2800" b="1" dirty="0" err="1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термогигрометры</a:t>
            </a:r>
            <a:r>
              <a:rPr lang="ru-RU" sz="2800" b="1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 –</a:t>
            </a:r>
          </a:p>
          <a:p>
            <a:pPr>
              <a:defRPr/>
            </a:pPr>
            <a:r>
              <a:rPr lang="ru-RU" sz="2800" b="1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высокоточные приборы для одновременного измерения относительной влажности и температуры воздуха.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внимание!!!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411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57592" cy="150304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66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Влажность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4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это мера, характеризующая содержание водяных паров в воздухе. </a:t>
            </a:r>
            <a:endParaRPr lang="ru-RU" sz="8000" dirty="0">
              <a:solidFill>
                <a:prstClr val="black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907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хема 1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62473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333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6000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Абсолютная влажность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2179"/>
            <a:ext cx="8229600" cy="4525963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показывает, сколько граммов водяного пара содержится в воздухе объёмом 1 м</a:t>
            </a:r>
            <a:r>
              <a:rPr lang="ru-RU" baseline="300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3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 данных условиях, т.е. плотность водяного пара.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  <a:p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45161"/>
            <a:ext cx="303213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3843213"/>
            <a:ext cx="2705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Обозначается: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23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4800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Относительная влажность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это отношение абсолютной влажности воздуха                   к плотности     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              </a:t>
            </a:r>
            <a:r>
              <a:rPr lang="ru-RU" sz="2400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насыщенного водяного пара при той же температуре, выраженной в процентах.</a:t>
            </a:r>
            <a:endParaRPr lang="ru-RU" sz="4800" dirty="0">
              <a:solidFill>
                <a:prstClr val="black"/>
              </a:solidFill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 smtClean="0">
                <a:solidFill>
                  <a:prstClr val="black"/>
                </a:solidFill>
                <a:latin typeface="Arial" charset="0"/>
              </a:rPr>
              <a:t> 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FF0000"/>
                </a:solidFill>
              </a:rPr>
              <a:t>Обозначается: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51550"/>
            <a:ext cx="461414" cy="78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2928938"/>
            <a:ext cx="500062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448337"/>
            <a:ext cx="42862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31861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690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Температура, при  которой пар, находящийся в воздухе становится насыщенным, называется </a:t>
            </a:r>
            <a:r>
              <a:rPr lang="ru-RU" sz="3600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точкой росы</a:t>
            </a:r>
            <a:r>
              <a:rPr lang="ru-RU" sz="3600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.</a:t>
            </a:r>
            <a:endParaRPr lang="ru-RU" sz="36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023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Виды приборов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Гигрометры (конденсационные, волосные)</a:t>
            </a:r>
          </a:p>
          <a:p>
            <a:r>
              <a:rPr lang="ru-RU" sz="3600" dirty="0" smtClean="0"/>
              <a:t>Психрометры</a:t>
            </a:r>
          </a:p>
          <a:p>
            <a:r>
              <a:rPr lang="ru-RU" sz="3600" dirty="0" smtClean="0"/>
              <a:t>Электронные </a:t>
            </a:r>
            <a:r>
              <a:rPr lang="ru-RU" sz="3600" dirty="0" err="1" smtClean="0"/>
              <a:t>термогигрометры</a:t>
            </a:r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516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хема 8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7007956" cy="475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625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28600" y="4343400"/>
            <a:ext cx="361791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000" b="1">
                <a:latin typeface="Times New Roman" pitchFamily="18" charset="0"/>
              </a:rPr>
              <a:t>Металлическая коробочка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latin typeface="Times New Roman" pitchFamily="18" charset="0"/>
              </a:rPr>
              <a:t>Полированная стенка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latin typeface="Times New Roman" pitchFamily="18" charset="0"/>
              </a:rPr>
              <a:t>Полированное кольцо</a:t>
            </a:r>
          </a:p>
          <a:p>
            <a:pPr marL="342900" indent="-342900">
              <a:buFontTx/>
              <a:buAutoNum type="arabicPeriod"/>
            </a:pPr>
            <a:r>
              <a:rPr lang="ru-RU" sz="2000" b="1">
                <a:latin typeface="Times New Roman" pitchFamily="18" charset="0"/>
              </a:rPr>
              <a:t>Теплоизолированная </a:t>
            </a:r>
          </a:p>
          <a:p>
            <a:pPr marL="342900" indent="-342900"/>
            <a:r>
              <a:rPr lang="ru-RU" sz="2000" b="1">
                <a:latin typeface="Times New Roman" pitchFamily="18" charset="0"/>
              </a:rPr>
              <a:t>      прокладка</a:t>
            </a:r>
          </a:p>
          <a:p>
            <a:pPr marL="342900" indent="-342900"/>
            <a:r>
              <a:rPr lang="ru-RU" sz="2000" b="1">
                <a:latin typeface="Times New Roman" pitchFamily="18" charset="0"/>
              </a:rPr>
              <a:t>5.  Резиновая груша</a:t>
            </a:r>
          </a:p>
          <a:p>
            <a:pPr marL="342900" indent="-342900"/>
            <a:r>
              <a:rPr lang="ru-RU" sz="2000" b="1">
                <a:latin typeface="Times New Roman" pitchFamily="18" charset="0"/>
              </a:rPr>
              <a:t>6.  Термометр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962400" y="1066800"/>
            <a:ext cx="4656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Определяет </a:t>
            </a:r>
          </a:p>
          <a:p>
            <a:pPr algn="ctr"/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абсолютную влажность воздуха </a:t>
            </a:r>
          </a:p>
          <a:p>
            <a:pPr algn="ctr"/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по точке росы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886200" y="2362200"/>
            <a:ext cx="4886325" cy="3800475"/>
          </a:xfrm>
          <a:prstGeom prst="rect">
            <a:avLst/>
          </a:prstGeom>
          <a:solidFill>
            <a:schemeClr val="accent2">
              <a:lumMod val="20000"/>
              <a:lumOff val="80000"/>
              <a:alpha val="61176"/>
            </a:schemeClr>
          </a:solidFill>
          <a:ln w="57150" cmpd="thinThick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400" b="1" i="1" dirty="0">
                <a:latin typeface="Times New Roman" pitchFamily="18" charset="0"/>
              </a:rPr>
              <a:t>Налить эфир в коробку.</a:t>
            </a:r>
          </a:p>
          <a:p>
            <a:pPr marL="342900" indent="-342900">
              <a:buFontTx/>
              <a:buAutoNum type="arabicPeriod"/>
            </a:pPr>
            <a:r>
              <a:rPr lang="ru-RU" sz="2400" b="1" i="1" dirty="0">
                <a:latin typeface="Times New Roman" pitchFamily="18" charset="0"/>
              </a:rPr>
              <a:t>Продувать грушей воздух </a:t>
            </a:r>
          </a:p>
          <a:p>
            <a:pPr marL="342900" indent="-342900"/>
            <a:r>
              <a:rPr lang="ru-RU" sz="2400" b="1" i="1" dirty="0">
                <a:latin typeface="Times New Roman" pitchFamily="18" charset="0"/>
              </a:rPr>
              <a:t>     для быстрого испарения.</a:t>
            </a:r>
          </a:p>
          <a:p>
            <a:pPr marL="342900" indent="-342900">
              <a:buFontTx/>
              <a:buAutoNum type="arabicPeriod" startAt="3"/>
            </a:pPr>
            <a:r>
              <a:rPr lang="ru-RU" sz="2400" b="1" i="1" dirty="0">
                <a:latin typeface="Times New Roman" pitchFamily="18" charset="0"/>
              </a:rPr>
              <a:t>Отметить температуру, </a:t>
            </a:r>
          </a:p>
          <a:p>
            <a:pPr marL="342900" indent="-342900"/>
            <a:r>
              <a:rPr lang="ru-RU" sz="2400" b="1" i="1" dirty="0">
                <a:latin typeface="Times New Roman" pitchFamily="18" charset="0"/>
              </a:rPr>
              <a:t>     при которой на полированной </a:t>
            </a:r>
          </a:p>
          <a:p>
            <a:pPr marL="342900" indent="-342900"/>
            <a:r>
              <a:rPr lang="ru-RU" sz="2400" b="1" i="1" dirty="0">
                <a:latin typeface="Times New Roman" pitchFamily="18" charset="0"/>
              </a:rPr>
              <a:t>     стенке коробки появится роса.</a:t>
            </a:r>
          </a:p>
          <a:p>
            <a:pPr marL="342900" indent="-342900">
              <a:buFontTx/>
              <a:buAutoNum type="arabicPeriod" startAt="4"/>
            </a:pPr>
            <a:r>
              <a:rPr lang="ru-RU" sz="2400" b="1" i="1" dirty="0">
                <a:latin typeface="Times New Roman" pitchFamily="18" charset="0"/>
              </a:rPr>
              <a:t>По  таблице плотности </a:t>
            </a:r>
          </a:p>
          <a:p>
            <a:pPr marL="342900" indent="-342900"/>
            <a:r>
              <a:rPr lang="ru-RU" sz="2400" b="1" i="1" dirty="0">
                <a:latin typeface="Times New Roman" pitchFamily="18" charset="0"/>
              </a:rPr>
              <a:t>     насыщенного водяного пара </a:t>
            </a:r>
          </a:p>
          <a:p>
            <a:pPr marL="342900" indent="-342900"/>
            <a:r>
              <a:rPr lang="ru-RU" sz="2400" b="1" i="1" dirty="0">
                <a:latin typeface="Times New Roman" pitchFamily="18" charset="0"/>
              </a:rPr>
              <a:t>     определить абсолютную </a:t>
            </a:r>
          </a:p>
          <a:p>
            <a:pPr marL="342900" indent="-342900"/>
            <a:r>
              <a:rPr lang="ru-RU" sz="2400" b="1" i="1" dirty="0">
                <a:latin typeface="Times New Roman" pitchFamily="18" charset="0"/>
              </a:rPr>
              <a:t>     влажность  водяного пара.  </a:t>
            </a:r>
          </a:p>
        </p:txBody>
      </p:sp>
      <p:pic>
        <p:nvPicPr>
          <p:cNvPr id="1229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3438525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524000" y="228600"/>
            <a:ext cx="613469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>
                  <a:solidFill>
                    <a:srgbClr val="0070C0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Конденсационный гигрометр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87786715bb7f1c7a358c1a684be96fd39133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311</Words>
  <Application>Microsoft Office PowerPoint</Application>
  <PresentationFormat>Экран (4:3)</PresentationFormat>
  <Paragraphs>85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Влажность воздуха. Способы измерения влажности воздуха   </vt:lpstr>
      <vt:lpstr>Влажность</vt:lpstr>
      <vt:lpstr>Презентация PowerPoint</vt:lpstr>
      <vt:lpstr>Абсолютная влажность </vt:lpstr>
      <vt:lpstr>Относительная влажность </vt:lpstr>
      <vt:lpstr>Презентация PowerPoint</vt:lpstr>
      <vt:lpstr>Виды приборов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Психрометрическая таблица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Приборы, измеряющие влажность воздуха</dc:title>
  <dc:creator>таня</dc:creator>
  <cp:lastModifiedBy>1</cp:lastModifiedBy>
  <cp:revision>38</cp:revision>
  <dcterms:created xsi:type="dcterms:W3CDTF">2011-11-15T20:30:19Z</dcterms:created>
  <dcterms:modified xsi:type="dcterms:W3CDTF">2015-11-11T08:29:54Z</dcterms:modified>
</cp:coreProperties>
</file>