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18"/>
  </p:notesMasterIdLst>
  <p:sldIdLst>
    <p:sldId id="414" r:id="rId2"/>
    <p:sldId id="415" r:id="rId3"/>
    <p:sldId id="416" r:id="rId4"/>
    <p:sldId id="417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5" r:id="rId13"/>
    <p:sldId id="426" r:id="rId14"/>
    <p:sldId id="427" r:id="rId15"/>
    <p:sldId id="428" r:id="rId16"/>
    <p:sldId id="42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0000"/>
    <a:srgbClr val="FFFFCC"/>
    <a:srgbClr val="FFFF99"/>
    <a:srgbClr val="660066"/>
    <a:srgbClr val="406016"/>
    <a:srgbClr val="643404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75" autoAdjust="0"/>
    <p:restoredTop sz="94660"/>
  </p:normalViewPr>
  <p:slideViewPr>
    <p:cSldViewPr>
      <p:cViewPr>
        <p:scale>
          <a:sx n="50" d="100"/>
          <a:sy n="50" d="100"/>
        </p:scale>
        <p:origin x="-208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DA04658-C1EB-4945-87E0-73F47285389C}" type="datetimeFigureOut">
              <a:rPr lang="ru-RU"/>
              <a:pPr>
                <a:defRPr/>
              </a:pPr>
              <a:t>23.10.2013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D05BC4-DA37-4D19-A3B5-D8791B450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5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xfrm>
            <a:off x="938213" y="4171950"/>
            <a:ext cx="50546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   Ассоциации среди микроорганизмо</a:t>
            </a:r>
            <a:r>
              <a:rPr lang="en-US" smtClean="0"/>
              <a:t>d</a:t>
            </a:r>
            <a:r>
              <a:rPr lang="ru-RU" smtClean="0"/>
              <a:t> включали от 2-х до 4-х микроорганизмов.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Лидирующее положение в общей структуре заняли 2-х компонентные ассоциации - 64,4±11,2% (</a:t>
            </a:r>
            <a:r>
              <a:rPr lang="en-US" smtClean="0"/>
              <a:t>p</a:t>
            </a:r>
            <a:r>
              <a:rPr lang="ru-RU" smtClean="0"/>
              <a:t>=0,0000001),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   </a:t>
            </a:r>
          </a:p>
        </p:txBody>
      </p:sp>
      <p:sp>
        <p:nvSpPr>
          <p:cNvPr id="150532" name="Slide Number Placeholder 3"/>
          <p:cNvSpPr txBox="1">
            <a:spLocks noGrp="1"/>
          </p:cNvSpPr>
          <p:nvPr/>
        </p:nvSpPr>
        <p:spPr bwMode="auto">
          <a:xfrm>
            <a:off x="388620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 anchor="b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7713" indent="-28733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0938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9725" indent="-228600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01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273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45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17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89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D3AEDDD2-F7E6-49C7-A6D6-60234497901D}" type="slidenum">
              <a:rPr lang="en-US" sz="1200">
                <a:latin typeface="Calibri" pitchFamily="34" charset="0"/>
              </a:rPr>
              <a:pPr algn="r" eaLnBrk="1" hangingPunct="1"/>
              <a:t>9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2813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xfrm>
            <a:off x="938213" y="4171950"/>
            <a:ext cx="50546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Лидирующее положение в общей структуре заняли 2-х компонентные ассоциации - 64,4±11,2% (</a:t>
            </a:r>
            <a:r>
              <a:rPr lang="en-US" smtClean="0"/>
              <a:t>p</a:t>
            </a:r>
            <a:r>
              <a:rPr lang="ru-RU" smtClean="0"/>
              <a:t>=0,0000001),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   При внебольничных пневмониях удельный вес 2-х компонентных ассоциации также был наибольшим 68,2±11,5%, достоверно превышая 3-х и 4-х компонентные ассоциации - 21,2±10,1%, 10,6±7,6% соответственно (</a:t>
            </a:r>
            <a:r>
              <a:rPr lang="en-US" smtClean="0"/>
              <a:t>p</a:t>
            </a:r>
            <a:r>
              <a:rPr lang="ru-RU" smtClean="0"/>
              <a:t>=0,0000001),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при внутрибольничных пневмониях отмечалось преобладание 3-х компонентных ассоциаций - 42,9±21,6%,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2580" name="Slide Number Placeholder 3"/>
          <p:cNvSpPr txBox="1">
            <a:spLocks noGrp="1"/>
          </p:cNvSpPr>
          <p:nvPr/>
        </p:nvSpPr>
        <p:spPr bwMode="auto">
          <a:xfrm>
            <a:off x="388620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 anchor="b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7713" indent="-28733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0938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9725" indent="-228600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01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273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45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17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89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BD904793-D343-4E76-A106-3047AD175AE1}" type="slidenum">
              <a:rPr lang="en-US" sz="1200">
                <a:latin typeface="Calibri" pitchFamily="34" charset="0"/>
              </a:rPr>
              <a:pPr algn="r" eaLnBrk="1" hangingPunct="1"/>
              <a:t>11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xfrm>
            <a:off x="687388" y="4344988"/>
            <a:ext cx="5483225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Микроорганизмы характеризовались средним- у S. pneumoniae, Str</a:t>
            </a:r>
            <a:r>
              <a:rPr lang="en-US" smtClean="0"/>
              <a:t>eptococcus s</a:t>
            </a:r>
            <a:r>
              <a:rPr lang="ru-RU" smtClean="0"/>
              <a:t>pp., Enterococcus spp., S.aureus, </a:t>
            </a:r>
            <a:r>
              <a:rPr lang="en-US" smtClean="0"/>
              <a:t>CoNS</a:t>
            </a:r>
            <a:r>
              <a:rPr lang="ru-RU" smtClean="0"/>
              <a:t> и высоким КА – у представители семейства Enterobacteriaceae, Аspergillus fumigatus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выделенных ассоциациях наблюдались антагонистические отношения,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 т.е. коэффициент Жаккарда не превышал 30%.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2820" name="Slide Number Placeholder 3"/>
          <p:cNvSpPr txBox="1">
            <a:spLocks noGrp="1"/>
          </p:cNvSpPr>
          <p:nvPr/>
        </p:nvSpPr>
        <p:spPr bwMode="auto">
          <a:xfrm>
            <a:off x="388620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 anchor="b"/>
          <a:lstStyle>
            <a:lvl1pPr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7713" indent="-28733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0938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9725" indent="-228600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0100" indent="-230188" defTabSz="920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273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845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417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8900" indent="-230188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5C97A599-4DBD-4F7C-B206-69D4B14E8E52}" type="slidenum">
              <a:rPr lang="en-US" sz="1200">
                <a:latin typeface="Calibri" pitchFamily="34" charset="0"/>
              </a:rPr>
              <a:pPr algn="r" eaLnBrk="1" hangingPunct="1"/>
              <a:t>12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>
          <a:xfrm>
            <a:off x="792163" y="417195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/>
            <a:r>
              <a:rPr lang="ru-RU" smtClean="0"/>
              <a:t>Выявлен феномен проявления большей устойчивости цельных микробных ассоциаций к ДС по сравнению с отдельными микробами-ассоциантами.</a:t>
            </a:r>
          </a:p>
          <a:p>
            <a:pPr eaLnBrk="1" hangingPunct="1"/>
            <a:r>
              <a:rPr lang="ru-RU" smtClean="0"/>
              <a:t>3,2±3,1% ассоциаций микроорганизмов обладали устойчивостью к ДС по сравнению с 1,4±1,3% штаммов-ассоциантов, тестированных раздельно,</a:t>
            </a:r>
          </a:p>
          <a:p>
            <a:pPr eaLnBrk="1" hangingPunct="1"/>
            <a:r>
              <a:rPr lang="ru-RU" smtClean="0"/>
              <a:t> 51,7±8,9  </a:t>
            </a:r>
            <a:r>
              <a:rPr lang="en-US" smtClean="0"/>
              <a:t>vs</a:t>
            </a:r>
            <a:r>
              <a:rPr lang="ru-RU" smtClean="0"/>
              <a:t> 26,8±8,0% - имели неполную чувствительность (</a:t>
            </a:r>
            <a:r>
              <a:rPr lang="en-US" smtClean="0"/>
              <a:t>p</a:t>
            </a:r>
            <a:r>
              <a:rPr lang="ru-RU" smtClean="0"/>
              <a:t>=0,025).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>
          <a:xfrm>
            <a:off x="792163" y="417195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/>
            <a:r>
              <a:rPr lang="ru-RU" smtClean="0"/>
              <a:t>В таблице представлен пример, когда неполностью чувствительный штамм-ассоциант делал неполностью чувствительной всю ассоциацию (1,4±1,3%)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>
          <a:xfrm>
            <a:off x="792163" y="417195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25" tIns="46013" rIns="92025" bIns="46013"/>
          <a:lstStyle/>
          <a:p>
            <a:pPr eaLnBrk="1" hangingPunct="1"/>
            <a:r>
              <a:rPr lang="ru-RU" smtClean="0"/>
              <a:t>ассоциация, состоящая из чувствительных по отдельности штаммов, имела неполную чувствительность к одному или нескольким ДС (20,7±7,3%); </a:t>
            </a:r>
          </a:p>
          <a:p>
            <a:pPr eaLnBrk="1" hangingPunct="1"/>
            <a:r>
              <a:rPr lang="ru-RU" smtClean="0"/>
              <a:t>ассоциации, неполностью чувствительные к одному ДС из-за неполной чувствительности штаммов-ассоциантов, имели неполную чувствительность и к другим ДС при полной чувствительности штаммов по отдельности.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76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76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6507E-9950-4FA4-8FDB-8A1B78906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F0AF5-5DC9-49DB-9AF3-C20DEF737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F410C-5EE7-4039-95F0-40ECEB482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67F05-C5D6-4973-9125-6668ACBE4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E32E8-5406-4DD2-9C62-7A2769E13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72514-377F-48B6-A14F-D8EA3F5C2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9DB54-E20B-4F97-BAB8-158E1B253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18686-E445-40E2-89EC-317DDA49C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4D492-7A0E-4A70-9266-8E61B8AEE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1E972-65EA-4CBB-98F2-56AB5D553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2A006-E4AA-4DFF-8E20-F9DBF5AAC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6656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6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6656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6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6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6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657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7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1E368E45-BF94-4D67-828C-9FA945171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62000" y="0"/>
            <a:ext cx="8064500" cy="2208213"/>
          </a:xfrm>
        </p:spPr>
        <p:txBody>
          <a:bodyPr wrap="square" lIns="45720" tIns="45720" rIns="4572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Особенности инфекций, вызываемых микробными ассоциациями (</a:t>
            </a:r>
            <a:r>
              <a:rPr lang="ru-RU" sz="4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полиэтиологичные</a:t>
            </a:r>
            <a:r>
              <a:rPr lang="ru-RU" sz="4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инфекции)</a:t>
            </a:r>
            <a:endParaRPr lang="ru-RU" sz="4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120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87763"/>
            <a:ext cx="3529013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3124200"/>
            <a:ext cx="3529013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3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13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31913" y="188913"/>
            <a:ext cx="7313612" cy="574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200" b="0" smtClean="0">
                <a:solidFill>
                  <a:srgbClr val="000099"/>
                </a:solidFill>
                <a:effectLst/>
              </a:rPr>
              <a:t>Состав микробных ассоциаций</a:t>
            </a:r>
          </a:p>
        </p:txBody>
      </p:sp>
      <p:graphicFrame>
        <p:nvGraphicFramePr>
          <p:cNvPr id="167939" name="Group 3"/>
          <p:cNvGraphicFramePr>
            <a:graphicFrameLocks noGrp="1"/>
          </p:cNvGraphicFramePr>
          <p:nvPr/>
        </p:nvGraphicFramePr>
        <p:xfrm>
          <a:off x="0" y="908050"/>
          <a:ext cx="9144000" cy="5628008"/>
        </p:xfrm>
        <a:graphic>
          <a:graphicData uri="http://schemas.openxmlformats.org/drawingml/2006/table">
            <a:tbl>
              <a:tblPr/>
              <a:tblGrid>
                <a:gridCol w="1828800"/>
                <a:gridCol w="609600"/>
                <a:gridCol w="685800"/>
                <a:gridCol w="838200"/>
                <a:gridCol w="914400"/>
                <a:gridCol w="914400"/>
                <a:gridCol w="838200"/>
                <a:gridCol w="838200"/>
                <a:gridCol w="862013"/>
                <a:gridCol w="814387"/>
              </a:tblGrid>
              <a:tr h="1182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Состав ассоциаций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S. pneumoniae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treptococcus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.spp.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Enterococcus spp.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S.aureus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КНС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Enterobacteriaceae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H.influenzae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НГОБ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Candida spp.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S. pneumoniae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treptococcus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.spp.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Enterococcus spp.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S.aureus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КНС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36,3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99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Enterobacteriaceae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H.Influenzae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НГОБ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Candida spp.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18,4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8062" name="Text Box 126"/>
          <p:cNvSpPr txBox="1">
            <a:spLocks noChangeArrowheads="1"/>
          </p:cNvSpPr>
          <p:nvPr/>
        </p:nvSpPr>
        <p:spPr bwMode="auto">
          <a:xfrm>
            <a:off x="10096500" y="3706813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ru-RU" sz="2000">
              <a:solidFill>
                <a:srgbClr val="000099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F23B4913-E6FC-4D1E-BCB2-AB0614C2CFD1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11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cs typeface="Arial" pitchFamily="34" charset="0"/>
              </a:rPr>
              <a:t>Характеристика ассоциаций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cs typeface="Arial" pitchFamily="34" charset="0"/>
              </a:rPr>
              <a:t> в структуре пневмоний</a:t>
            </a:r>
            <a:r>
              <a:rPr lang="ru-RU" sz="2800">
                <a:solidFill>
                  <a:srgbClr val="FF0000"/>
                </a:solidFill>
                <a:cs typeface="Arial" pitchFamily="34" charset="0"/>
              </a:rPr>
              <a:t> </a:t>
            </a:r>
          </a:p>
        </p:txBody>
      </p:sp>
      <p:graphicFrame>
        <p:nvGraphicFramePr>
          <p:cNvPr id="151556" name="Group 4"/>
          <p:cNvGraphicFramePr>
            <a:graphicFrameLocks noGrp="1"/>
          </p:cNvGraphicFramePr>
          <p:nvPr/>
        </p:nvGraphicFramePr>
        <p:xfrm>
          <a:off x="-36513" y="1027113"/>
          <a:ext cx="9180513" cy="5830888"/>
        </p:xfrm>
        <a:graphic>
          <a:graphicData uri="http://schemas.openxmlformats.org/drawingml/2006/table">
            <a:tbl>
              <a:tblPr/>
              <a:tblGrid>
                <a:gridCol w="2663826"/>
                <a:gridCol w="2449512"/>
                <a:gridCol w="2239963"/>
                <a:gridCol w="1827212"/>
              </a:tblGrid>
              <a:tr h="930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Характеристика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Внебольничная пневмония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Внутрибольничная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пневмония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Биоптаты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легких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Ассоциации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52,8±4,5%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43,7±12,4%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73,3±8,1%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Лидирующее количество компонентов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 компонента - 68,2±11,5%,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(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=0,0000001)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 компонента – 42,9±21,6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%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 компонента – 59,1±21,0%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4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Лидирующие микроорганизмы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Candida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Enterobacteriaceae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CoNS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НГОБ,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C.albicans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Enterobacteriaceae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aureus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S.aureus  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coli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C.albicans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09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Наиболее распространенные ассоциации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Enterococcus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.+ </a:t>
                      </a: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Candida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Streptococcus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 + </a:t>
                      </a: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Candida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Acinetobacter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.+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Candida spp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.coli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+ S.aureus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,</a:t>
                      </a: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 E.coli+ Candida spp.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883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E6F3CDFA-C380-4398-80BD-E8E0D057FD4A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12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>
                <a:solidFill>
                  <a:schemeClr val="bg1"/>
                </a:solidFill>
                <a:cs typeface="Arial" pitchFamily="34" charset="0"/>
              </a:rPr>
              <a:t>Оценка ассоциативности микроорганизмов</a:t>
            </a:r>
            <a:r>
              <a:rPr lang="ru-RU" sz="3200">
                <a:solidFill>
                  <a:schemeClr val="bg1"/>
                </a:solidFill>
                <a:cs typeface="Arial" pitchFamily="34" charset="0"/>
              </a:rPr>
              <a:t> </a:t>
            </a:r>
          </a:p>
        </p:txBody>
      </p:sp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-4763" y="2205038"/>
          <a:ext cx="5407026" cy="395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3" name="Диаграмма" r:id="rId4" imgW="4610100" imgH="3371850" progId="Excel.Chart.8">
                  <p:embed/>
                </p:oleObj>
              </mc:Choice>
              <mc:Fallback>
                <p:oleObj name="Диаграмма" r:id="rId4" imgW="4610100" imgH="33718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763" y="2205038"/>
                        <a:ext cx="5407026" cy="3954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3635375" y="2205038"/>
          <a:ext cx="6553200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4" name="Диаграмма" r:id="rId6" imgW="5057851" imgH="3895649" progId="Excel.Chart.8">
                  <p:embed/>
                </p:oleObj>
              </mc:Choice>
              <mc:Fallback>
                <p:oleObj name="Диаграмма" r:id="rId6" imgW="5057851" imgH="389564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2205038"/>
                        <a:ext cx="6553200" cy="403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8"/>
          <p:cNvGraphicFramePr>
            <a:graphicFrameLocks noChangeAspect="1"/>
          </p:cNvGraphicFramePr>
          <p:nvPr/>
        </p:nvGraphicFramePr>
        <p:xfrm>
          <a:off x="3205163" y="5964238"/>
          <a:ext cx="5410200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5" name="Диаграмма" r:id="rId8" imgW="4962463" imgH="809542" progId="Excel.Chart.8">
                  <p:embed/>
                </p:oleObj>
              </mc:Choice>
              <mc:Fallback>
                <p:oleObj name="Диаграмма" r:id="rId8" imgW="4962463" imgH="80954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5964238"/>
                        <a:ext cx="5410200" cy="89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9" name="Text Box 9"/>
          <p:cNvSpPr txBox="1">
            <a:spLocks noChangeArrowheads="1"/>
          </p:cNvSpPr>
          <p:nvPr/>
        </p:nvSpPr>
        <p:spPr bwMode="auto">
          <a:xfrm>
            <a:off x="1042988" y="1484313"/>
            <a:ext cx="32861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400" b="1"/>
              <a:t>при внебольничных</a:t>
            </a:r>
          </a:p>
          <a:p>
            <a:pPr algn="ctr" eaLnBrk="1" hangingPunct="1"/>
            <a:r>
              <a:rPr lang="ru-RU" sz="2400" b="1"/>
              <a:t>пневмониях</a:t>
            </a:r>
          </a:p>
        </p:txBody>
      </p:sp>
      <p:sp>
        <p:nvSpPr>
          <p:cNvPr id="161800" name="Text Box 10"/>
          <p:cNvSpPr txBox="1">
            <a:spLocks noChangeArrowheads="1"/>
          </p:cNvSpPr>
          <p:nvPr/>
        </p:nvSpPr>
        <p:spPr bwMode="auto">
          <a:xfrm>
            <a:off x="5078413" y="1484313"/>
            <a:ext cx="38052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400" b="1"/>
              <a:t>при внутрибольничных</a:t>
            </a:r>
          </a:p>
          <a:p>
            <a:pPr algn="ctr" eaLnBrk="1" hangingPunct="1"/>
            <a:r>
              <a:rPr lang="ru-RU" sz="2400" b="1"/>
              <a:t> пневмониях</a:t>
            </a:r>
          </a:p>
        </p:txBody>
      </p:sp>
    </p:spTree>
    <p:extLst>
      <p:ext uri="{BB962C8B-B14F-4D97-AF65-F5344CB8AC3E}">
        <p14:creationId xmlns:p14="http://schemas.microsoft.com/office/powerpoint/2010/main" val="12599325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FC824762-BD8D-45F7-AD9D-DE920FF08AB6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13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85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404813"/>
            <a:ext cx="8183562" cy="105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smtClean="0">
                <a:effectLst/>
              </a:rPr>
              <a:t>Устойчивость к дезинфектантам</a:t>
            </a:r>
          </a:p>
        </p:txBody>
      </p:sp>
      <p:graphicFrame>
        <p:nvGraphicFramePr>
          <p:cNvPr id="155677" name="Group 29"/>
          <p:cNvGraphicFramePr>
            <a:graphicFrameLocks noGrp="1"/>
          </p:cNvGraphicFramePr>
          <p:nvPr>
            <p:ph sz="half" idx="4294967295"/>
          </p:nvPr>
        </p:nvGraphicFramePr>
        <p:xfrm>
          <a:off x="611188" y="3429000"/>
          <a:ext cx="8208962" cy="2928939"/>
        </p:xfrm>
        <a:graphic>
          <a:graphicData uri="http://schemas.openxmlformats.org/drawingml/2006/table">
            <a:tbl>
              <a:tblPr/>
              <a:tblGrid>
                <a:gridCol w="2746375"/>
                <a:gridCol w="2725737"/>
                <a:gridCol w="2736850"/>
              </a:tblGrid>
              <a:tr h="700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Характеристика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ассоциации микроорганизмов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штаммы -ассоцианты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Доля устойчивых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3,2±3,1%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1,4±1,3%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Доля неполностью чувствительных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51,7±8,9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p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=0,025)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26,8±8,0%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Всего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54,8±6,3%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28,2±5,3%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5674" name="Rectangle 4"/>
          <p:cNvSpPr>
            <a:spLocks noChangeArrowheads="1"/>
          </p:cNvSpPr>
          <p:nvPr/>
        </p:nvSpPr>
        <p:spPr bwMode="auto">
          <a:xfrm>
            <a:off x="0" y="2305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 sz="2400" b="1"/>
          </a:p>
        </p:txBody>
      </p:sp>
      <p:sp>
        <p:nvSpPr>
          <p:cNvPr id="155675" name="Text Box 103"/>
          <p:cNvSpPr txBox="1">
            <a:spLocks noChangeArrowheads="1"/>
          </p:cNvSpPr>
          <p:nvPr/>
        </p:nvSpPr>
        <p:spPr bwMode="auto">
          <a:xfrm>
            <a:off x="3735388" y="6448425"/>
            <a:ext cx="49323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000" b="1"/>
              <a:t>Авторская адаптированная методика</a:t>
            </a:r>
          </a:p>
        </p:txBody>
      </p:sp>
      <p:sp>
        <p:nvSpPr>
          <p:cNvPr id="155676" name="Rectangle 28"/>
          <p:cNvSpPr>
            <a:spLocks noChangeArrowheads="1"/>
          </p:cNvSpPr>
          <p:nvPr/>
        </p:nvSpPr>
        <p:spPr bwMode="auto">
          <a:xfrm>
            <a:off x="395288" y="1590675"/>
            <a:ext cx="83883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/>
              <a:t> Используемые дезинфектанты:</a:t>
            </a:r>
          </a:p>
          <a:p>
            <a:pPr algn="just" eaLnBrk="0" hangingPunct="0">
              <a:buFontTx/>
              <a:buChar char="•"/>
            </a:pPr>
            <a:r>
              <a:rPr lang="ru-RU" sz="2400" b="1"/>
              <a:t>хлорсодержащее - "Жавель-солид" </a:t>
            </a:r>
          </a:p>
          <a:p>
            <a:pPr algn="just" eaLnBrk="0" hangingPunct="0">
              <a:buFontTx/>
              <a:buChar char="•"/>
            </a:pPr>
            <a:r>
              <a:rPr lang="ru-RU" sz="2400" b="1"/>
              <a:t>ПАВ (ЧАС) - "Мистраль" </a:t>
            </a:r>
          </a:p>
          <a:p>
            <a:pPr algn="just" eaLnBrk="0" hangingPunct="0">
              <a:buFontTx/>
              <a:buChar char="•"/>
            </a:pPr>
            <a:r>
              <a:rPr lang="ru-RU" sz="2400" b="1"/>
              <a:t>кислородсодержащее - "Н</a:t>
            </a:r>
            <a:r>
              <a:rPr lang="ru-RU" sz="2400" b="1" baseline="-25000"/>
              <a:t>2</a:t>
            </a:r>
            <a:r>
              <a:rPr lang="ru-RU" sz="2400" b="1"/>
              <a:t>О</a:t>
            </a:r>
            <a:r>
              <a:rPr lang="ru-RU" sz="2400" b="1" baseline="-25000"/>
              <a:t>2</a:t>
            </a:r>
            <a:r>
              <a:rPr lang="ru-RU" sz="2400" b="1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3615958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5D1D7BD4-D97F-4577-875C-018D254011D5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14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2146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smtClean="0">
                <a:effectLst/>
              </a:rPr>
              <a:t>Устойчивость к дезинфектантам</a:t>
            </a:r>
          </a:p>
        </p:txBody>
      </p:sp>
      <p:sp>
        <p:nvSpPr>
          <p:cNvPr id="163844" name="Rectangle 3"/>
          <p:cNvSpPr>
            <a:spLocks noChangeArrowheads="1"/>
          </p:cNvSpPr>
          <p:nvPr/>
        </p:nvSpPr>
        <p:spPr bwMode="auto">
          <a:xfrm>
            <a:off x="0" y="2305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 sz="2400" b="1"/>
          </a:p>
        </p:txBody>
      </p:sp>
      <p:sp>
        <p:nvSpPr>
          <p:cNvPr id="163845" name="AutoShape 22"/>
          <p:cNvSpPr>
            <a:spLocks noChangeArrowheads="1"/>
          </p:cNvSpPr>
          <p:nvPr/>
        </p:nvSpPr>
        <p:spPr bwMode="auto">
          <a:xfrm>
            <a:off x="323850" y="1628775"/>
            <a:ext cx="4354513" cy="863600"/>
          </a:xfrm>
          <a:prstGeom prst="rightArrowCallout">
            <a:avLst>
              <a:gd name="adj1" fmla="val 24269"/>
              <a:gd name="adj2" fmla="val 31435"/>
              <a:gd name="adj3" fmla="val 31257"/>
              <a:gd name="adj4" fmla="val 90630"/>
            </a:avLst>
          </a:prstGeom>
          <a:solidFill>
            <a:srgbClr val="99FF99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неполностью чувствительный</a:t>
            </a:r>
          </a:p>
          <a:p>
            <a:pPr algn="ctr"/>
            <a:r>
              <a:rPr lang="ru-RU" b="1"/>
              <a:t> штамм-ассоциант</a:t>
            </a:r>
          </a:p>
        </p:txBody>
      </p:sp>
      <p:sp>
        <p:nvSpPr>
          <p:cNvPr id="163846" name="AutoShape 23"/>
          <p:cNvSpPr>
            <a:spLocks noChangeArrowheads="1"/>
          </p:cNvSpPr>
          <p:nvPr/>
        </p:nvSpPr>
        <p:spPr bwMode="auto">
          <a:xfrm>
            <a:off x="4716463" y="1700213"/>
            <a:ext cx="4032250" cy="720725"/>
          </a:xfrm>
          <a:prstGeom prst="roundRect">
            <a:avLst>
              <a:gd name="adj" fmla="val 16667"/>
            </a:avLst>
          </a:prstGeom>
          <a:solidFill>
            <a:srgbClr val="FF5050"/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неполностью чувствительная</a:t>
            </a:r>
          </a:p>
          <a:p>
            <a:pPr algn="ctr"/>
            <a:r>
              <a:rPr lang="ru-RU" b="1"/>
              <a:t>ассоциация - 1,4±1,3%</a:t>
            </a:r>
          </a:p>
        </p:txBody>
      </p:sp>
      <p:graphicFrame>
        <p:nvGraphicFramePr>
          <p:cNvPr id="163847" name="Group 7"/>
          <p:cNvGraphicFramePr>
            <a:graphicFrameLocks noGrp="1"/>
          </p:cNvGraphicFramePr>
          <p:nvPr>
            <p:ph idx="4294967295"/>
          </p:nvPr>
        </p:nvGraphicFramePr>
        <p:xfrm>
          <a:off x="0" y="2636838"/>
          <a:ext cx="9144000" cy="5259071"/>
        </p:xfrm>
        <a:graphic>
          <a:graphicData uri="http://schemas.openxmlformats.org/drawingml/2006/table">
            <a:tbl>
              <a:tblPr/>
              <a:tblGrid>
                <a:gridCol w="496888"/>
                <a:gridCol w="985837"/>
                <a:gridCol w="1568450"/>
                <a:gridCol w="2100263"/>
                <a:gridCol w="1406525"/>
                <a:gridCol w="2586037"/>
              </a:tblGrid>
              <a:tr h="198438">
                <a:tc rowSpan="2" gridSpan="2"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№ ассоциации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Штамм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Количественные результаты роста микроорганизмов КОЕ/мл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66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Хлорсодержащее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ПАВ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Кислородсодержащее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 rowSpan="3"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C.albicans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180к, 140к, 150к.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346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C.glabrata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74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1+2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ассоциация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120к, 80к, 100к.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346075">
                <a:tc rowSpan="3"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C.albicans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33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C.glabrata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200к, 50к, 60к.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110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1+2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ассоциация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0" indent="-26511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90к, 100к, 90к.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sp>
        <p:nvSpPr>
          <p:cNvPr id="238594" name="Rectangle 2"/>
          <p:cNvSpPr>
            <a:spLocks/>
          </p:cNvSpPr>
          <p:nvPr/>
        </p:nvSpPr>
        <p:spPr bwMode="auto">
          <a:xfrm>
            <a:off x="468313" y="404813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2800" b="1">
                <a:solidFill>
                  <a:srgbClr val="F66047"/>
                </a:solidFill>
                <a:latin typeface="Verdana" pitchFamily="34" charset="0"/>
              </a:rPr>
              <a:t>Устойчивость к дезинфектантам</a:t>
            </a:r>
          </a:p>
        </p:txBody>
      </p:sp>
    </p:spTree>
    <p:extLst>
      <p:ext uri="{BB962C8B-B14F-4D97-AF65-F5344CB8AC3E}">
        <p14:creationId xmlns:p14="http://schemas.microsoft.com/office/powerpoint/2010/main" val="359050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2385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5D5BF721-3670-4B75-9B45-7DDEA3BD7A0A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15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0" y="2305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 sz="2400" b="1"/>
          </a:p>
        </p:txBody>
      </p:sp>
      <p:sp>
        <p:nvSpPr>
          <p:cNvPr id="165892" name="AutoShape 24"/>
          <p:cNvSpPr>
            <a:spLocks noChangeArrowheads="1"/>
          </p:cNvSpPr>
          <p:nvPr/>
        </p:nvSpPr>
        <p:spPr bwMode="auto">
          <a:xfrm>
            <a:off x="323850" y="0"/>
            <a:ext cx="4354513" cy="863600"/>
          </a:xfrm>
          <a:prstGeom prst="rightArrowCallout">
            <a:avLst>
              <a:gd name="adj1" fmla="val 24269"/>
              <a:gd name="adj2" fmla="val 31435"/>
              <a:gd name="adj3" fmla="val 31257"/>
              <a:gd name="adj4" fmla="val 90630"/>
            </a:avLst>
          </a:prstGeom>
          <a:solidFill>
            <a:srgbClr val="99FF99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чувствительный</a:t>
            </a:r>
          </a:p>
          <a:p>
            <a:pPr algn="ctr"/>
            <a:r>
              <a:rPr lang="ru-RU" b="1"/>
              <a:t> штамм-ассоциант</a:t>
            </a:r>
          </a:p>
        </p:txBody>
      </p:sp>
      <p:sp>
        <p:nvSpPr>
          <p:cNvPr id="165893" name="AutoShape 25"/>
          <p:cNvSpPr>
            <a:spLocks noChangeArrowheads="1"/>
          </p:cNvSpPr>
          <p:nvPr/>
        </p:nvSpPr>
        <p:spPr bwMode="auto">
          <a:xfrm>
            <a:off x="4716463" y="0"/>
            <a:ext cx="4032250" cy="863600"/>
          </a:xfrm>
          <a:prstGeom prst="roundRect">
            <a:avLst>
              <a:gd name="adj" fmla="val 16667"/>
            </a:avLst>
          </a:prstGeom>
          <a:solidFill>
            <a:srgbClr val="FF5050"/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неполностью чувствительная</a:t>
            </a:r>
          </a:p>
          <a:p>
            <a:pPr algn="ctr"/>
            <a:r>
              <a:rPr lang="ru-RU" b="1"/>
              <a:t>ассоциация к одному</a:t>
            </a:r>
          </a:p>
          <a:p>
            <a:pPr algn="ctr"/>
            <a:r>
              <a:rPr lang="ru-RU" b="1"/>
              <a:t>или нескольким ДС- 20,7±7,3% </a:t>
            </a:r>
          </a:p>
        </p:txBody>
      </p:sp>
      <p:graphicFrame>
        <p:nvGraphicFramePr>
          <p:cNvPr id="165894" name="Group 6"/>
          <p:cNvGraphicFramePr>
            <a:graphicFrameLocks noGrp="1"/>
          </p:cNvGraphicFramePr>
          <p:nvPr>
            <p:ph idx="4294967295"/>
          </p:nvPr>
        </p:nvGraphicFramePr>
        <p:xfrm>
          <a:off x="0" y="981075"/>
          <a:ext cx="9144000" cy="2651760"/>
        </p:xfrm>
        <a:graphic>
          <a:graphicData uri="http://schemas.openxmlformats.org/drawingml/2006/table">
            <a:tbl>
              <a:tblPr/>
              <a:tblGrid>
                <a:gridCol w="468313"/>
                <a:gridCol w="574675"/>
                <a:gridCol w="1873250"/>
                <a:gridCol w="2087562"/>
                <a:gridCol w="1655763"/>
                <a:gridCol w="2484437"/>
              </a:tblGrid>
              <a:tr h="323850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Штамм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Количественные результаты роста микроорганизмов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57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Хлорсодержащее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ПАВ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Кислородсодержащее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E.agglomerans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282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S.viridans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541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1+2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ассоциация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120к, 100к, 230к.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sp>
        <p:nvSpPr>
          <p:cNvPr id="165930" name="AutoShape 26"/>
          <p:cNvSpPr>
            <a:spLocks noChangeArrowheads="1"/>
          </p:cNvSpPr>
          <p:nvPr/>
        </p:nvSpPr>
        <p:spPr bwMode="auto">
          <a:xfrm>
            <a:off x="395288" y="3284538"/>
            <a:ext cx="4354512" cy="863600"/>
          </a:xfrm>
          <a:prstGeom prst="rightArrowCallout">
            <a:avLst>
              <a:gd name="adj1" fmla="val 24269"/>
              <a:gd name="adj2" fmla="val 31435"/>
              <a:gd name="adj3" fmla="val 31257"/>
              <a:gd name="adj4" fmla="val 90630"/>
            </a:avLst>
          </a:prstGeom>
          <a:solidFill>
            <a:srgbClr val="99FF99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неполностью чувствительный</a:t>
            </a:r>
          </a:p>
          <a:p>
            <a:pPr algn="ctr"/>
            <a:r>
              <a:rPr lang="ru-RU" b="1"/>
              <a:t> штамм-ассоциант к одному ДС</a:t>
            </a:r>
          </a:p>
        </p:txBody>
      </p:sp>
      <p:sp>
        <p:nvSpPr>
          <p:cNvPr id="165931" name="AutoShape 27"/>
          <p:cNvSpPr>
            <a:spLocks noChangeArrowheads="1"/>
          </p:cNvSpPr>
          <p:nvPr/>
        </p:nvSpPr>
        <p:spPr bwMode="auto">
          <a:xfrm>
            <a:off x="4787900" y="3284538"/>
            <a:ext cx="4032250" cy="863600"/>
          </a:xfrm>
          <a:prstGeom prst="roundRect">
            <a:avLst>
              <a:gd name="adj" fmla="val 16667"/>
            </a:avLst>
          </a:prstGeom>
          <a:solidFill>
            <a:srgbClr val="FF5050"/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неполностью чувствительная</a:t>
            </a:r>
          </a:p>
          <a:p>
            <a:pPr algn="ctr"/>
            <a:r>
              <a:rPr lang="ru-RU" b="1"/>
              <a:t>ассоциация к этому и другим ДС</a:t>
            </a:r>
          </a:p>
        </p:txBody>
      </p:sp>
      <p:graphicFrame>
        <p:nvGraphicFramePr>
          <p:cNvPr id="165932" name="Group 44"/>
          <p:cNvGraphicFramePr>
            <a:graphicFrameLocks noGrp="1"/>
          </p:cNvGraphicFramePr>
          <p:nvPr/>
        </p:nvGraphicFramePr>
        <p:xfrm>
          <a:off x="0" y="4346575"/>
          <a:ext cx="9144000" cy="2550160"/>
        </p:xfrm>
        <a:graphic>
          <a:graphicData uri="http://schemas.openxmlformats.org/drawingml/2006/table">
            <a:tbl>
              <a:tblPr/>
              <a:tblGrid>
                <a:gridCol w="496888"/>
                <a:gridCol w="474662"/>
                <a:gridCol w="1800225"/>
                <a:gridCol w="2016125"/>
                <a:gridCol w="1770063"/>
                <a:gridCol w="2586037"/>
              </a:tblGrid>
              <a:tr h="288925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Штамм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Количественные результаты роста микроорганизмов КОЕ/мл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15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Хлорсодержащее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ПАВ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Кислородсодержащее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C.albicans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288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C.glabrata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80к, 70к, 60к.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287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S.epidermidis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288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P.aeruginosa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рн, рн, рн.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200к, 200к, 300к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501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ассоциация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50к, 60к, 40к.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90к, 95к, 60к.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30к, 40к, 20к.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549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222"/>
          <p:cNvSpPr>
            <a:spLocks noChangeArrowheads="1"/>
          </p:cNvSpPr>
          <p:nvPr/>
        </p:nvSpPr>
        <p:spPr bwMode="auto">
          <a:xfrm>
            <a:off x="0" y="1828800"/>
            <a:ext cx="91440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9395" name="Text Box 314"/>
          <p:cNvSpPr txBox="1">
            <a:spLocks noChangeArrowheads="1"/>
          </p:cNvSpPr>
          <p:nvPr/>
        </p:nvSpPr>
        <p:spPr bwMode="auto">
          <a:xfrm>
            <a:off x="1431925" y="27082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pic>
        <p:nvPicPr>
          <p:cNvPr id="59396" name="Picture 321" descr="Figure 1. Scanning electron micrograph of a Staphylococcus biofilm on the inner surface of a needleless connector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2825" y="3933825"/>
            <a:ext cx="43211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323" descr="Figure 2. Scanning electron micrograph of an infected catheter showing dense and complex biofilm on the extraluminal surface. Urine culture at catheter removal yielded Candida albicans 104 CFU/mL and C. glabrata 104 CFU/mL (X 5000)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735388"/>
            <a:ext cx="3887787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3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45593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32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7425" y="765175"/>
            <a:ext cx="4346575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 Box 326"/>
          <p:cNvSpPr txBox="1">
            <a:spLocks noChangeArrowheads="1"/>
          </p:cNvSpPr>
          <p:nvPr/>
        </p:nvSpPr>
        <p:spPr bwMode="auto">
          <a:xfrm>
            <a:off x="3276600" y="0"/>
            <a:ext cx="2559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</a:rPr>
              <a:t>БИОПЛЕНКИ</a:t>
            </a:r>
          </a:p>
        </p:txBody>
      </p:sp>
    </p:spTree>
    <p:extLst>
      <p:ext uri="{BB962C8B-B14F-4D97-AF65-F5344CB8AC3E}">
        <p14:creationId xmlns:p14="http://schemas.microsoft.com/office/powerpoint/2010/main" val="22268921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-1116013" y="765175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14300" y="795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0"/>
            <a:ext cx="92583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Полиэтиологичные ИСМП, вызываемые микробными ассоциациями</a:t>
            </a:r>
          </a:p>
        </p:txBody>
      </p:sp>
      <p:sp>
        <p:nvSpPr>
          <p:cNvPr id="316423" name="Rectangle 7"/>
          <p:cNvSpPr>
            <a:spLocks noChangeArrowheads="1"/>
          </p:cNvSpPr>
          <p:nvPr/>
        </p:nvSpPr>
        <p:spPr bwMode="auto">
          <a:xfrm>
            <a:off x="80963" y="954088"/>
            <a:ext cx="8675687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Существенная доля в этиологической структуре инфекций в многопрофильных ЛПО –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15,1-34,7%,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в микробном пейзаже –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27,3 на 100 исследований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Высокая заболеваемость –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0,35 на 100 хирургических пациентов ЛПУ</a:t>
            </a:r>
            <a:endParaRPr lang="en-US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Значительный удельный вес среди всех ГСИ -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7,1%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;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Микробиологическая характеристика: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этиологическое разнообразие, широкий спектр микроорганизмов-ассоциантов и их сочетаний: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Arial" pitchFamily="34" charset="0"/>
              <a:buChar char="•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выделено 15 родов и 32 вида микроорганизмов,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Arial" pitchFamily="34" charset="0"/>
              <a:buChar char="•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ведущее значение имели стафилококки (35,7±4,17%), включая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и коагулазонегативные стафилококки (КНС), а также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Arial" pitchFamily="34" charset="0"/>
              <a:buChar char="•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спектр и этиологическая структура схожа с моноинфекциями,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Arial" pitchFamily="34" charset="0"/>
              <a:buChar char="•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 по составу ассоциаций была высокая частота сочетаний микроорганизмов с ведущими возбудителями,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Arial" pitchFamily="34" charset="0"/>
              <a:buChar char="•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стафилококки участвовали в ассоциациях с большинством микроорганизмов;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ru-RU" sz="2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93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6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64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64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64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3" grpId="0" build="p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-1116013" y="765175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114300" y="795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6423" name="Rectangle 7"/>
          <p:cNvSpPr>
            <a:spLocks noChangeArrowheads="1"/>
          </p:cNvSpPr>
          <p:nvPr/>
        </p:nvSpPr>
        <p:spPr bwMode="auto">
          <a:xfrm>
            <a:off x="539750" y="1111250"/>
            <a:ext cx="80645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Микробиологическая характеристика: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Char char="q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преимущественно 2-компонентный состав ассоциаций (72,3±1,1%), но с возможным включением до 6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ассоциантов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(1,3±1,5%);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Char char="q"/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Char char="q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высокая ассоциативность микроорганизмов: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Char char="§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коэффициент ассоциативности - критерий оценки степени участия вида микроорганизма в ассоциациях : КА - доля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ассоциантов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среди всех культур определенного вида.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Char char="§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среднем, КА составил 74,3±3,6%, большинство возбудителей имели КА выше 50%, за исключением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(КА=48,7%) - преимущественно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моновозбудитель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defRPr/>
            </a:pPr>
            <a:endParaRPr lang="ru-RU" sz="2000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  <a:defRPr/>
            </a:pPr>
            <a:endParaRPr lang="ru-RU" sz="2000" dirty="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  <a:defRPr/>
            </a:pPr>
            <a:endParaRPr lang="ru-RU" sz="2000" dirty="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/>
            </a:pPr>
            <a:endParaRPr lang="ru-RU" sz="2000" dirty="0">
              <a:latin typeface="Times New Roman" pitchFamily="18" charset="0"/>
            </a:endParaRPr>
          </a:p>
        </p:txBody>
      </p:sp>
      <p:sp>
        <p:nvSpPr>
          <p:cNvPr id="53255" name="Rectangle 6"/>
          <p:cNvSpPr>
            <a:spLocks noChangeArrowheads="1"/>
          </p:cNvSpPr>
          <p:nvPr/>
        </p:nvSpPr>
        <p:spPr bwMode="auto">
          <a:xfrm>
            <a:off x="0" y="0"/>
            <a:ext cx="92583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Полиэтиологичные ИСМП, вызываемые микробными ассоциациями</a:t>
            </a:r>
          </a:p>
        </p:txBody>
      </p:sp>
    </p:spTree>
    <p:extLst>
      <p:ext uri="{BB962C8B-B14F-4D97-AF65-F5344CB8AC3E}">
        <p14:creationId xmlns:p14="http://schemas.microsoft.com/office/powerpoint/2010/main" val="373613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3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-1116013" y="765175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14300" y="795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6423" name="Rectangle 7"/>
          <p:cNvSpPr>
            <a:spLocks noChangeArrowheads="1"/>
          </p:cNvSpPr>
          <p:nvPr/>
        </p:nvSpPr>
        <p:spPr bwMode="auto">
          <a:xfrm>
            <a:off x="0" y="1111250"/>
            <a:ext cx="88931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микробиологические отличия ассоциантов от возбудителей моноинфекций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более высокая встречаемость полирезистентных возбудителей - 64,8±4,2%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49,1±7,4%,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&lt;0,05, включая актуальные виды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MRSE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полирезистентные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Enterococcus spp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выше концентрация в патологическом очаге - 10</a:t>
            </a:r>
            <a:r>
              <a:rPr lang="ru-RU" sz="2000" b="1" baseline="300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и выше КОЕ/т у 60,3±4,3% ассоциантов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31,3±6,9 % моновозбудителей,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&lt;0,05;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- наличие преобладающего фенотипа антибиотикорезистентности среди стафилококков-ассоциантов (30%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15,7% КНС) - метициллинрезистентные штаммы с устойчивостью ко всем β-лактамным антибиотикам, включая карбапенемы, к трем аминогликозидам (канамицин, тобрамицин, гентамицин) и макролидам, но чувствительные к другим группам антибиотиков - фторхинолонам, рифамицинам и линкозамидам 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ru-RU" sz="2000">
              <a:latin typeface="Times New Roman" pitchFamily="18" charset="0"/>
            </a:endParaRPr>
          </a:p>
        </p:txBody>
      </p:sp>
      <p:sp>
        <p:nvSpPr>
          <p:cNvPr id="54279" name="Rectangle 6"/>
          <p:cNvSpPr>
            <a:spLocks noChangeArrowheads="1"/>
          </p:cNvSpPr>
          <p:nvPr/>
        </p:nvSpPr>
        <p:spPr bwMode="auto">
          <a:xfrm>
            <a:off x="0" y="0"/>
            <a:ext cx="92583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Полиэтиологичные ИСМП, вызываемые микробными ассоциациями</a:t>
            </a:r>
          </a:p>
        </p:txBody>
      </p:sp>
    </p:spTree>
    <p:extLst>
      <p:ext uri="{BB962C8B-B14F-4D97-AF65-F5344CB8AC3E}">
        <p14:creationId xmlns:p14="http://schemas.microsoft.com/office/powerpoint/2010/main" val="138305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3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-1116013" y="765175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114300" y="795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6423" name="Rectangle 7"/>
          <p:cNvSpPr>
            <a:spLocks noChangeArrowheads="1"/>
          </p:cNvSpPr>
          <p:nvPr/>
        </p:nvSpPr>
        <p:spPr bwMode="auto">
          <a:xfrm>
            <a:off x="-11113" y="1268413"/>
            <a:ext cx="9144001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Клинико-эпидемиологические особенности: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более старшая возрастная группа (50 лет и более,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=1,6,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=10,5%,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=13,8%),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ведущая патология - инфекции кожи и подкожной клетчатки, наличие сопутствующей патологии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=1,1,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=7,5%,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=9,1%),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вид оперативных вмешательств - вскрытие абсцессов, флегмон, чаще подвергались ампутации конечностей и фрагментов (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=2,8,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=11,4%,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=64,3%),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более интенсивное действие агрессивных и инвазивных факторов лечебно-диагностического процесса - неоднократные операции (3 и более,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=3,3,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=38,5%,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=69,7%),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инвазивные манипуляции, курсы антибактериальной терапии (4 и более,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=1,2,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=6,8%,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=16,7%),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длительная госпитализация (более 60 дней,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RR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=1,98,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=9,9%,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=49,5%).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ru-RU" sz="2000">
              <a:latin typeface="Times New Roman" pitchFamily="18" charset="0"/>
            </a:endParaRPr>
          </a:p>
        </p:txBody>
      </p:sp>
      <p:sp>
        <p:nvSpPr>
          <p:cNvPr id="55303" name="Rectangle 6"/>
          <p:cNvSpPr>
            <a:spLocks noChangeArrowheads="1"/>
          </p:cNvSpPr>
          <p:nvPr/>
        </p:nvSpPr>
        <p:spPr bwMode="auto">
          <a:xfrm>
            <a:off x="0" y="0"/>
            <a:ext cx="92583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Полиэтиологичные ИСМП, вызываемые микробными ассоциациями</a:t>
            </a:r>
          </a:p>
        </p:txBody>
      </p:sp>
    </p:spTree>
    <p:extLst>
      <p:ext uri="{BB962C8B-B14F-4D97-AF65-F5344CB8AC3E}">
        <p14:creationId xmlns:p14="http://schemas.microsoft.com/office/powerpoint/2010/main" val="284304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64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3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-1116013" y="765175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050925" y="3089275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14300" y="795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6423" name="Rectangle 7"/>
          <p:cNvSpPr>
            <a:spLocks noChangeArrowheads="1"/>
          </p:cNvSpPr>
          <p:nvPr/>
        </p:nvSpPr>
        <p:spPr bwMode="auto">
          <a:xfrm>
            <a:off x="57150" y="971550"/>
            <a:ext cx="9144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Наличие внутрибольничных полиэтиологичных инфекций, обладавших некоторыми микробиологическими и клинико-эпидемиологическими отличиями от полиэтиологичных инфекций с внебольничным инфицированием: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более многокомпонентный состав ассоциаций при сохранении высокой концентрации ассоциантов,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 выше доля полирезистентных штаммов (71,7%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55,4%, р&lt;0,05), более старший возраст  пациентов (возраст пациентов 50 лет и старше - 88,7%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64,0%, р&lt;0,05),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более интенсивное действие факторов лечебно-диагностического  процесса - выше число инвазивных манипуляций (1,4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0,8 на 1 больного, р&lt;0,05), операций (3,9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1,9 на 1 больного, р&lt;0,05), курсов антибактериальной терапии (4,8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1,4 на 1 больного, р&lt;0,05), более длительная госпитализация (54,6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31,9 дней, р&lt;0,05).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Внутрибольничные полиэтиологичные инфекции возникали у пациентов после 30 дня пребывания в стационаре, чаше всего встречались  ИОХВ глубокого разреза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Наличие госпитальных ассоциаций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</a:pPr>
            <a:endParaRPr lang="ru-RU" sz="2000" b="1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</a:pPr>
            <a:endParaRPr lang="ru-RU" sz="200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Tx/>
              <a:buChar char="-"/>
            </a:pPr>
            <a:endParaRPr lang="ru-RU" sz="200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ru-RU" sz="2000">
              <a:latin typeface="Times New Roman" pitchFamily="18" charset="0"/>
            </a:endParaRPr>
          </a:p>
        </p:txBody>
      </p:sp>
      <p:sp>
        <p:nvSpPr>
          <p:cNvPr id="56327" name="Rectangle 6"/>
          <p:cNvSpPr>
            <a:spLocks noChangeArrowheads="1"/>
          </p:cNvSpPr>
          <p:nvPr/>
        </p:nvSpPr>
        <p:spPr bwMode="auto">
          <a:xfrm>
            <a:off x="0" y="0"/>
            <a:ext cx="92583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Полиэтиологичные ИСМП, вызываемые микробными ассоциациями</a:t>
            </a:r>
          </a:p>
        </p:txBody>
      </p:sp>
    </p:spTree>
    <p:extLst>
      <p:ext uri="{BB962C8B-B14F-4D97-AF65-F5344CB8AC3E}">
        <p14:creationId xmlns:p14="http://schemas.microsoft.com/office/powerpoint/2010/main" val="183478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6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6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6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64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64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3" grpId="0" build="p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2444750" y="1495425"/>
            <a:ext cx="16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0" y="2130425"/>
            <a:ext cx="46482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75000"/>
              <a:buFont typeface="Wingdings" pitchFamily="2" charset="2"/>
              <a:buChar char="l"/>
            </a:pPr>
            <a:r>
              <a:rPr lang="ru-RU" sz="2000" b="1">
                <a:solidFill>
                  <a:srgbClr val="990000"/>
                </a:solidFill>
              </a:rPr>
              <a:t>Аналогичны по составу ассоциации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75000"/>
              <a:buFont typeface="Wingdings" pitchFamily="2" charset="2"/>
              <a:buChar char="l"/>
            </a:pPr>
            <a:r>
              <a:rPr lang="ru-RU" sz="2000" b="1">
                <a:solidFill>
                  <a:srgbClr val="990000"/>
                </a:solidFill>
              </a:rPr>
              <a:t>Имеют этиологическое значение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75000"/>
              <a:buFont typeface="Wingdings" pitchFamily="2" charset="2"/>
              <a:buChar char="l"/>
            </a:pPr>
            <a:r>
              <a:rPr lang="ru-RU" sz="2000" b="1">
                <a:solidFill>
                  <a:srgbClr val="990000"/>
                </a:solidFill>
              </a:rPr>
              <a:t>Существует эпидемиологическая связь между пациентами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75000"/>
              <a:buFont typeface="Wingdings" pitchFamily="2" charset="2"/>
              <a:buChar char="l"/>
            </a:pPr>
            <a:r>
              <a:rPr lang="ru-RU" sz="2000" b="1">
                <a:solidFill>
                  <a:srgbClr val="990000"/>
                </a:solidFill>
              </a:rPr>
              <a:t>Содержат идентичные по внутривидовым характеристика ассоцианты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75000"/>
              <a:buFont typeface="Wingdings" pitchFamily="2" charset="2"/>
              <a:buChar char="l"/>
            </a:pPr>
            <a:r>
              <a:rPr lang="ru-RU" sz="2000" b="1">
                <a:solidFill>
                  <a:srgbClr val="990000"/>
                </a:solidFill>
              </a:rPr>
              <a:t>Ассоцианты обладают признаками госпитальных штаммов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endParaRPr lang="ru-RU" b="1">
              <a:solidFill>
                <a:srgbClr val="99000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endParaRPr lang="ru-RU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ru-RU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endParaRPr lang="ru-RU"/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1143000" y="962025"/>
            <a:ext cx="77914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kumimoji="1" lang="ru-RU" sz="2800" b="1">
                <a:solidFill>
                  <a:srgbClr val="000066"/>
                </a:solidFill>
                <a:latin typeface="Tahoma" pitchFamily="34" charset="0"/>
              </a:rPr>
              <a:t>ГОСПИТАЛЬНЫЕ  АССОЦИАЦИИ</a:t>
            </a:r>
          </a:p>
        </p:txBody>
      </p:sp>
      <p:pic>
        <p:nvPicPr>
          <p:cNvPr id="234502" name="Picture 6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314575"/>
            <a:ext cx="4572000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304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4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 build="p" autoUpdateAnimBg="0" advAuto="0"/>
      <p:bldP spid="23450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370" name="Rectangle 5"/>
          <p:cNvSpPr>
            <a:spLocks noChangeArrowheads="1"/>
          </p:cNvSpPr>
          <p:nvPr/>
        </p:nvSpPr>
        <p:spPr bwMode="auto">
          <a:xfrm>
            <a:off x="0" y="7938"/>
            <a:ext cx="952500" cy="68580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1" name="Text Box 6"/>
          <p:cNvSpPr txBox="1">
            <a:spLocks noChangeArrowheads="1"/>
          </p:cNvSpPr>
          <p:nvPr/>
        </p:nvSpPr>
        <p:spPr bwMode="auto">
          <a:xfrm>
            <a:off x="2632075" y="5413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8372" name="Rectangle 125"/>
          <p:cNvSpPr>
            <a:spLocks noChangeArrowheads="1"/>
          </p:cNvSpPr>
          <p:nvPr/>
        </p:nvSpPr>
        <p:spPr bwMode="auto">
          <a:xfrm>
            <a:off x="0" y="175260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8373" name="Rectangle 126"/>
          <p:cNvSpPr>
            <a:spLocks noChangeArrowheads="1"/>
          </p:cNvSpPr>
          <p:nvPr/>
        </p:nvSpPr>
        <p:spPr bwMode="auto">
          <a:xfrm>
            <a:off x="0" y="0"/>
            <a:ext cx="952500" cy="68580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Text Box 127"/>
          <p:cNvSpPr txBox="1">
            <a:spLocks noChangeArrowheads="1"/>
          </p:cNvSpPr>
          <p:nvPr/>
        </p:nvSpPr>
        <p:spPr bwMode="auto">
          <a:xfrm>
            <a:off x="2632075" y="533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58375" name="Rectangle 128"/>
          <p:cNvSpPr>
            <a:spLocks noChangeArrowheads="1"/>
          </p:cNvSpPr>
          <p:nvPr/>
        </p:nvSpPr>
        <p:spPr bwMode="auto">
          <a:xfrm>
            <a:off x="-1244600" y="-1120775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76" name="Rectangle 129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77" name="Rectangle 130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78" name="Rectangle 131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79" name="Rectangle 132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0" name="Rectangle 133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1" name="Rectangle 134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2" name="Rectangle 135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3" name="Rectangle 136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4" name="Rectangle 137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5" name="Rectangle 138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6" name="Rectangle 139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7" name="Rectangle 140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8" name="Rectangle 141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89" name="Rectangle 142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90" name="Rectangle 143"/>
          <p:cNvSpPr>
            <a:spLocks noChangeArrowheads="1"/>
          </p:cNvSpPr>
          <p:nvPr/>
        </p:nvSpPr>
        <p:spPr bwMode="auto">
          <a:xfrm>
            <a:off x="-1244600" y="-1798638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8391" name="Rectangle 144"/>
          <p:cNvSpPr>
            <a:spLocks noChangeArrowheads="1"/>
          </p:cNvSpPr>
          <p:nvPr/>
        </p:nvSpPr>
        <p:spPr bwMode="auto">
          <a:xfrm>
            <a:off x="-1244600" y="-1890713"/>
            <a:ext cx="116363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36689" name="Group 145"/>
          <p:cNvGraphicFramePr>
            <a:graphicFrameLocks noGrp="1"/>
          </p:cNvGraphicFramePr>
          <p:nvPr/>
        </p:nvGraphicFramePr>
        <p:xfrm>
          <a:off x="0" y="392113"/>
          <a:ext cx="9144000" cy="6161092"/>
        </p:xfrm>
        <a:graphic>
          <a:graphicData uri="http://schemas.openxmlformats.org/drawingml/2006/table">
            <a:tbl>
              <a:tblPr/>
              <a:tblGrid>
                <a:gridCol w="720725"/>
                <a:gridCol w="615950"/>
                <a:gridCol w="1247775"/>
                <a:gridCol w="914400"/>
                <a:gridCol w="474663"/>
                <a:gridCol w="1196975"/>
                <a:gridCol w="842962"/>
                <a:gridCol w="1125538"/>
                <a:gridCol w="703262"/>
                <a:gridCol w="1301750"/>
              </a:tblGrid>
              <a:tr h="5937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Месяцы</a:t>
                      </a: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E.coli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P.aeruginosa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S.aureus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КНС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Micrococcus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E.faecalis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Candida spp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Другие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Пациенты (условные №)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II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43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44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46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49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VI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51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IX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55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56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58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X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61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62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XI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64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65</a:t>
                      </a: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562" name="Rectangle 315"/>
          <p:cNvSpPr>
            <a:spLocks noChangeArrowheads="1"/>
          </p:cNvSpPr>
          <p:nvPr/>
        </p:nvSpPr>
        <p:spPr bwMode="auto">
          <a:xfrm>
            <a:off x="1460500" y="1016000"/>
            <a:ext cx="1011238" cy="287338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3" name="Rectangle 316"/>
          <p:cNvSpPr>
            <a:spLocks noChangeArrowheads="1"/>
          </p:cNvSpPr>
          <p:nvPr/>
        </p:nvSpPr>
        <p:spPr bwMode="auto">
          <a:xfrm>
            <a:off x="1454150" y="1352550"/>
            <a:ext cx="1011238" cy="287338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4" name="Rectangle 317"/>
          <p:cNvSpPr>
            <a:spLocks noChangeArrowheads="1"/>
          </p:cNvSpPr>
          <p:nvPr/>
        </p:nvSpPr>
        <p:spPr bwMode="auto">
          <a:xfrm>
            <a:off x="1460500" y="2041525"/>
            <a:ext cx="1011238" cy="287338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5" name="Rectangle 318"/>
          <p:cNvSpPr>
            <a:spLocks noChangeArrowheads="1"/>
          </p:cNvSpPr>
          <p:nvPr/>
        </p:nvSpPr>
        <p:spPr bwMode="auto">
          <a:xfrm>
            <a:off x="1460500" y="3063875"/>
            <a:ext cx="1011238" cy="287338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6" name="Rectangle 319"/>
          <p:cNvSpPr>
            <a:spLocks noChangeArrowheads="1"/>
          </p:cNvSpPr>
          <p:nvPr/>
        </p:nvSpPr>
        <p:spPr bwMode="auto">
          <a:xfrm>
            <a:off x="1463675" y="3740150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7" name="Rectangle 320"/>
          <p:cNvSpPr>
            <a:spLocks noChangeArrowheads="1"/>
          </p:cNvSpPr>
          <p:nvPr/>
        </p:nvSpPr>
        <p:spPr bwMode="auto">
          <a:xfrm>
            <a:off x="1460500" y="4083050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8" name="Rectangle 321"/>
          <p:cNvSpPr>
            <a:spLocks noChangeArrowheads="1"/>
          </p:cNvSpPr>
          <p:nvPr/>
        </p:nvSpPr>
        <p:spPr bwMode="auto">
          <a:xfrm>
            <a:off x="1460500" y="4425950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69" name="Rectangle 322"/>
          <p:cNvSpPr>
            <a:spLocks noChangeArrowheads="1"/>
          </p:cNvSpPr>
          <p:nvPr/>
        </p:nvSpPr>
        <p:spPr bwMode="auto">
          <a:xfrm>
            <a:off x="1460500" y="4762500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0" name="Rectangle 323"/>
          <p:cNvSpPr>
            <a:spLocks noChangeArrowheads="1"/>
          </p:cNvSpPr>
          <p:nvPr/>
        </p:nvSpPr>
        <p:spPr bwMode="auto">
          <a:xfrm>
            <a:off x="1460500" y="5102225"/>
            <a:ext cx="1011238" cy="287338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1" name="Rectangle 324"/>
          <p:cNvSpPr>
            <a:spLocks noChangeArrowheads="1"/>
          </p:cNvSpPr>
          <p:nvPr/>
        </p:nvSpPr>
        <p:spPr bwMode="auto">
          <a:xfrm>
            <a:off x="1460500" y="5448300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2" name="Rectangle 325"/>
          <p:cNvSpPr>
            <a:spLocks noChangeArrowheads="1"/>
          </p:cNvSpPr>
          <p:nvPr/>
        </p:nvSpPr>
        <p:spPr bwMode="auto">
          <a:xfrm>
            <a:off x="1460500" y="5781675"/>
            <a:ext cx="1011238" cy="287338"/>
          </a:xfrm>
          <a:prstGeom prst="rect">
            <a:avLst/>
          </a:prstGeom>
          <a:solidFill>
            <a:srgbClr val="99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3" name="AutoShape 326"/>
          <p:cNvSpPr>
            <a:spLocks noChangeArrowheads="1"/>
          </p:cNvSpPr>
          <p:nvPr/>
        </p:nvSpPr>
        <p:spPr bwMode="auto">
          <a:xfrm>
            <a:off x="2901950" y="1695450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4" name="AutoShape 327"/>
          <p:cNvSpPr>
            <a:spLocks noChangeArrowheads="1"/>
          </p:cNvSpPr>
          <p:nvPr/>
        </p:nvSpPr>
        <p:spPr bwMode="auto">
          <a:xfrm>
            <a:off x="2901950" y="2384425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5" name="AutoShape 328"/>
          <p:cNvSpPr>
            <a:spLocks noChangeArrowheads="1"/>
          </p:cNvSpPr>
          <p:nvPr/>
        </p:nvSpPr>
        <p:spPr bwMode="auto">
          <a:xfrm>
            <a:off x="2898775" y="2720975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6" name="AutoShape 329"/>
          <p:cNvSpPr>
            <a:spLocks noChangeArrowheads="1"/>
          </p:cNvSpPr>
          <p:nvPr/>
        </p:nvSpPr>
        <p:spPr bwMode="auto">
          <a:xfrm>
            <a:off x="2905125" y="3060700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7" name="AutoShape 330"/>
          <p:cNvSpPr>
            <a:spLocks noChangeArrowheads="1"/>
          </p:cNvSpPr>
          <p:nvPr/>
        </p:nvSpPr>
        <p:spPr bwMode="auto">
          <a:xfrm>
            <a:off x="2905125" y="3400425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8" name="AutoShape 331"/>
          <p:cNvSpPr>
            <a:spLocks noChangeArrowheads="1"/>
          </p:cNvSpPr>
          <p:nvPr/>
        </p:nvSpPr>
        <p:spPr bwMode="auto">
          <a:xfrm>
            <a:off x="2901950" y="6121400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79" name="AutoShape 332"/>
          <p:cNvSpPr>
            <a:spLocks noChangeArrowheads="1"/>
          </p:cNvSpPr>
          <p:nvPr/>
        </p:nvSpPr>
        <p:spPr bwMode="auto">
          <a:xfrm>
            <a:off x="2908300" y="5448300"/>
            <a:ext cx="350838" cy="287338"/>
          </a:xfrm>
          <a:prstGeom prst="hexagon">
            <a:avLst>
              <a:gd name="adj" fmla="val 30525"/>
              <a:gd name="vf" fmla="val 1154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0" name="AutoShape 333"/>
          <p:cNvSpPr>
            <a:spLocks noChangeArrowheads="1"/>
          </p:cNvSpPr>
          <p:nvPr/>
        </p:nvSpPr>
        <p:spPr bwMode="auto">
          <a:xfrm>
            <a:off x="930275" y="3733800"/>
            <a:ext cx="287338" cy="287338"/>
          </a:xfrm>
          <a:prstGeom prst="rtTriangle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1" name="AutoShape 334"/>
          <p:cNvSpPr>
            <a:spLocks noChangeArrowheads="1"/>
          </p:cNvSpPr>
          <p:nvPr/>
        </p:nvSpPr>
        <p:spPr bwMode="auto">
          <a:xfrm>
            <a:off x="930275" y="4083050"/>
            <a:ext cx="287338" cy="287338"/>
          </a:xfrm>
          <a:prstGeom prst="rtTriangle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2" name="AutoShape 335"/>
          <p:cNvSpPr>
            <a:spLocks noChangeArrowheads="1"/>
          </p:cNvSpPr>
          <p:nvPr/>
        </p:nvSpPr>
        <p:spPr bwMode="auto">
          <a:xfrm>
            <a:off x="930275" y="4425950"/>
            <a:ext cx="287338" cy="287338"/>
          </a:xfrm>
          <a:prstGeom prst="rtTriangle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3" name="AutoShape 336"/>
          <p:cNvSpPr>
            <a:spLocks noChangeArrowheads="1"/>
          </p:cNvSpPr>
          <p:nvPr/>
        </p:nvSpPr>
        <p:spPr bwMode="auto">
          <a:xfrm>
            <a:off x="930275" y="4756150"/>
            <a:ext cx="287338" cy="287338"/>
          </a:xfrm>
          <a:prstGeom prst="rtTriangle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4" name="Oval 337"/>
          <p:cNvSpPr>
            <a:spLocks noChangeArrowheads="1"/>
          </p:cNvSpPr>
          <p:nvPr/>
        </p:nvSpPr>
        <p:spPr bwMode="auto">
          <a:xfrm>
            <a:off x="3606800" y="5781675"/>
            <a:ext cx="287338" cy="28733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5" name="Oval 338"/>
          <p:cNvSpPr>
            <a:spLocks noChangeArrowheads="1"/>
          </p:cNvSpPr>
          <p:nvPr/>
        </p:nvSpPr>
        <p:spPr bwMode="auto">
          <a:xfrm>
            <a:off x="3606800" y="4762500"/>
            <a:ext cx="287338" cy="28733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6" name="Oval 339"/>
          <p:cNvSpPr>
            <a:spLocks noChangeArrowheads="1"/>
          </p:cNvSpPr>
          <p:nvPr/>
        </p:nvSpPr>
        <p:spPr bwMode="auto">
          <a:xfrm>
            <a:off x="3606800" y="4416425"/>
            <a:ext cx="287338" cy="28733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7" name="AutoShape 340"/>
          <p:cNvSpPr>
            <a:spLocks noChangeArrowheads="1"/>
          </p:cNvSpPr>
          <p:nvPr/>
        </p:nvSpPr>
        <p:spPr bwMode="auto">
          <a:xfrm>
            <a:off x="4441825" y="6130925"/>
            <a:ext cx="287338" cy="287338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8" name="AutoShape 341"/>
          <p:cNvSpPr>
            <a:spLocks noChangeArrowheads="1"/>
          </p:cNvSpPr>
          <p:nvPr/>
        </p:nvSpPr>
        <p:spPr bwMode="auto">
          <a:xfrm>
            <a:off x="4445000" y="5105400"/>
            <a:ext cx="287338" cy="287338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89" name="AutoShape 342"/>
          <p:cNvSpPr>
            <a:spLocks noChangeArrowheads="1"/>
          </p:cNvSpPr>
          <p:nvPr/>
        </p:nvSpPr>
        <p:spPr bwMode="auto">
          <a:xfrm>
            <a:off x="4448175" y="4765675"/>
            <a:ext cx="287338" cy="287338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0" name="AutoShape 343"/>
          <p:cNvSpPr>
            <a:spLocks noChangeArrowheads="1"/>
          </p:cNvSpPr>
          <p:nvPr/>
        </p:nvSpPr>
        <p:spPr bwMode="auto">
          <a:xfrm>
            <a:off x="4448175" y="4419600"/>
            <a:ext cx="287338" cy="287338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1" name="AutoShape 344"/>
          <p:cNvSpPr>
            <a:spLocks noChangeArrowheads="1"/>
          </p:cNvSpPr>
          <p:nvPr/>
        </p:nvSpPr>
        <p:spPr bwMode="auto">
          <a:xfrm>
            <a:off x="4445000" y="2717800"/>
            <a:ext cx="287338" cy="287338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2" name="AutoShape 345"/>
          <p:cNvSpPr>
            <a:spLocks noChangeArrowheads="1"/>
          </p:cNvSpPr>
          <p:nvPr/>
        </p:nvSpPr>
        <p:spPr bwMode="auto">
          <a:xfrm>
            <a:off x="5353050" y="1701800"/>
            <a:ext cx="539750" cy="287338"/>
          </a:xfrm>
          <a:custGeom>
            <a:avLst/>
            <a:gdLst>
              <a:gd name="T0" fmla="*/ 294902383 w 21600"/>
              <a:gd name="T1" fmla="*/ 25423866 h 21600"/>
              <a:gd name="T2" fmla="*/ 168515722 w 21600"/>
              <a:gd name="T3" fmla="*/ 50847745 h 21600"/>
              <a:gd name="T4" fmla="*/ 42129087 w 21600"/>
              <a:gd name="T5" fmla="*/ 25423866 h 21600"/>
              <a:gd name="T6" fmla="*/ 16851572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3" name="AutoShape 346"/>
          <p:cNvSpPr>
            <a:spLocks noChangeArrowheads="1"/>
          </p:cNvSpPr>
          <p:nvPr/>
        </p:nvSpPr>
        <p:spPr bwMode="auto">
          <a:xfrm>
            <a:off x="5356225" y="2384425"/>
            <a:ext cx="539750" cy="287338"/>
          </a:xfrm>
          <a:custGeom>
            <a:avLst/>
            <a:gdLst>
              <a:gd name="T0" fmla="*/ 294902383 w 21600"/>
              <a:gd name="T1" fmla="*/ 25423866 h 21600"/>
              <a:gd name="T2" fmla="*/ 168515722 w 21600"/>
              <a:gd name="T3" fmla="*/ 50847745 h 21600"/>
              <a:gd name="T4" fmla="*/ 42129087 w 21600"/>
              <a:gd name="T5" fmla="*/ 25423866 h 21600"/>
              <a:gd name="T6" fmla="*/ 16851572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4" name="AutoShape 347"/>
          <p:cNvSpPr>
            <a:spLocks noChangeArrowheads="1"/>
          </p:cNvSpPr>
          <p:nvPr/>
        </p:nvSpPr>
        <p:spPr bwMode="auto">
          <a:xfrm>
            <a:off x="5356225" y="4425950"/>
            <a:ext cx="539750" cy="287338"/>
          </a:xfrm>
          <a:custGeom>
            <a:avLst/>
            <a:gdLst>
              <a:gd name="T0" fmla="*/ 294902383 w 21600"/>
              <a:gd name="T1" fmla="*/ 25423866 h 21600"/>
              <a:gd name="T2" fmla="*/ 168515722 w 21600"/>
              <a:gd name="T3" fmla="*/ 50847745 h 21600"/>
              <a:gd name="T4" fmla="*/ 42129087 w 21600"/>
              <a:gd name="T5" fmla="*/ 25423866 h 21600"/>
              <a:gd name="T6" fmla="*/ 16851572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5" name="AutoShape 348"/>
          <p:cNvSpPr>
            <a:spLocks noChangeArrowheads="1"/>
          </p:cNvSpPr>
          <p:nvPr/>
        </p:nvSpPr>
        <p:spPr bwMode="auto">
          <a:xfrm>
            <a:off x="6391275" y="5445125"/>
            <a:ext cx="287338" cy="287338"/>
          </a:xfrm>
          <a:custGeom>
            <a:avLst/>
            <a:gdLst>
              <a:gd name="T0" fmla="*/ 25423866 w 21600"/>
              <a:gd name="T1" fmla="*/ 0 h 21600"/>
              <a:gd name="T2" fmla="*/ 7445832 w 21600"/>
              <a:gd name="T3" fmla="*/ 7445832 h 21600"/>
              <a:gd name="T4" fmla="*/ 0 w 21600"/>
              <a:gd name="T5" fmla="*/ 25423866 h 21600"/>
              <a:gd name="T6" fmla="*/ 7445832 w 21600"/>
              <a:gd name="T7" fmla="*/ 43401913 h 21600"/>
              <a:gd name="T8" fmla="*/ 25423866 w 21600"/>
              <a:gd name="T9" fmla="*/ 50847745 h 21600"/>
              <a:gd name="T10" fmla="*/ 43401913 w 21600"/>
              <a:gd name="T11" fmla="*/ 43401913 h 21600"/>
              <a:gd name="T12" fmla="*/ 50847745 w 21600"/>
              <a:gd name="T13" fmla="*/ 25423866 h 21600"/>
              <a:gd name="T14" fmla="*/ 43401913 w 21600"/>
              <a:gd name="T15" fmla="*/ 744583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6" name="AutoShape 349"/>
          <p:cNvSpPr>
            <a:spLocks noChangeArrowheads="1"/>
          </p:cNvSpPr>
          <p:nvPr/>
        </p:nvSpPr>
        <p:spPr bwMode="auto">
          <a:xfrm>
            <a:off x="7312025" y="5791200"/>
            <a:ext cx="360363" cy="287338"/>
          </a:xfrm>
          <a:custGeom>
            <a:avLst/>
            <a:gdLst>
              <a:gd name="T0" fmla="*/ 50430166 w 21600"/>
              <a:gd name="T1" fmla="*/ 5148339 h 21600"/>
              <a:gd name="T2" fmla="*/ 13596546 w 21600"/>
              <a:gd name="T3" fmla="*/ 25423866 h 21600"/>
              <a:gd name="T4" fmla="*/ 50430166 w 21600"/>
              <a:gd name="T5" fmla="*/ 50847745 h 21600"/>
              <a:gd name="T6" fmla="*/ 86706257 w 21600"/>
              <a:gd name="T7" fmla="*/ 254238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7" name="AutoShape 350"/>
          <p:cNvSpPr>
            <a:spLocks noChangeArrowheads="1"/>
          </p:cNvSpPr>
          <p:nvPr/>
        </p:nvSpPr>
        <p:spPr bwMode="auto">
          <a:xfrm>
            <a:off x="7315200" y="5102225"/>
            <a:ext cx="360363" cy="287338"/>
          </a:xfrm>
          <a:custGeom>
            <a:avLst/>
            <a:gdLst>
              <a:gd name="T0" fmla="*/ 50430166 w 21600"/>
              <a:gd name="T1" fmla="*/ 5148339 h 21600"/>
              <a:gd name="T2" fmla="*/ 13596546 w 21600"/>
              <a:gd name="T3" fmla="*/ 25423866 h 21600"/>
              <a:gd name="T4" fmla="*/ 50430166 w 21600"/>
              <a:gd name="T5" fmla="*/ 50847745 h 21600"/>
              <a:gd name="T6" fmla="*/ 86706257 w 21600"/>
              <a:gd name="T7" fmla="*/ 254238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8" name="AutoShape 351"/>
          <p:cNvSpPr>
            <a:spLocks noChangeArrowheads="1"/>
          </p:cNvSpPr>
          <p:nvPr/>
        </p:nvSpPr>
        <p:spPr bwMode="auto">
          <a:xfrm>
            <a:off x="7315200" y="4435475"/>
            <a:ext cx="360363" cy="287338"/>
          </a:xfrm>
          <a:custGeom>
            <a:avLst/>
            <a:gdLst>
              <a:gd name="T0" fmla="*/ 50430166 w 21600"/>
              <a:gd name="T1" fmla="*/ 5148339 h 21600"/>
              <a:gd name="T2" fmla="*/ 13596546 w 21600"/>
              <a:gd name="T3" fmla="*/ 25423866 h 21600"/>
              <a:gd name="T4" fmla="*/ 50430166 w 21600"/>
              <a:gd name="T5" fmla="*/ 50847745 h 21600"/>
              <a:gd name="T6" fmla="*/ 86706257 w 21600"/>
              <a:gd name="T7" fmla="*/ 254238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599" name="AutoShape 352"/>
          <p:cNvSpPr>
            <a:spLocks noChangeArrowheads="1"/>
          </p:cNvSpPr>
          <p:nvPr/>
        </p:nvSpPr>
        <p:spPr bwMode="auto">
          <a:xfrm>
            <a:off x="7312025" y="3749675"/>
            <a:ext cx="360363" cy="287338"/>
          </a:xfrm>
          <a:custGeom>
            <a:avLst/>
            <a:gdLst>
              <a:gd name="T0" fmla="*/ 50430166 w 21600"/>
              <a:gd name="T1" fmla="*/ 5148339 h 21600"/>
              <a:gd name="T2" fmla="*/ 13596546 w 21600"/>
              <a:gd name="T3" fmla="*/ 25423866 h 21600"/>
              <a:gd name="T4" fmla="*/ 50430166 w 21600"/>
              <a:gd name="T5" fmla="*/ 50847745 h 21600"/>
              <a:gd name="T6" fmla="*/ 86706257 w 21600"/>
              <a:gd name="T7" fmla="*/ 254238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600" name="AutoShape 353"/>
          <p:cNvSpPr>
            <a:spLocks noChangeArrowheads="1"/>
          </p:cNvSpPr>
          <p:nvPr/>
        </p:nvSpPr>
        <p:spPr bwMode="auto">
          <a:xfrm>
            <a:off x="7312025" y="3406775"/>
            <a:ext cx="360363" cy="287338"/>
          </a:xfrm>
          <a:custGeom>
            <a:avLst/>
            <a:gdLst>
              <a:gd name="T0" fmla="*/ 50430166 w 21600"/>
              <a:gd name="T1" fmla="*/ 5148339 h 21600"/>
              <a:gd name="T2" fmla="*/ 13596546 w 21600"/>
              <a:gd name="T3" fmla="*/ 25423866 h 21600"/>
              <a:gd name="T4" fmla="*/ 50430166 w 21600"/>
              <a:gd name="T5" fmla="*/ 50847745 h 21600"/>
              <a:gd name="T6" fmla="*/ 86706257 w 21600"/>
              <a:gd name="T7" fmla="*/ 254238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601" name="Line 354"/>
          <p:cNvSpPr>
            <a:spLocks noChangeShapeType="1"/>
          </p:cNvSpPr>
          <p:nvPr/>
        </p:nvSpPr>
        <p:spPr bwMode="auto">
          <a:xfrm>
            <a:off x="3251200" y="1841500"/>
            <a:ext cx="2168525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2" name="Line 355"/>
          <p:cNvSpPr>
            <a:spLocks noChangeShapeType="1"/>
          </p:cNvSpPr>
          <p:nvPr/>
        </p:nvSpPr>
        <p:spPr bwMode="auto">
          <a:xfrm>
            <a:off x="3251200" y="2530475"/>
            <a:ext cx="2168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3" name="Line 356"/>
          <p:cNvSpPr>
            <a:spLocks noChangeShapeType="1"/>
          </p:cNvSpPr>
          <p:nvPr/>
        </p:nvSpPr>
        <p:spPr bwMode="auto">
          <a:xfrm>
            <a:off x="3251200" y="2867025"/>
            <a:ext cx="1196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4" name="Line 357"/>
          <p:cNvSpPr>
            <a:spLocks noChangeShapeType="1"/>
          </p:cNvSpPr>
          <p:nvPr/>
        </p:nvSpPr>
        <p:spPr bwMode="auto">
          <a:xfrm>
            <a:off x="3251200" y="3546475"/>
            <a:ext cx="41052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5" name="Line 358"/>
          <p:cNvSpPr>
            <a:spLocks noChangeShapeType="1"/>
          </p:cNvSpPr>
          <p:nvPr/>
        </p:nvSpPr>
        <p:spPr bwMode="auto">
          <a:xfrm flipH="1">
            <a:off x="1082675" y="3889375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6" name="Line 359"/>
          <p:cNvSpPr>
            <a:spLocks noChangeShapeType="1"/>
          </p:cNvSpPr>
          <p:nvPr/>
        </p:nvSpPr>
        <p:spPr bwMode="auto">
          <a:xfrm>
            <a:off x="2476500" y="3889375"/>
            <a:ext cx="4883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7" name="Line 360"/>
          <p:cNvSpPr>
            <a:spLocks noChangeShapeType="1"/>
          </p:cNvSpPr>
          <p:nvPr/>
        </p:nvSpPr>
        <p:spPr bwMode="auto">
          <a:xfrm>
            <a:off x="2473325" y="4572000"/>
            <a:ext cx="11303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8" name="Line 361"/>
          <p:cNvSpPr>
            <a:spLocks noChangeShapeType="1"/>
          </p:cNvSpPr>
          <p:nvPr/>
        </p:nvSpPr>
        <p:spPr bwMode="auto">
          <a:xfrm>
            <a:off x="3895725" y="4562475"/>
            <a:ext cx="565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09" name="Line 362"/>
          <p:cNvSpPr>
            <a:spLocks noChangeShapeType="1"/>
          </p:cNvSpPr>
          <p:nvPr/>
        </p:nvSpPr>
        <p:spPr bwMode="auto">
          <a:xfrm>
            <a:off x="4737100" y="4565650"/>
            <a:ext cx="688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0" name="Line 363"/>
          <p:cNvSpPr>
            <a:spLocks noChangeShapeType="1"/>
          </p:cNvSpPr>
          <p:nvPr/>
        </p:nvSpPr>
        <p:spPr bwMode="auto">
          <a:xfrm>
            <a:off x="5835650" y="4572000"/>
            <a:ext cx="15208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1" name="Line 364"/>
          <p:cNvSpPr>
            <a:spLocks noChangeShapeType="1"/>
          </p:cNvSpPr>
          <p:nvPr/>
        </p:nvSpPr>
        <p:spPr bwMode="auto">
          <a:xfrm>
            <a:off x="2473325" y="4908550"/>
            <a:ext cx="1136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2" name="Line 365"/>
          <p:cNvSpPr>
            <a:spLocks noChangeShapeType="1"/>
          </p:cNvSpPr>
          <p:nvPr/>
        </p:nvSpPr>
        <p:spPr bwMode="auto">
          <a:xfrm>
            <a:off x="3895725" y="4908550"/>
            <a:ext cx="571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3" name="Line 366"/>
          <p:cNvSpPr>
            <a:spLocks noChangeShapeType="1"/>
          </p:cNvSpPr>
          <p:nvPr/>
        </p:nvSpPr>
        <p:spPr bwMode="auto">
          <a:xfrm>
            <a:off x="2473325" y="5251450"/>
            <a:ext cx="19875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4" name="Line 367"/>
          <p:cNvSpPr>
            <a:spLocks noChangeShapeType="1"/>
          </p:cNvSpPr>
          <p:nvPr/>
        </p:nvSpPr>
        <p:spPr bwMode="auto">
          <a:xfrm>
            <a:off x="4727575" y="5251450"/>
            <a:ext cx="26447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5" name="Line 368"/>
          <p:cNvSpPr>
            <a:spLocks noChangeShapeType="1"/>
          </p:cNvSpPr>
          <p:nvPr/>
        </p:nvSpPr>
        <p:spPr bwMode="auto">
          <a:xfrm>
            <a:off x="2473325" y="5594350"/>
            <a:ext cx="441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6" name="Line 369"/>
          <p:cNvSpPr>
            <a:spLocks noChangeShapeType="1"/>
          </p:cNvSpPr>
          <p:nvPr/>
        </p:nvSpPr>
        <p:spPr bwMode="auto">
          <a:xfrm>
            <a:off x="3257550" y="5594350"/>
            <a:ext cx="3133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7" name="Line 370"/>
          <p:cNvSpPr>
            <a:spLocks noChangeShapeType="1"/>
          </p:cNvSpPr>
          <p:nvPr/>
        </p:nvSpPr>
        <p:spPr bwMode="auto">
          <a:xfrm>
            <a:off x="2473325" y="5927725"/>
            <a:ext cx="1133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8" name="Line 371"/>
          <p:cNvSpPr>
            <a:spLocks noChangeShapeType="1"/>
          </p:cNvSpPr>
          <p:nvPr/>
        </p:nvSpPr>
        <p:spPr bwMode="auto">
          <a:xfrm>
            <a:off x="3895725" y="5927725"/>
            <a:ext cx="3460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19" name="Line 372"/>
          <p:cNvSpPr>
            <a:spLocks noChangeShapeType="1"/>
          </p:cNvSpPr>
          <p:nvPr/>
        </p:nvSpPr>
        <p:spPr bwMode="auto">
          <a:xfrm>
            <a:off x="3251200" y="6267450"/>
            <a:ext cx="1206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20" name="Line 373"/>
          <p:cNvSpPr>
            <a:spLocks noChangeShapeType="1"/>
          </p:cNvSpPr>
          <p:nvPr/>
        </p:nvSpPr>
        <p:spPr bwMode="auto">
          <a:xfrm>
            <a:off x="2476500" y="3209925"/>
            <a:ext cx="4349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21" name="Line 374"/>
          <p:cNvSpPr>
            <a:spLocks noChangeShapeType="1"/>
          </p:cNvSpPr>
          <p:nvPr/>
        </p:nvSpPr>
        <p:spPr bwMode="auto">
          <a:xfrm flipH="1">
            <a:off x="1076325" y="4229100"/>
            <a:ext cx="3841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22" name="Line 375"/>
          <p:cNvSpPr>
            <a:spLocks noChangeShapeType="1"/>
          </p:cNvSpPr>
          <p:nvPr/>
        </p:nvSpPr>
        <p:spPr bwMode="auto">
          <a:xfrm flipH="1">
            <a:off x="1076325" y="4572000"/>
            <a:ext cx="3841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23" name="Line 376"/>
          <p:cNvSpPr>
            <a:spLocks noChangeShapeType="1"/>
          </p:cNvSpPr>
          <p:nvPr/>
        </p:nvSpPr>
        <p:spPr bwMode="auto">
          <a:xfrm flipH="1">
            <a:off x="1085850" y="4911725"/>
            <a:ext cx="3746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8624" name="Text Box 377"/>
          <p:cNvSpPr txBox="1">
            <a:spLocks noChangeArrowheads="1"/>
          </p:cNvSpPr>
          <p:nvPr/>
        </p:nvSpPr>
        <p:spPr bwMode="auto">
          <a:xfrm>
            <a:off x="10125075" y="31067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ru-RU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512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FB0F41D9-1990-4534-B121-C07E365AAE7E}" type="slidenum">
              <a:rPr lang="en-US" sz="1200">
                <a:solidFill>
                  <a:schemeClr val="bg1"/>
                </a:solidFill>
                <a:cs typeface="Arial" pitchFamily="34" charset="0"/>
              </a:rPr>
              <a:pPr algn="r" eaLnBrk="1" hangingPunct="1"/>
              <a:t>9</a:t>
            </a:fld>
            <a:endParaRPr lang="en-US" sz="120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cs typeface="Arial" pitchFamily="34" charset="0"/>
              </a:rPr>
              <a:t>Распределение ассоциаций по количеству компонентов в общей структуре пневмоний.</a:t>
            </a:r>
            <a:r>
              <a:rPr lang="ru-RU" sz="2800">
                <a:solidFill>
                  <a:srgbClr val="FF0000"/>
                </a:solidFill>
                <a:cs typeface="Arial" pitchFamily="34" charset="0"/>
              </a:rPr>
              <a:t> </a:t>
            </a:r>
          </a:p>
        </p:txBody>
      </p:sp>
      <p:graphicFrame>
        <p:nvGraphicFramePr>
          <p:cNvPr id="149508" name="Object 5"/>
          <p:cNvGraphicFramePr>
            <a:graphicFrameLocks noChangeAspect="1"/>
          </p:cNvGraphicFramePr>
          <p:nvPr/>
        </p:nvGraphicFramePr>
        <p:xfrm>
          <a:off x="63500" y="1492250"/>
          <a:ext cx="8999538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7" name="Диаграмма" r:id="rId4" imgW="5819837" imgH="3295567" progId="Excel.Chart.8">
                  <p:embed/>
                </p:oleObj>
              </mc:Choice>
              <mc:Fallback>
                <p:oleObj name="Диаграмма" r:id="rId4" imgW="5819837" imgH="3295567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" y="1492250"/>
                        <a:ext cx="8999538" cy="509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09" name="Text Box 6"/>
          <p:cNvSpPr txBox="1">
            <a:spLocks noChangeArrowheads="1"/>
          </p:cNvSpPr>
          <p:nvPr/>
        </p:nvSpPr>
        <p:spPr bwMode="auto">
          <a:xfrm>
            <a:off x="6294438" y="6461125"/>
            <a:ext cx="28495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</a:rPr>
              <a:t>(</a:t>
            </a:r>
            <a:r>
              <a:rPr lang="en-US" sz="2000" b="1">
                <a:solidFill>
                  <a:srgbClr val="FF0000"/>
                </a:solidFill>
              </a:rPr>
              <a:t>p</a:t>
            </a:r>
            <a:r>
              <a:rPr lang="ru-RU" sz="2000" b="1">
                <a:solidFill>
                  <a:srgbClr val="FF0000"/>
                </a:solidFill>
              </a:rPr>
              <a:t>=0,0000001)</a:t>
            </a:r>
            <a:r>
              <a:rPr lang="ru-RU" sz="20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60930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1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3180</TotalTime>
  <Words>1481</Words>
  <Application>Microsoft Office PowerPoint</Application>
  <PresentationFormat>Экран (4:3)</PresentationFormat>
  <Paragraphs>337</Paragraphs>
  <Slides>16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Тема1</vt:lpstr>
      <vt:lpstr>Диаграмма</vt:lpstr>
      <vt:lpstr>Особенности инфекций, вызываемых микробными ассоциациями (полиэтиологичные инфекции)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 микробных ассоциаций</vt:lpstr>
      <vt:lpstr>Презентация PowerPoint</vt:lpstr>
      <vt:lpstr>Презентация PowerPoint</vt:lpstr>
      <vt:lpstr>Устойчивость к дезинфектантам</vt:lpstr>
      <vt:lpstr>Устойчивость к дезинфектантам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User1</dc:creator>
  <cp:lastModifiedBy>Good Devil</cp:lastModifiedBy>
  <cp:revision>284</cp:revision>
  <cp:lastPrinted>1601-01-01T00:00:00Z</cp:lastPrinted>
  <dcterms:created xsi:type="dcterms:W3CDTF">1601-01-01T00:00:00Z</dcterms:created>
  <dcterms:modified xsi:type="dcterms:W3CDTF">2013-10-23T15:56:00Z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