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2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D4D4"/>
    <a:srgbClr val="5F6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35" autoAdjust="0"/>
    <p:restoredTop sz="94660"/>
  </p:normalViewPr>
  <p:slideViewPr>
    <p:cSldViewPr>
      <p:cViewPr>
        <p:scale>
          <a:sx n="114" d="100"/>
          <a:sy n="114" d="100"/>
        </p:scale>
        <p:origin x="-10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7380" y="1245054"/>
            <a:ext cx="7992888" cy="487339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900" b="1" i="1">
                <a:solidFill>
                  <a:schemeClr val="accent1"/>
                </a:solidFill>
              </a:rPr>
              <a:t>«Структура научного познания его</a:t>
            </a:r>
            <a:br>
              <a:rPr lang="ru-RU" sz="3900" b="1" i="1">
                <a:solidFill>
                  <a:schemeClr val="accent1"/>
                </a:solidFill>
              </a:rPr>
            </a:br>
            <a:r>
              <a:rPr lang="ru-RU" sz="3900" b="1" i="1">
                <a:solidFill>
                  <a:schemeClr val="accent1"/>
                </a:solidFill>
              </a:rPr>
              <a:t>методы и формы.»</a:t>
            </a:r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algn="ctr"/>
            <a:r>
              <a:rPr lang="ru-RU" sz="1800"/>
              <a:t>                             </a:t>
            </a:r>
          </a:p>
          <a:p>
            <a:pPr algn="ctr"/>
            <a:endParaRPr lang="ru-RU" sz="1800"/>
          </a:p>
          <a:p>
            <a:pPr algn="ctr"/>
            <a:endParaRPr lang="ru-RU" sz="1800"/>
          </a:p>
          <a:p>
            <a:pPr lvl="6"/>
            <a:r>
              <a:rPr lang="ru-RU" sz="2400"/>
              <a:t>                    Выполнила: студентка стоматологического </a:t>
            </a:r>
            <a:r>
              <a:rPr lang="ru-RU" sz="2400" dirty="0"/>
              <a:t>2 </a:t>
            </a:r>
            <a:r>
              <a:rPr lang="ru-RU" sz="2400"/>
              <a:t>курса 26 группы Гарунова Ф.К.</a:t>
            </a:r>
            <a:endParaRPr lang="ru-RU" sz="2400" dirty="0"/>
          </a:p>
          <a:p>
            <a:pPr algn="r"/>
            <a:endParaRPr lang="ru-RU" sz="1800" dirty="0"/>
          </a:p>
          <a:p>
            <a:pPr algn="r"/>
            <a:endParaRPr lang="ru-RU" b="1" i="1" dirty="0"/>
          </a:p>
          <a:p>
            <a:pPr algn="ctr"/>
            <a:r>
              <a:rPr lang="ru-RU" b="1" i="1"/>
              <a:t>Москва</a:t>
            </a:r>
            <a:endParaRPr lang="ru-RU" b="1" i="1" dirty="0"/>
          </a:p>
          <a:p>
            <a:pPr algn="ctr"/>
            <a:r>
              <a:rPr lang="ru-RU" b="1" i="1"/>
              <a:t>2017</a:t>
            </a:r>
            <a:endParaRPr lang="ru-RU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3.3 Факты, анализ, синтез.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1763688" y="2348880"/>
            <a:ext cx="6336704" cy="3672408"/>
            <a:chOff x="1835696" y="2132856"/>
            <a:chExt cx="6336704" cy="3672408"/>
          </a:xfrm>
        </p:grpSpPr>
        <p:sp>
          <p:nvSpPr>
            <p:cNvPr id="7" name="Выноска со стрелкой вверх 6"/>
            <p:cNvSpPr/>
            <p:nvPr/>
          </p:nvSpPr>
          <p:spPr>
            <a:xfrm>
              <a:off x="3131840" y="3933056"/>
              <a:ext cx="3816424" cy="1872208"/>
            </a:xfrm>
            <a:prstGeom prst="upArrowCallou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600" b="1" dirty="0">
                  <a:solidFill>
                    <a:schemeClr val="tx1"/>
                  </a:solidFill>
                </a:rPr>
                <a:t>Факты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835696" y="2132856"/>
              <a:ext cx="2880320" cy="1224136"/>
            </a:xfrm>
            <a:prstGeom prst="roundRec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>
                  <a:solidFill>
                    <a:schemeClr val="tx1"/>
                  </a:solidFill>
                </a:rPr>
                <a:t>Анализ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292080" y="2132856"/>
              <a:ext cx="2880320" cy="1224136"/>
            </a:xfrm>
            <a:prstGeom prst="roundRect">
              <a:avLst/>
            </a:prstGeom>
            <a:gradFill flip="none" rotWithShape="1">
              <a:gsLst>
                <a:gs pos="0">
                  <a:srgbClr val="2AD4D4">
                    <a:shade val="30000"/>
                    <a:satMod val="115000"/>
                  </a:srgbClr>
                </a:gs>
                <a:gs pos="50000">
                  <a:srgbClr val="2AD4D4">
                    <a:shade val="67500"/>
                    <a:satMod val="115000"/>
                  </a:srgbClr>
                </a:gs>
                <a:gs pos="100000">
                  <a:srgbClr val="2AD4D4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>
                  <a:solidFill>
                    <a:schemeClr val="tx1"/>
                  </a:solidFill>
                </a:rPr>
                <a:t>Синтез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8100392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Глава 4.Методы теоретический уровень научного познания. </a:t>
            </a:r>
          </a:p>
        </p:txBody>
      </p:sp>
      <p:sp>
        <p:nvSpPr>
          <p:cNvPr id="4" name="Прямоугольник с одним вырезанным скругленным углом 3"/>
          <p:cNvSpPr/>
          <p:nvPr/>
        </p:nvSpPr>
        <p:spPr>
          <a:xfrm>
            <a:off x="251520" y="1124744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Абстрагирование</a:t>
            </a:r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2339752" y="1988840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Аналогия</a:t>
            </a: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3203848" y="2996952"/>
            <a:ext cx="3312368" cy="792088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Моделирование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051720" y="3789040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987824" y="3789040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25" idx="0"/>
          </p:cNvCxnSpPr>
          <p:nvPr/>
        </p:nvCxnSpPr>
        <p:spPr>
          <a:xfrm>
            <a:off x="4644008" y="3789040"/>
            <a:ext cx="0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168" y="378904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16216" y="3789040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79512" y="3933056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Предметное</a:t>
            </a:r>
          </a:p>
        </p:txBody>
      </p:sp>
      <p:sp>
        <p:nvSpPr>
          <p:cNvPr id="24" name="Овал 23"/>
          <p:cNvSpPr/>
          <p:nvPr/>
        </p:nvSpPr>
        <p:spPr>
          <a:xfrm>
            <a:off x="1547664" y="4797152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Аналоговое</a:t>
            </a:r>
          </a:p>
        </p:txBody>
      </p:sp>
      <p:sp>
        <p:nvSpPr>
          <p:cNvPr id="25" name="Овал 24"/>
          <p:cNvSpPr/>
          <p:nvPr/>
        </p:nvSpPr>
        <p:spPr>
          <a:xfrm>
            <a:off x="3563888" y="5589240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Знаковое</a:t>
            </a:r>
          </a:p>
        </p:txBody>
      </p:sp>
      <p:sp>
        <p:nvSpPr>
          <p:cNvPr id="26" name="Овал 25"/>
          <p:cNvSpPr/>
          <p:nvPr/>
        </p:nvSpPr>
        <p:spPr>
          <a:xfrm>
            <a:off x="5508104" y="4941168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Мысленное</a:t>
            </a:r>
          </a:p>
        </p:txBody>
      </p:sp>
      <p:sp>
        <p:nvSpPr>
          <p:cNvPr id="27" name="Овал 26"/>
          <p:cNvSpPr/>
          <p:nvPr/>
        </p:nvSpPr>
        <p:spPr>
          <a:xfrm>
            <a:off x="6983760" y="4149080"/>
            <a:ext cx="2160240" cy="1008112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Модельный эксперимент</a:t>
            </a:r>
          </a:p>
        </p:txBody>
      </p:sp>
      <p:sp>
        <p:nvSpPr>
          <p:cNvPr id="16" name="Прямоугольник с одним вырезанным скругленным углом 15"/>
          <p:cNvSpPr/>
          <p:nvPr/>
        </p:nvSpPr>
        <p:spPr>
          <a:xfrm>
            <a:off x="6660232" y="1988840"/>
            <a:ext cx="2304256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Дедукция</a:t>
            </a:r>
          </a:p>
        </p:txBody>
      </p:sp>
      <p:sp>
        <p:nvSpPr>
          <p:cNvPr id="17" name="Прямоугольник с одним вырезанным скругленным углом 16"/>
          <p:cNvSpPr/>
          <p:nvPr/>
        </p:nvSpPr>
        <p:spPr>
          <a:xfrm>
            <a:off x="4572000" y="1196752"/>
            <a:ext cx="2160240" cy="720080"/>
          </a:xfrm>
          <a:prstGeom prst="snip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Индукция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850106"/>
          </a:xfrm>
        </p:spPr>
        <p:txBody>
          <a:bodyPr>
            <a:noAutofit/>
          </a:bodyPr>
          <a:lstStyle/>
          <a:p>
            <a:pPr algn="ctr"/>
            <a:r>
              <a:rPr lang="ru-RU" sz="3200"/>
              <a:t/>
            </a:r>
            <a:br>
              <a:rPr lang="ru-RU" sz="320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4.1 Метод исследования.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556792"/>
            <a:ext cx="5472608" cy="936104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Метод исследования </a:t>
            </a:r>
          </a:p>
          <a:p>
            <a:pPr algn="ctr"/>
            <a:r>
              <a:rPr lang="ru-RU" sz="2800" b="1" dirty="0"/>
              <a:t>(системный подход)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2708920"/>
            <a:ext cx="7848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36000">
              <a:buFont typeface="Wingdings" pitchFamily="2" charset="2"/>
              <a:buChar char="v"/>
            </a:pPr>
            <a:r>
              <a:rPr lang="ru-RU" b="1" dirty="0"/>
              <a:t> </a:t>
            </a:r>
            <a:r>
              <a:rPr lang="ru-RU" sz="2400" b="1" dirty="0"/>
              <a:t>Изучение феномена целостности и установление состава целого, его элементов;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/>
              <a:t> Исследование закономерностей соединения элементов в систему, т.е. структуры объекта, что образует ядро системного подхода;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/>
              <a:t> В тесной связи с изучением структуры необходимо изучение функций системы и ее составляющих, т.е. структурно - функциональный анализ системы;</a:t>
            </a:r>
          </a:p>
          <a:p>
            <a:pPr defTabSz="936000">
              <a:buFont typeface="Wingdings" pitchFamily="2" charset="2"/>
              <a:buChar char="v"/>
            </a:pPr>
            <a:r>
              <a:rPr lang="ru-RU" sz="2400" b="1" dirty="0"/>
              <a:t> Исследование генезиса системы, ее границ и связей с другими системами.</a:t>
            </a:r>
          </a:p>
          <a:p>
            <a:pPr>
              <a:buFont typeface="Wingdings" pitchFamily="2" charset="2"/>
              <a:buChar char="v"/>
            </a:pPr>
            <a:endParaRPr lang="ru-RU" b="1" dirty="0"/>
          </a:p>
          <a:p>
            <a:pPr>
              <a:buFont typeface="Wingdings" pitchFamily="2" charset="2"/>
              <a:buChar char="v"/>
            </a:pPr>
            <a:endParaRPr lang="ru-RU" b="1" dirty="0"/>
          </a:p>
          <a:p>
            <a:pPr>
              <a:buFont typeface="Wingdings" pitchFamily="2" charset="2"/>
              <a:buChar char="v"/>
            </a:pPr>
            <a:endParaRPr lang="ru-RU" b="1" dirty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Библиографический список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44824"/>
            <a:ext cx="7890080" cy="4403576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ru-RU" sz="2800" dirty="0"/>
              <a:t>Алексеев П.В., Панин А.В. Философия. Учебник. М., 1997. Гл. XIV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00" dirty="0"/>
              <a:t> </a:t>
            </a:r>
            <a:r>
              <a:rPr lang="ru-RU" sz="2800" dirty="0" err="1"/>
              <a:t>Голубинцев</a:t>
            </a:r>
            <a:r>
              <a:rPr lang="ru-RU" sz="2800" dirty="0"/>
              <a:t> В.О., </a:t>
            </a:r>
            <a:r>
              <a:rPr lang="ru-RU" sz="2800" dirty="0" err="1"/>
              <a:t>Данцев</a:t>
            </a:r>
            <a:r>
              <a:rPr lang="ru-RU" sz="2800" dirty="0"/>
              <a:t> А.А., Любченко В.С. «Философия для технических вузов». Ростов - </a:t>
            </a:r>
            <a:r>
              <a:rPr lang="ru-RU" sz="2800" dirty="0" err="1"/>
              <a:t>н</a:t>
            </a:r>
            <a:r>
              <a:rPr lang="ru-RU" sz="2800" dirty="0"/>
              <a:t>/Д.:Феникс,2001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00" dirty="0"/>
              <a:t>Спиркин А.Г. Философия. Учебник. М., 1999. Гл. XII</a:t>
            </a:r>
          </a:p>
          <a:p>
            <a:pPr marL="596646" indent="-514350">
              <a:buFont typeface="+mj-lt"/>
              <a:buAutoNum type="arabicPeriod"/>
            </a:pPr>
            <a:endParaRPr lang="ru-RU" dirty="0"/>
          </a:p>
          <a:p>
            <a:endParaRPr lang="ru-RU" dirty="0"/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868958"/>
          </a:xfrm>
        </p:spPr>
        <p:txBody>
          <a:bodyPr/>
          <a:lstStyle/>
          <a:p>
            <a:pPr algn="ctr"/>
            <a:r>
              <a:rPr lang="ru-RU" dirty="0"/>
              <a:t>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5123656"/>
          </a:xfrm>
        </p:spPr>
        <p:txBody>
          <a:bodyPr>
            <a:normAutofit/>
          </a:bodyPr>
          <a:lstStyle/>
          <a:p>
            <a:r>
              <a:rPr lang="ru-RU" sz="2800" dirty="0"/>
              <a:t>Глава 1. Научное познание</a:t>
            </a:r>
          </a:p>
          <a:p>
            <a:pPr lvl="2"/>
            <a:r>
              <a:rPr lang="ru-RU" sz="2000" dirty="0"/>
              <a:t>1.1 Задачи научного познания</a:t>
            </a:r>
          </a:p>
          <a:p>
            <a:pPr lvl="2"/>
            <a:r>
              <a:rPr lang="ru-RU" sz="2000" dirty="0"/>
              <a:t>1.2 Особенности научного познания </a:t>
            </a:r>
          </a:p>
          <a:p>
            <a:r>
              <a:rPr lang="ru-RU" sz="2800" dirty="0"/>
              <a:t>Глава 2. Уровни научного познания</a:t>
            </a:r>
          </a:p>
          <a:p>
            <a:r>
              <a:rPr lang="ru-RU" sz="2800" dirty="0"/>
              <a:t>Глава 3. Методы эмпирического уровня НП</a:t>
            </a:r>
          </a:p>
          <a:p>
            <a:pPr lvl="2"/>
            <a:r>
              <a:rPr lang="ru-RU" sz="2000" dirty="0"/>
              <a:t>3.1 Наблюдение</a:t>
            </a:r>
          </a:p>
          <a:p>
            <a:pPr lvl="2"/>
            <a:r>
              <a:rPr lang="ru-RU" sz="2000" dirty="0"/>
              <a:t>3.2 Эксперимент</a:t>
            </a:r>
          </a:p>
          <a:p>
            <a:pPr lvl="2"/>
            <a:r>
              <a:rPr lang="ru-RU" sz="2000" dirty="0"/>
              <a:t>3.3 Факты, анализ, синтез</a:t>
            </a:r>
          </a:p>
          <a:p>
            <a:r>
              <a:rPr lang="ru-RU" sz="2800" dirty="0"/>
              <a:t>Глава 4.Методы теоретического уровня НП</a:t>
            </a:r>
          </a:p>
          <a:p>
            <a:pPr lvl="2"/>
            <a:r>
              <a:rPr lang="ru-RU" sz="2000" dirty="0"/>
              <a:t>4.1 </a:t>
            </a:r>
            <a:r>
              <a:rPr lang="ru-RU" sz="2000"/>
              <a:t>Метод исследования</a:t>
            </a:r>
            <a:endParaRPr lang="ru-RU" sz="2800" dirty="0"/>
          </a:p>
          <a:p>
            <a:r>
              <a:rPr lang="ru-RU" sz="2800" dirty="0"/>
              <a:t>Библиографический список</a:t>
            </a:r>
          </a:p>
          <a:p>
            <a:pPr lvl="2"/>
            <a:endParaRPr lang="ru-RU" dirty="0"/>
          </a:p>
          <a:p>
            <a:pPr lvl="2">
              <a:buNone/>
            </a:pPr>
            <a:endParaRPr lang="ru-RU" dirty="0"/>
          </a:p>
          <a:p>
            <a:pPr lvl="2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Глава 1. Научное познание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/>
          <a:lstStyle/>
          <a:p>
            <a:r>
              <a:rPr lang="ru-RU" dirty="0"/>
              <a:t>это процесс получения объективного, истинного знания, направленного на отражение закономерностей действительности.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1043608" y="2132856"/>
            <a:ext cx="7920880" cy="3384376"/>
            <a:chOff x="971600" y="1268760"/>
            <a:chExt cx="7920880" cy="338437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763688" y="1268760"/>
              <a:ext cx="6624736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002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 flipH="1">
              <a:off x="1979712" y="2276872"/>
              <a:ext cx="864096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4932040" y="2204864"/>
              <a:ext cx="72008" cy="14401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6876256" y="2276872"/>
              <a:ext cx="792088" cy="13681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14"/>
            <p:cNvSpPr/>
            <p:nvPr/>
          </p:nvSpPr>
          <p:spPr>
            <a:xfrm>
              <a:off x="971600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/>
                <a:t>Описание</a:t>
              </a:r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851920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/>
                <a:t>Объяснение</a:t>
              </a: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6516216" y="3645024"/>
              <a:ext cx="2376264" cy="1008112"/>
            </a:xfrm>
            <a:prstGeom prst="roundRect">
              <a:avLst/>
            </a:prstGeom>
            <a:gradFill flip="none" rotWithShape="1">
              <a:gsLst>
                <a:gs pos="0">
                  <a:srgbClr val="5F62EB">
                    <a:shade val="30000"/>
                    <a:satMod val="115000"/>
                  </a:srgbClr>
                </a:gs>
                <a:gs pos="50000">
                  <a:srgbClr val="5F62EB">
                    <a:shade val="67500"/>
                    <a:satMod val="115000"/>
                  </a:srgbClr>
                </a:gs>
                <a:gs pos="100000">
                  <a:srgbClr val="5F62EB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b="1" dirty="0"/>
                <a:t>Предсказание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03648" y="0"/>
            <a:ext cx="732059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endParaRPr lang="ru-RU" sz="43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</a:pPr>
            <a:r>
              <a:rPr lang="ru-RU" sz="43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1.1 Задачи научного познания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060848"/>
            <a:ext cx="749808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Задачи научного познания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1.2 Особенности научного познания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72816"/>
            <a:ext cx="8100392" cy="4896544"/>
          </a:xfrm>
        </p:spPr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dirty="0"/>
              <a:t>Достоверное обобщение фактов;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/>
              <a:t>Объективная истина;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/>
              <a:t>Ориентация на воплощение в практике;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/>
              <a:t>Целостная развивающаяся система понятий, теорий, гипотез, законов;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/>
              <a:t>Применение специфических материальных средств (приборов, инструментов);</a:t>
            </a:r>
          </a:p>
          <a:p>
            <a:pPr marL="596646" indent="-514350">
              <a:buFont typeface="+mj-lt"/>
              <a:buAutoNum type="arabicPeriod"/>
            </a:pPr>
            <a:r>
              <a:rPr lang="ru-RU" dirty="0"/>
              <a:t>Строгая доказательность, обоснованность полученных результатов, достоверность выводов.</a:t>
            </a:r>
          </a:p>
          <a:p>
            <a:pPr marL="596646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81px-Francis_Bacon,_Viscount_St_Alban_from_NPG_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4355976" cy="6093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6309320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Ф. Бэкон</a:t>
            </a:r>
          </a:p>
        </p:txBody>
      </p:sp>
      <p:pic>
        <p:nvPicPr>
          <p:cNvPr id="6" name="Рисунок 5" descr="490px-Frans_Hals_-_Portret_van_René_Descart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644008" y="188640"/>
            <a:ext cx="4355976" cy="6093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0192" y="6309320"/>
            <a:ext cx="1118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Р. Декарт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59632" cy="6858000"/>
          </a:xfrm>
        </p:spPr>
        <p:txBody>
          <a:bodyPr vert="wordArtVert"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Глава2.Уровни научного познания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95128" y="-166543"/>
          <a:ext cx="7848872" cy="6979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24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244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6530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Эмпирический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Теоретический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Исследованием реально существующих, чувственно воспринимаемых объектов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Преобладание рационального момента - понятий, теорий, законов и других форм и «мыслительных операций»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Непосредственное</a:t>
                      </a:r>
                      <a:r>
                        <a:rPr kumimoji="0" lang="ru-RU" sz="1400" b="1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человека с изучаемыми природными или социальными объектами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непосредственного практического взаимодействия с объектами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Процесс накопления информации об исследуемых объектах, явлениях путем проведения наблюдений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Раскрытие наиболее глубоких существенных сторон, связей, закономерностей, присущих изучаемым объектам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22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Систематизация получаемых фактических данных в виде таблиц, схем, графиков и т. п.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 абстракций «высшего порядка» , таких</a:t>
                      </a:r>
                      <a:r>
                        <a:rPr kumimoji="0" lang="ru-RU" sz="1400" b="1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понятия, умозаключения, законы, категории, принципы и др. </a:t>
                      </a:r>
                    </a:p>
                    <a:p>
                      <a:pPr algn="l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3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Возможно формулирование некоторых эмпирических закономерностей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</a:t>
                      </a:r>
                      <a:r>
                        <a:rPr kumimoji="0" lang="ru-RU" sz="1400" b="1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фиксации или сокращенной сводки эмпирических данных</a:t>
                      </a:r>
                    </a:p>
                    <a:p>
                      <a:pPr algn="l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03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 на анализ  научных фактов, статистических  данных</a:t>
                      </a:r>
                    </a:p>
                    <a:p>
                      <a:endParaRPr kumimoji="0"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dk1"/>
                          </a:solidFill>
                        </a:rPr>
                        <a:t>направлен на формирование теоретических законов, которые отвечают требованиям всеобщности и необходимости, т.е. действуют везде и всегда</a:t>
                      </a:r>
                      <a:endParaRPr lang="ru-RU" sz="14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ru-RU" sz="1600" b="1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24807">
                <a:tc>
                  <a:txBody>
                    <a:bodyPr/>
                    <a:lstStyle/>
                    <a:p>
                      <a:pPr algn="ctr"/>
                      <a:r>
                        <a:rPr kumimoji="0" lang="ru-RU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новые данные, факты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гипотезы, теории, законы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 rot="5400000">
            <a:off x="6871946" y="4081382"/>
            <a:ext cx="440668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ая фигурная скобка 8"/>
          <p:cNvSpPr/>
          <p:nvPr/>
        </p:nvSpPr>
        <p:spPr>
          <a:xfrm rot="5400000">
            <a:off x="2983514" y="4081382"/>
            <a:ext cx="440668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100392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Глава 3. Методы эмпирического уровня научного познания. </a:t>
            </a:r>
            <a:br>
              <a:rPr lang="ru-RU" sz="3200" dirty="0"/>
            </a:br>
            <a:r>
              <a:rPr lang="ru-RU" sz="3200" dirty="0"/>
              <a:t>3.1 Наблюдение.</a:t>
            </a:r>
          </a:p>
        </p:txBody>
      </p:sp>
      <p:sp>
        <p:nvSpPr>
          <p:cNvPr id="6" name="Счетверенная стрелка 5"/>
          <p:cNvSpPr/>
          <p:nvPr/>
        </p:nvSpPr>
        <p:spPr>
          <a:xfrm>
            <a:off x="2483768" y="2420888"/>
            <a:ext cx="4392488" cy="3312368"/>
          </a:xfrm>
          <a:prstGeom prst="quadArrow">
            <a:avLst/>
          </a:prstGeom>
          <a:gradFill flip="none" rotWithShape="1">
            <a:gsLst>
              <a:gs pos="0">
                <a:srgbClr val="5F62EB">
                  <a:shade val="30000"/>
                  <a:satMod val="115000"/>
                </a:srgbClr>
              </a:gs>
              <a:gs pos="50000">
                <a:srgbClr val="5F62EB">
                  <a:shade val="67500"/>
                  <a:satMod val="115000"/>
                </a:srgbClr>
              </a:gs>
              <a:gs pos="100000">
                <a:srgbClr val="5F62EB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Наблюдение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75856" y="1412776"/>
            <a:ext cx="2880320" cy="864096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Однозначность цели, замысла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020272" y="3356992"/>
            <a:ext cx="2123728" cy="1368152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Системность в методах наблюдения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75856" y="5805264"/>
            <a:ext cx="2736304" cy="864096"/>
          </a:xfrm>
          <a:prstGeom prst="round2DiagRect">
            <a:avLst/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Объективность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23528" y="3356992"/>
            <a:ext cx="2016224" cy="1368152"/>
          </a:xfrm>
          <a:prstGeom prst="round2DiagRect">
            <a:avLst>
              <a:gd name="adj1" fmla="val 16667"/>
              <a:gd name="adj2" fmla="val 0"/>
            </a:avLst>
          </a:prstGeom>
          <a:gradFill flip="none" rotWithShape="1">
            <a:gsLst>
              <a:gs pos="0">
                <a:srgbClr val="5F62EB">
                  <a:tint val="66000"/>
                  <a:satMod val="160000"/>
                </a:srgbClr>
              </a:gs>
              <a:gs pos="50000">
                <a:srgbClr val="5F62EB">
                  <a:tint val="44500"/>
                  <a:satMod val="160000"/>
                </a:srgbClr>
              </a:gs>
              <a:gs pos="100000">
                <a:srgbClr val="5F62EB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Возможность контроля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100392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3.2 Эксперимент.</a:t>
            </a:r>
          </a:p>
        </p:txBody>
      </p:sp>
      <p:sp>
        <p:nvSpPr>
          <p:cNvPr id="4" name="Счетверенная стрелка 3"/>
          <p:cNvSpPr/>
          <p:nvPr/>
        </p:nvSpPr>
        <p:spPr>
          <a:xfrm>
            <a:off x="2627784" y="2492896"/>
            <a:ext cx="4104456" cy="3168352"/>
          </a:xfrm>
          <a:prstGeom prst="quadArrow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Эксперимент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3347864" y="1628800"/>
            <a:ext cx="2664296" cy="864096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Качественный</a:t>
            </a: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804248" y="3140968"/>
            <a:ext cx="2016224" cy="1872208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Измерительный (количественный)</a:t>
            </a: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539552" y="3140968"/>
            <a:ext cx="1944216" cy="1944216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Социальный</a:t>
            </a: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419872" y="5733256"/>
            <a:ext cx="2520280" cy="936104"/>
          </a:xfrm>
          <a:prstGeom prst="flowChartProcess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Мысленный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411</TotalTime>
  <Words>420</Words>
  <Application>Microsoft Office PowerPoint</Application>
  <PresentationFormat>Екран (4:3)</PresentationFormat>
  <Paragraphs>103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Презентація PowerPoint</vt:lpstr>
      <vt:lpstr>Содержание</vt:lpstr>
      <vt:lpstr>Глава 1. Научное познание</vt:lpstr>
      <vt:lpstr>Задачи научного познания</vt:lpstr>
      <vt:lpstr> 1.2 Особенности научного познания</vt:lpstr>
      <vt:lpstr>Презентація PowerPoint</vt:lpstr>
      <vt:lpstr>Глава2.Уровни научного познания</vt:lpstr>
      <vt:lpstr>Глава 3. Методы эмпирического уровня научного познания.  3.1 Наблюдение.</vt:lpstr>
      <vt:lpstr> 3.2 Эксперимент.</vt:lpstr>
      <vt:lpstr> 3.3 Факты, анализ, синтез.</vt:lpstr>
      <vt:lpstr>Глава 4.Методы теоретический уровень научного познания. </vt:lpstr>
      <vt:lpstr>  4.1 Метод исследования.</vt:lpstr>
      <vt:lpstr>Библиографический список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 Российской Федерации Государственное образовательное учреждение Высшего профессионального образования Тюменский государственный университет   Институт гуманитарных наук  Кафедра новой истории и международных отношений</dc:title>
  <dc:creator>el_Situated_capitan</dc:creator>
  <cp:lastModifiedBy>RePack by Diakov</cp:lastModifiedBy>
  <cp:revision>41</cp:revision>
  <dcterms:created xsi:type="dcterms:W3CDTF">2011-12-10T13:08:10Z</dcterms:created>
  <dcterms:modified xsi:type="dcterms:W3CDTF">2017-12-14T05:47:58Z</dcterms:modified>
</cp:coreProperties>
</file>