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5" r:id="rId1"/>
  </p:sldMasterIdLst>
  <p:notesMasterIdLst>
    <p:notesMasterId r:id="rId18"/>
  </p:notesMasterIdLst>
  <p:sldIdLst>
    <p:sldId id="314" r:id="rId2"/>
    <p:sldId id="315" r:id="rId3"/>
    <p:sldId id="319" r:id="rId4"/>
    <p:sldId id="322" r:id="rId5"/>
    <p:sldId id="320" r:id="rId6"/>
    <p:sldId id="323" r:id="rId7"/>
    <p:sldId id="330" r:id="rId8"/>
    <p:sldId id="369" r:id="rId9"/>
    <p:sldId id="329" r:id="rId10"/>
    <p:sldId id="316" r:id="rId11"/>
    <p:sldId id="327" r:id="rId12"/>
    <p:sldId id="326" r:id="rId13"/>
    <p:sldId id="317" r:id="rId14"/>
    <p:sldId id="370" r:id="rId15"/>
    <p:sldId id="340" r:id="rId16"/>
    <p:sldId id="33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A50021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0" autoAdjust="0"/>
    <p:restoredTop sz="94674" autoAdjust="0"/>
  </p:normalViewPr>
  <p:slideViewPr>
    <p:cSldViewPr>
      <p:cViewPr>
        <p:scale>
          <a:sx n="59" d="100"/>
          <a:sy n="59" d="100"/>
        </p:scale>
        <p:origin x="-1680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0487F2-0F74-4B38-B1EB-6902A6D04CC1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0CC42EE-C7E8-4F88-9FA0-E892391A0BB0}">
      <dgm:prSet phldrT="[Текст]" custT="1"/>
      <dgm:spPr>
        <a:solidFill>
          <a:schemeClr val="bg2"/>
        </a:solidFill>
      </dgm:spPr>
      <dgm:t>
        <a:bodyPr/>
        <a:lstStyle/>
        <a:p>
          <a:pPr algn="ctr"/>
          <a:r>
            <a:rPr lang="ru-RU" sz="2800" dirty="0" smtClean="0"/>
            <a:t>    </a:t>
          </a:r>
          <a:endParaRPr lang="en-US" sz="2800" dirty="0" smtClean="0"/>
        </a:p>
        <a:p>
          <a:pPr algn="ctr"/>
          <a:r>
            <a:rPr lang="en-US" sz="2800" dirty="0" smtClean="0"/>
            <a:t>       </a:t>
          </a:r>
          <a:r>
            <a:rPr lang="ru-RU" sz="2800" dirty="0" smtClean="0"/>
            <a:t>Кафедра ЮНЕСКО </a:t>
          </a:r>
          <a:r>
            <a:rPr lang="en-US" sz="2800" dirty="0" smtClean="0"/>
            <a:t>“</a:t>
          </a:r>
          <a:r>
            <a:rPr lang="ru-RU" sz="2800" dirty="0" smtClean="0"/>
            <a:t>Энергосбережение и</a:t>
          </a:r>
        </a:p>
        <a:p>
          <a:pPr algn="ctr"/>
          <a:r>
            <a:rPr lang="ru-RU" sz="2800" dirty="0" smtClean="0"/>
            <a:t>        </a:t>
          </a:r>
          <a:r>
            <a:rPr lang="en-US" sz="2800" dirty="0" smtClean="0"/>
            <a:t>  </a:t>
          </a:r>
          <a:r>
            <a:rPr lang="ru-RU" sz="2800" dirty="0" smtClean="0"/>
            <a:t>возобновляемые  источники энергии</a:t>
          </a:r>
          <a:r>
            <a:rPr lang="en-US" sz="2800" dirty="0" smtClean="0"/>
            <a:t>”</a:t>
          </a:r>
          <a:endParaRPr lang="ru-RU" sz="2800" dirty="0" smtClean="0"/>
        </a:p>
        <a:p>
          <a:pPr algn="ctr"/>
          <a:r>
            <a:rPr lang="ru-RU" sz="3200" b="1" dirty="0" smtClean="0"/>
            <a:t>      </a:t>
          </a:r>
          <a:r>
            <a:rPr lang="en-US" sz="3200" b="1" dirty="0" smtClean="0"/>
            <a:t>  </a:t>
          </a:r>
          <a:endParaRPr lang="ru-RU" sz="3200" b="1" dirty="0" smtClean="0"/>
        </a:p>
      </dgm:t>
    </dgm:pt>
    <dgm:pt modelId="{F3A998D2-3B1C-4406-B8D4-9F8B84230DBD}" type="parTrans" cxnId="{44BD88FB-E776-4B1A-983A-F4FB98147C70}">
      <dgm:prSet/>
      <dgm:spPr/>
      <dgm:t>
        <a:bodyPr/>
        <a:lstStyle/>
        <a:p>
          <a:endParaRPr lang="ru-RU"/>
        </a:p>
      </dgm:t>
    </dgm:pt>
    <dgm:pt modelId="{935F53A8-B191-467A-B32F-6B620D0E32DA}" type="sibTrans" cxnId="{44BD88FB-E776-4B1A-983A-F4FB98147C70}">
      <dgm:prSet/>
      <dgm:spPr/>
      <dgm:t>
        <a:bodyPr/>
        <a:lstStyle/>
        <a:p>
          <a:endParaRPr lang="ru-RU"/>
        </a:p>
      </dgm:t>
    </dgm:pt>
    <dgm:pt modelId="{E9595CB9-C951-408B-BDDD-126B81B1B108}" type="pres">
      <dgm:prSet presAssocID="{3D0487F2-0F74-4B38-B1EB-6902A6D04CC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FCE3C81-4BD0-4F73-BD19-DAEDFE24C9DE}" type="pres">
      <dgm:prSet presAssocID="{80CC42EE-C7E8-4F88-9FA0-E892391A0BB0}" presName="root" presStyleCnt="0"/>
      <dgm:spPr/>
    </dgm:pt>
    <dgm:pt modelId="{32C6DF2D-3204-4391-92F0-1A0032A66E24}" type="pres">
      <dgm:prSet presAssocID="{80CC42EE-C7E8-4F88-9FA0-E892391A0BB0}" presName="rootComposite" presStyleCnt="0"/>
      <dgm:spPr/>
    </dgm:pt>
    <dgm:pt modelId="{4E1FFD78-FE33-4F59-8D3C-1186353B8D25}" type="pres">
      <dgm:prSet presAssocID="{80CC42EE-C7E8-4F88-9FA0-E892391A0BB0}" presName="rootText" presStyleLbl="node1" presStyleIdx="0" presStyleCnt="1" custScaleX="811089" custScaleY="202622" custLinFactNeighborX="19667" custLinFactNeighborY="-70734"/>
      <dgm:spPr/>
      <dgm:t>
        <a:bodyPr/>
        <a:lstStyle/>
        <a:p>
          <a:endParaRPr lang="ru-RU"/>
        </a:p>
      </dgm:t>
    </dgm:pt>
    <dgm:pt modelId="{049D4016-E021-4EC9-A44F-A3ECC0DA1F80}" type="pres">
      <dgm:prSet presAssocID="{80CC42EE-C7E8-4F88-9FA0-E892391A0BB0}" presName="rootConnector" presStyleLbl="node1" presStyleIdx="0" presStyleCnt="1"/>
      <dgm:spPr/>
      <dgm:t>
        <a:bodyPr/>
        <a:lstStyle/>
        <a:p>
          <a:endParaRPr lang="ru-RU"/>
        </a:p>
      </dgm:t>
    </dgm:pt>
    <dgm:pt modelId="{E3ED1201-563E-4B77-AE38-5B4EA7F1D13B}" type="pres">
      <dgm:prSet presAssocID="{80CC42EE-C7E8-4F88-9FA0-E892391A0BB0}" presName="childShape" presStyleCnt="0"/>
      <dgm:spPr/>
    </dgm:pt>
  </dgm:ptLst>
  <dgm:cxnLst>
    <dgm:cxn modelId="{44BD88FB-E776-4B1A-983A-F4FB98147C70}" srcId="{3D0487F2-0F74-4B38-B1EB-6902A6D04CC1}" destId="{80CC42EE-C7E8-4F88-9FA0-E892391A0BB0}" srcOrd="0" destOrd="0" parTransId="{F3A998D2-3B1C-4406-B8D4-9F8B84230DBD}" sibTransId="{935F53A8-B191-467A-B32F-6B620D0E32DA}"/>
    <dgm:cxn modelId="{C41F4B94-8036-4C2C-B59D-6C8C13C56C1B}" type="presOf" srcId="{80CC42EE-C7E8-4F88-9FA0-E892391A0BB0}" destId="{049D4016-E021-4EC9-A44F-A3ECC0DA1F80}" srcOrd="1" destOrd="0" presId="urn:microsoft.com/office/officeart/2005/8/layout/hierarchy3"/>
    <dgm:cxn modelId="{3ECF259D-FE2A-4F81-825C-D85E257031C8}" type="presOf" srcId="{3D0487F2-0F74-4B38-B1EB-6902A6D04CC1}" destId="{E9595CB9-C951-408B-BDDD-126B81B1B108}" srcOrd="0" destOrd="0" presId="urn:microsoft.com/office/officeart/2005/8/layout/hierarchy3"/>
    <dgm:cxn modelId="{72EEC4EB-3FC6-4A18-991B-4B406B08BBC4}" type="presOf" srcId="{80CC42EE-C7E8-4F88-9FA0-E892391A0BB0}" destId="{4E1FFD78-FE33-4F59-8D3C-1186353B8D25}" srcOrd="0" destOrd="0" presId="urn:microsoft.com/office/officeart/2005/8/layout/hierarchy3"/>
    <dgm:cxn modelId="{30AD4A66-E32D-402E-9479-A6BEF13BF9A9}" type="presParOf" srcId="{E9595CB9-C951-408B-BDDD-126B81B1B108}" destId="{2FCE3C81-4BD0-4F73-BD19-DAEDFE24C9DE}" srcOrd="0" destOrd="0" presId="urn:microsoft.com/office/officeart/2005/8/layout/hierarchy3"/>
    <dgm:cxn modelId="{30D80544-78FB-422D-87D5-CBC5D8A87F61}" type="presParOf" srcId="{2FCE3C81-4BD0-4F73-BD19-DAEDFE24C9DE}" destId="{32C6DF2D-3204-4391-92F0-1A0032A66E24}" srcOrd="0" destOrd="0" presId="urn:microsoft.com/office/officeart/2005/8/layout/hierarchy3"/>
    <dgm:cxn modelId="{756FA6C5-F868-45A4-B394-A89DF006231F}" type="presParOf" srcId="{32C6DF2D-3204-4391-92F0-1A0032A66E24}" destId="{4E1FFD78-FE33-4F59-8D3C-1186353B8D25}" srcOrd="0" destOrd="0" presId="urn:microsoft.com/office/officeart/2005/8/layout/hierarchy3"/>
    <dgm:cxn modelId="{6C50D302-9B43-434D-A63B-9A80F2283D87}" type="presParOf" srcId="{32C6DF2D-3204-4391-92F0-1A0032A66E24}" destId="{049D4016-E021-4EC9-A44F-A3ECC0DA1F80}" srcOrd="1" destOrd="0" presId="urn:microsoft.com/office/officeart/2005/8/layout/hierarchy3"/>
    <dgm:cxn modelId="{DD242428-73F2-446C-A437-9D5265DBB60D}" type="presParOf" srcId="{2FCE3C81-4BD0-4F73-BD19-DAEDFE24C9DE}" destId="{E3ED1201-563E-4B77-AE38-5B4EA7F1D13B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1FFD78-FE33-4F59-8D3C-1186353B8D25}">
      <dsp:nvSpPr>
        <dsp:cNvPr id="0" name=""/>
        <dsp:cNvSpPr/>
      </dsp:nvSpPr>
      <dsp:spPr>
        <a:xfrm>
          <a:off x="1" y="0"/>
          <a:ext cx="9143998" cy="1142152"/>
        </a:xfrm>
        <a:prstGeom prst="roundRect">
          <a:avLst>
            <a:gd name="adj" fmla="val 10000"/>
          </a:avLst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   </a:t>
          </a:r>
          <a:endParaRPr lang="en-US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       </a:t>
          </a:r>
          <a:r>
            <a:rPr lang="ru-RU" sz="2800" kern="1200" dirty="0" smtClean="0"/>
            <a:t>Кафедра ЮНЕСКО </a:t>
          </a:r>
          <a:r>
            <a:rPr lang="en-US" sz="2800" kern="1200" dirty="0" smtClean="0"/>
            <a:t>“</a:t>
          </a:r>
          <a:r>
            <a:rPr lang="ru-RU" sz="2800" kern="1200" dirty="0" smtClean="0"/>
            <a:t>Энергосбережение и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       </a:t>
          </a:r>
          <a:r>
            <a:rPr lang="en-US" sz="2800" kern="1200" dirty="0" smtClean="0"/>
            <a:t>  </a:t>
          </a:r>
          <a:r>
            <a:rPr lang="ru-RU" sz="2800" kern="1200" dirty="0" smtClean="0"/>
            <a:t>возобновляемые  источники энергии</a:t>
          </a:r>
          <a:r>
            <a:rPr lang="en-US" sz="2800" kern="1200" dirty="0" smtClean="0"/>
            <a:t>”</a:t>
          </a:r>
          <a:endParaRPr lang="ru-RU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      </a:t>
          </a:r>
          <a:r>
            <a:rPr lang="en-US" sz="3200" b="1" kern="1200" dirty="0" smtClean="0"/>
            <a:t>  </a:t>
          </a:r>
          <a:endParaRPr lang="ru-RU" sz="3200" b="1" kern="1200" dirty="0" smtClean="0"/>
        </a:p>
      </dsp:txBody>
      <dsp:txXfrm>
        <a:off x="1" y="0"/>
        <a:ext cx="9143998" cy="11421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40.wmf"/><Relationship Id="rId1" Type="http://schemas.openxmlformats.org/officeDocument/2006/relationships/image" Target="../media/image3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5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4.wmf"/><Relationship Id="rId5" Type="http://schemas.openxmlformats.org/officeDocument/2006/relationships/image" Target="../media/image18.wmf"/><Relationship Id="rId4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89482BE8-4618-438B-B0FF-96AB26BF540A}" type="datetimeFigureOut">
              <a:rPr lang="ru-RU"/>
              <a:pPr>
                <a:defRPr/>
              </a:pPr>
              <a:t>18.03.2014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685D5E8D-8737-41AE-B7CF-5B04F53FF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73A9F-379F-4278-B108-3A3C34BB804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9CCAB9-CB2A-4258-BBB3-826AB7E6305E}" type="slidenum">
              <a:rPr lang="ru-RU">
                <a:latin typeface="Arial" pitchFamily="34" charset="0"/>
              </a:rPr>
              <a:pPr/>
              <a:t>10</a:t>
            </a:fld>
            <a:endParaRPr 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9CCAB9-CB2A-4258-BBB3-826AB7E6305E}" type="slidenum">
              <a:rPr lang="ru-RU">
                <a:latin typeface="Arial" pitchFamily="34" charset="0"/>
              </a:rPr>
              <a:pPr/>
              <a:t>11</a:t>
            </a:fld>
            <a:endParaRPr 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9CCAB9-CB2A-4258-BBB3-826AB7E6305E}" type="slidenum">
              <a:rPr lang="ru-RU">
                <a:latin typeface="Arial" pitchFamily="34" charset="0"/>
              </a:rPr>
              <a:pPr/>
              <a:t>12</a:t>
            </a:fld>
            <a:endParaRPr 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9CCAB9-CB2A-4258-BBB3-826AB7E6305E}" type="slidenum">
              <a:rPr lang="ru-RU">
                <a:latin typeface="Arial" pitchFamily="34" charset="0"/>
              </a:rPr>
              <a:pPr/>
              <a:t>13</a:t>
            </a:fld>
            <a:endParaRPr 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9CCAB9-CB2A-4258-BBB3-826AB7E6305E}" type="slidenum">
              <a:rPr lang="ru-RU">
                <a:latin typeface="Arial" pitchFamily="34" charset="0"/>
              </a:rPr>
              <a:pPr/>
              <a:t>14</a:t>
            </a:fld>
            <a:endParaRPr 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9CCAB9-CB2A-4258-BBB3-826AB7E6305E}" type="slidenum">
              <a:rPr lang="ru-RU">
                <a:latin typeface="Arial" pitchFamily="34" charset="0"/>
              </a:rPr>
              <a:pPr/>
              <a:t>15</a:t>
            </a:fld>
            <a:endParaRPr 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9CCAB9-CB2A-4258-BBB3-826AB7E6305E}" type="slidenum">
              <a:rPr lang="ru-RU">
                <a:latin typeface="Arial" pitchFamily="34" charset="0"/>
              </a:rPr>
              <a:pPr/>
              <a:t>16</a:t>
            </a:fld>
            <a:endParaRPr 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9CCAB9-CB2A-4258-BBB3-826AB7E6305E}" type="slidenum">
              <a:rPr lang="ru-RU">
                <a:latin typeface="Arial" pitchFamily="34" charset="0"/>
              </a:rPr>
              <a:pPr/>
              <a:t>2</a:t>
            </a:fld>
            <a:endParaRPr 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9CCAB9-CB2A-4258-BBB3-826AB7E6305E}" type="slidenum">
              <a:rPr lang="ru-RU">
                <a:latin typeface="Arial" pitchFamily="34" charset="0"/>
              </a:rPr>
              <a:pPr/>
              <a:t>3</a:t>
            </a:fld>
            <a:endParaRPr 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9CCAB9-CB2A-4258-BBB3-826AB7E6305E}" type="slidenum">
              <a:rPr lang="ru-RU">
                <a:latin typeface="Arial" pitchFamily="34" charset="0"/>
              </a:rPr>
              <a:pPr/>
              <a:t>4</a:t>
            </a:fld>
            <a:endParaRPr 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9CCAB9-CB2A-4258-BBB3-826AB7E6305E}" type="slidenum">
              <a:rPr lang="ru-RU">
                <a:latin typeface="Arial" pitchFamily="34" charset="0"/>
              </a:rPr>
              <a:pPr/>
              <a:t>5</a:t>
            </a:fld>
            <a:endParaRPr 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9CCAB9-CB2A-4258-BBB3-826AB7E6305E}" type="slidenum">
              <a:rPr lang="ru-RU">
                <a:latin typeface="Arial" pitchFamily="34" charset="0"/>
              </a:rPr>
              <a:pPr/>
              <a:t>6</a:t>
            </a:fld>
            <a:endParaRPr 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9CCAB9-CB2A-4258-BBB3-826AB7E6305E}" type="slidenum">
              <a:rPr lang="ru-RU">
                <a:latin typeface="Arial" pitchFamily="34" charset="0"/>
              </a:rPr>
              <a:pPr/>
              <a:t>7</a:t>
            </a:fld>
            <a:endParaRPr 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9CCAB9-CB2A-4258-BBB3-826AB7E6305E}" type="slidenum">
              <a:rPr lang="ru-RU">
                <a:latin typeface="Arial" pitchFamily="34" charset="0"/>
              </a:rPr>
              <a:pPr/>
              <a:t>8</a:t>
            </a:fld>
            <a:endParaRPr 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9CCAB9-CB2A-4258-BBB3-826AB7E6305E}" type="slidenum">
              <a:rPr lang="ru-RU">
                <a:latin typeface="Arial" pitchFamily="34" charset="0"/>
              </a:rPr>
              <a:pPr/>
              <a:t>9</a:t>
            </a:fld>
            <a:endParaRPr lang="ru-RU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6760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760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2E8B00-1A00-435E-8703-8C63B8761C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0D2A8-BAC7-4708-8BE3-B0B87C8932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58CC8-0E56-48BE-AD4F-A61972275D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771BE-E735-4C18-872A-BF856CB10C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A0D9D-89A0-4C4B-A6B0-457B3B5E2A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90ED2-5BFF-4B50-B002-516C6E6BD0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66AEF-5137-437B-8362-26B8B141F2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044CD-4111-4A5E-8B87-A146B5FC5B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37030-9AD0-48A0-8BA9-3894AC8471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EF01E-5D8E-4CA5-8609-5E05DA9766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F6158-36D9-40F0-AC6B-2DC3BDE1FC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 Black" pitchFamily="34" charset="0"/>
              </a:defRPr>
            </a:lvl1pPr>
          </a:lstStyle>
          <a:p>
            <a:pPr>
              <a:defRPr/>
            </a:pPr>
            <a:fld id="{114F6DC0-B64E-4FA9-8796-C7DBB8C60F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6656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656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656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6656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6656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6657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6657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657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6657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  <a:latin typeface="Arial" charset="0"/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657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1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9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9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4.bin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image" Target="../media/image3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9.bin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42.png"/><Relationship Id="rId4" Type="http://schemas.openxmlformats.org/officeDocument/2006/relationships/oleObject" Target="../embeddings/oleObject4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44.png"/><Relationship Id="rId4" Type="http://schemas.openxmlformats.org/officeDocument/2006/relationships/oleObject" Target="../embeddings/oleObject4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11" Type="http://schemas.openxmlformats.org/officeDocument/2006/relationships/oleObject" Target="../embeddings/oleObject24.bin"/><Relationship Id="rId5" Type="http://schemas.openxmlformats.org/officeDocument/2006/relationships/image" Target="../media/image2.gi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18.bin"/><Relationship Id="rId9" Type="http://schemas.openxmlformats.org/officeDocument/2006/relationships/oleObject" Target="../embeddings/oleObject2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25.bin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Схема 21"/>
          <p:cNvGraphicFramePr/>
          <p:nvPr/>
        </p:nvGraphicFramePr>
        <p:xfrm>
          <a:off x="0" y="571480"/>
          <a:ext cx="9144000" cy="1143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" name="Группа 6"/>
          <p:cNvGrpSpPr/>
          <p:nvPr/>
        </p:nvGrpSpPr>
        <p:grpSpPr>
          <a:xfrm>
            <a:off x="0" y="1"/>
            <a:ext cx="9144000" cy="1000107"/>
            <a:chOff x="22" y="1"/>
            <a:chExt cx="9135658" cy="1071545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22" y="1"/>
              <a:ext cx="9135658" cy="571479"/>
            </a:xfrm>
            <a:prstGeom prst="roundRect">
              <a:avLst>
                <a:gd name="adj" fmla="val 10000"/>
              </a:avLst>
            </a:prstGeom>
            <a:solidFill>
              <a:schemeClr val="bg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69069" y="69047"/>
              <a:ext cx="8997564" cy="10024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45720" rIns="68580" bIns="4572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kern="1200" dirty="0" smtClean="0"/>
                <a:t> </a:t>
              </a:r>
              <a:r>
                <a:rPr lang="en-US" sz="3600" kern="1200" dirty="0" smtClean="0"/>
                <a:t> </a:t>
              </a:r>
              <a:r>
                <a:rPr lang="ru-RU" sz="3600" dirty="0" smtClean="0"/>
                <a:t> </a:t>
              </a:r>
              <a:r>
                <a:rPr lang="ru-RU" sz="2400" b="1" kern="1200" dirty="0" smtClean="0"/>
                <a:t>Белорусский национальный</a:t>
              </a:r>
              <a:r>
                <a:rPr lang="en-US" sz="2400" b="1" kern="1200" dirty="0" smtClean="0"/>
                <a:t> </a:t>
              </a:r>
              <a:r>
                <a:rPr lang="ru-RU" sz="2400" b="1" kern="1200" dirty="0" smtClean="0"/>
                <a:t>технический университет</a:t>
              </a:r>
              <a:r>
                <a:rPr lang="en-US" sz="2400" b="1" kern="1200" dirty="0" smtClean="0"/>
                <a:t> </a:t>
              </a:r>
              <a:endParaRPr lang="ru-RU" sz="2400" b="1" kern="1200" dirty="0" smtClean="0"/>
            </a:p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kern="1200" dirty="0" smtClean="0"/>
                <a:t>   </a:t>
              </a:r>
              <a:endParaRPr lang="ru-RU" sz="3600" kern="1200" dirty="0"/>
            </a:p>
          </p:txBody>
        </p:sp>
      </p:grp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612634"/>
          <a:ext cx="1357290" cy="1101854"/>
        </p:xfrm>
        <a:graphic>
          <a:graphicData uri="http://schemas.openxmlformats.org/presentationml/2006/ole">
            <p:oleObj spid="_x0000_s229378" name="Рисунок" r:id="rId9" imgW="3159252" imgH="2275332" progId="Word.Picture.8">
              <p:embed/>
            </p:oleObj>
          </a:graphicData>
        </a:graphic>
      </p:graphicFrame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285720" y="2428868"/>
            <a:ext cx="8616961" cy="146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</a:t>
            </a:r>
            <a:r>
              <a:rPr lang="ru-RU" sz="5400" b="1" kern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ЕПЛОПЕРЕДАЧА</a:t>
            </a:r>
            <a:endParaRPr lang="ru-RU" sz="5400" b="1" kern="0" dirty="0" smtClean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0" y="4725144"/>
            <a:ext cx="91440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Лекция 11. 	</a:t>
            </a:r>
            <a:r>
              <a:rPr lang="ru-RU" sz="3200" b="1" kern="0" dirty="0" smtClean="0">
                <a:solidFill>
                  <a:srgbClr val="C00000"/>
                </a:solidFill>
                <a:latin typeface="+mn-lt"/>
              </a:rPr>
              <a:t>Основы теории пограничного </a:t>
            </a:r>
          </a:p>
          <a:p>
            <a:pPr marL="342900" lvl="0" indent="-342900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3200" b="1" kern="0" dirty="0" smtClean="0">
                <a:solidFill>
                  <a:srgbClr val="C00000"/>
                </a:solidFill>
                <a:latin typeface="+mn-lt"/>
              </a:rPr>
              <a:t>				слоя</a:t>
            </a:r>
            <a:endParaRPr kumimoji="0" lang="ru-RU" sz="3200" b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Нижний колонтитул 10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pPr algn="ctr"/>
            <a:r>
              <a:rPr lang="ru-RU" sz="1800" b="1" dirty="0" err="1" smtClean="0">
                <a:solidFill>
                  <a:schemeClr val="bg2"/>
                </a:solidFill>
              </a:rPr>
              <a:t>Г.И.Пальчёнок</a:t>
            </a:r>
            <a:endParaRPr lang="ru-RU" sz="18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67219" y="56281"/>
            <a:ext cx="8286776" cy="404812"/>
          </a:xfrm>
          <a:noFill/>
        </p:spPr>
        <p:txBody>
          <a:bodyPr lIns="0" tIns="0" rIns="0" bIns="0" anchor="t"/>
          <a:lstStyle/>
          <a:p>
            <a:pPr eaLnBrk="1" hangingPunct="1"/>
            <a:r>
              <a:rPr lang="ru-RU" sz="2400" b="1" dirty="0" err="1" smtClean="0">
                <a:solidFill>
                  <a:srgbClr val="FFFF00"/>
                </a:solidFill>
              </a:rPr>
              <a:t>ТП</a:t>
            </a:r>
            <a:r>
              <a:rPr lang="ru-RU" sz="2400" b="1" dirty="0" smtClean="0">
                <a:solidFill>
                  <a:srgbClr val="FFFF00"/>
                </a:solidFill>
              </a:rPr>
              <a:t>			 				     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Лекция 11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54868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200" b="1" i="1" dirty="0" smtClean="0">
                <a:solidFill>
                  <a:srgbClr val="C00000"/>
                </a:solidFill>
              </a:rPr>
              <a:t>	</a:t>
            </a:r>
            <a:r>
              <a:rPr lang="ru-RU" sz="2200" dirty="0" smtClean="0"/>
              <a:t>Аналогично понятию (гидродинамического) пограничного слоя, </a:t>
            </a:r>
            <a:r>
              <a:rPr lang="ru-RU" sz="2200" dirty="0" err="1" smtClean="0"/>
              <a:t>введёному</a:t>
            </a:r>
            <a:r>
              <a:rPr lang="ru-RU" sz="2200" dirty="0" smtClean="0"/>
              <a:t> Л.Прандтлем в 1904 г., в 1930-х гг. </a:t>
            </a:r>
            <a:r>
              <a:rPr lang="ru-RU" sz="2200" dirty="0" err="1" smtClean="0"/>
              <a:t>Г.Н.Кружилин</a:t>
            </a:r>
            <a:r>
              <a:rPr lang="ru-RU" sz="2200" dirty="0" smtClean="0"/>
              <a:t> ввёл понятие </a:t>
            </a:r>
            <a:r>
              <a:rPr lang="ru-RU" sz="2200" i="1" dirty="0" smtClean="0">
                <a:solidFill>
                  <a:srgbClr val="C00000"/>
                </a:solidFill>
              </a:rPr>
              <a:t>теплового пограничного слоя (</a:t>
            </a:r>
            <a:r>
              <a:rPr lang="ru-RU" sz="2200" i="1" dirty="0" err="1" smtClean="0">
                <a:solidFill>
                  <a:srgbClr val="C00000"/>
                </a:solidFill>
              </a:rPr>
              <a:t>ТПС</a:t>
            </a:r>
            <a:r>
              <a:rPr lang="ru-RU" sz="2200" i="1" dirty="0" smtClean="0">
                <a:solidFill>
                  <a:srgbClr val="C00000"/>
                </a:solidFill>
              </a:rPr>
              <a:t>)</a:t>
            </a:r>
            <a:r>
              <a:rPr lang="ru-RU" sz="2200" dirty="0" smtClean="0"/>
              <a:t>, под которым понимают слой жидкости у поверхности твёрдого тела (стенки), в пределах которого температура изменяется от температуры стенки </a:t>
            </a:r>
            <a:r>
              <a:rPr lang="en-US" sz="2200" b="1" i="1" dirty="0" err="1" smtClean="0">
                <a:solidFill>
                  <a:srgbClr val="C00000"/>
                </a:solidFill>
              </a:rPr>
              <a:t>t</a:t>
            </a:r>
            <a:r>
              <a:rPr lang="en-US" sz="2200" b="1" i="1" baseline="-25000" dirty="0" err="1" smtClean="0">
                <a:solidFill>
                  <a:srgbClr val="C00000"/>
                </a:solidFill>
              </a:rPr>
              <a:t>c</a:t>
            </a:r>
            <a:r>
              <a:rPr lang="en-US" sz="2200" dirty="0" smtClean="0"/>
              <a:t> </a:t>
            </a:r>
            <a:r>
              <a:rPr lang="ru-RU" sz="2200" dirty="0" smtClean="0"/>
              <a:t>до температуры жидкости в ядре потока (вдали от стенки)</a:t>
            </a:r>
            <a:r>
              <a:rPr lang="en-US" sz="2200" dirty="0" smtClean="0"/>
              <a:t> </a:t>
            </a:r>
            <a:r>
              <a:rPr lang="en-US" sz="2200" b="1" i="1" dirty="0" smtClean="0">
                <a:solidFill>
                  <a:srgbClr val="C00000"/>
                </a:solidFill>
              </a:rPr>
              <a:t>t</a:t>
            </a:r>
            <a:r>
              <a:rPr lang="en-US" sz="2200" b="1" i="1" baseline="-25000" dirty="0" smtClean="0">
                <a:solidFill>
                  <a:srgbClr val="C00000"/>
                </a:solidFill>
              </a:rPr>
              <a:t>0</a:t>
            </a:r>
            <a:r>
              <a:rPr lang="ru-RU" sz="2200" dirty="0" smtClean="0"/>
              <a:t>.</a:t>
            </a:r>
            <a:endParaRPr lang="ru-RU" sz="2200" dirty="0" smtClean="0">
              <a:sym typeface="Symbol"/>
            </a:endParaRPr>
          </a:p>
        </p:txBody>
      </p:sp>
      <p:pic>
        <p:nvPicPr>
          <p:cNvPr id="8" name="Рисунок 7" descr="6 тепл погранслой.gif"/>
          <p:cNvPicPr>
            <a:picLocks noChangeAspect="1"/>
          </p:cNvPicPr>
          <p:nvPr/>
        </p:nvPicPr>
        <p:blipFill>
          <a:blip r:embed="rId4" cstate="print"/>
          <a:srcRect l="5241" b="20779"/>
          <a:stretch>
            <a:fillRect/>
          </a:stretch>
        </p:blipFill>
        <p:spPr>
          <a:xfrm>
            <a:off x="0" y="2923245"/>
            <a:ext cx="4572032" cy="393475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643438" y="2786058"/>
            <a:ext cx="428624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0"/>
              </a:spcBef>
              <a:spcAft>
                <a:spcPts val="0"/>
              </a:spcAft>
            </a:pPr>
            <a:r>
              <a:rPr lang="ru-RU" sz="2200" b="1" u="sng" dirty="0" smtClean="0">
                <a:solidFill>
                  <a:srgbClr val="C00000"/>
                </a:solidFill>
                <a:sym typeface="Symbol"/>
              </a:rPr>
              <a:t>Вне</a:t>
            </a:r>
            <a:r>
              <a:rPr lang="en-US" sz="2200" b="1" u="sng" dirty="0" smtClean="0">
                <a:solidFill>
                  <a:srgbClr val="C00000"/>
                </a:solidFill>
                <a:sym typeface="Symbol"/>
              </a:rPr>
              <a:t> </a:t>
            </a:r>
            <a:r>
              <a:rPr lang="ru-RU" sz="2200" b="1" u="sng" dirty="0" err="1" smtClean="0">
                <a:solidFill>
                  <a:srgbClr val="C00000"/>
                </a:solidFill>
                <a:sym typeface="Symbol"/>
              </a:rPr>
              <a:t>ТПС</a:t>
            </a:r>
            <a:endParaRPr lang="ru-RU" sz="2200" dirty="0" smtClean="0">
              <a:solidFill>
                <a:srgbClr val="C00000"/>
              </a:solidFill>
              <a:sym typeface="Symbol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endParaRPr lang="ru-RU" sz="2200" dirty="0" smtClean="0">
              <a:solidFill>
                <a:srgbClr val="C00000"/>
              </a:solidFill>
              <a:sym typeface="Symbol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endParaRPr lang="ru-RU" sz="2200" dirty="0" smtClean="0">
              <a:solidFill>
                <a:srgbClr val="C00000"/>
              </a:solidFill>
              <a:sym typeface="Symbol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endParaRPr lang="ru-RU" sz="2200" dirty="0" smtClean="0">
              <a:solidFill>
                <a:srgbClr val="C00000"/>
              </a:solidFill>
              <a:sym typeface="Symbol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endParaRPr lang="ru-RU" sz="2200" dirty="0" smtClean="0">
              <a:solidFill>
                <a:srgbClr val="C00000"/>
              </a:solidFill>
              <a:sym typeface="Symbol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r>
              <a:rPr lang="ru-RU" sz="2200" b="1" u="sng" dirty="0" smtClean="0">
                <a:solidFill>
                  <a:srgbClr val="C00000"/>
                </a:solidFill>
                <a:sym typeface="Symbol"/>
              </a:rPr>
              <a:t>Внутри </a:t>
            </a:r>
            <a:r>
              <a:rPr lang="ru-RU" sz="2200" b="1" u="sng" dirty="0" err="1" smtClean="0">
                <a:solidFill>
                  <a:srgbClr val="C00000"/>
                </a:solidFill>
                <a:sym typeface="Symbol"/>
              </a:rPr>
              <a:t>ТПС</a:t>
            </a:r>
            <a:r>
              <a:rPr lang="en-US" sz="2200" dirty="0" smtClean="0">
                <a:sym typeface="Symbol"/>
              </a:rPr>
              <a:t>		</a:t>
            </a:r>
            <a:endParaRPr lang="ru-RU" sz="2200" dirty="0" smtClean="0">
              <a:sym typeface="Symbol"/>
            </a:endParaRPr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4786314" y="4929198"/>
          <a:ext cx="2540000" cy="1270000"/>
        </p:xfrm>
        <a:graphic>
          <a:graphicData uri="http://schemas.openxmlformats.org/presentationml/2006/ole">
            <p:oleObj spid="_x0000_s348162" name="Equation" r:id="rId5" imgW="2539800" imgH="1269720" progId="">
              <p:embed/>
            </p:oleObj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4714876" y="3214686"/>
          <a:ext cx="2641600" cy="1270000"/>
        </p:xfrm>
        <a:graphic>
          <a:graphicData uri="http://schemas.openxmlformats.org/presentationml/2006/ole">
            <p:oleObj spid="_x0000_s348163" name="Equation" r:id="rId6" imgW="2641320" imgH="1269720" progId="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kern="0" dirty="0" smtClean="0">
                <a:solidFill>
                  <a:srgbClr val="C00000"/>
                </a:solidFill>
              </a:rPr>
              <a:t>Тепловой пограничный слой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57224" y="77788"/>
            <a:ext cx="8286776" cy="404812"/>
          </a:xfrm>
          <a:noFill/>
        </p:spPr>
        <p:txBody>
          <a:bodyPr lIns="0" tIns="0" rIns="0" bIns="0" anchor="t"/>
          <a:lstStyle/>
          <a:p>
            <a:pPr eaLnBrk="1" hangingPunct="1"/>
            <a:r>
              <a:rPr lang="ru-RU" sz="2400" b="1" dirty="0" err="1" smtClean="0">
                <a:solidFill>
                  <a:srgbClr val="FFFF00"/>
                </a:solidFill>
              </a:rPr>
              <a:t>ТП</a:t>
            </a:r>
            <a:r>
              <a:rPr lang="ru-RU" sz="2400" b="1" dirty="0" smtClean="0">
                <a:solidFill>
                  <a:srgbClr val="FFFF00"/>
                </a:solidFill>
              </a:rPr>
              <a:t>			 				     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Лекция 11</a:t>
            </a:r>
            <a:endParaRPr lang="ru-RU" sz="1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22313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>Упрощения уравнения энергии для двухмерного теплового пограничного слоя</a:t>
            </a:r>
          </a:p>
          <a:p>
            <a:pPr>
              <a:spcBef>
                <a:spcPts val="600"/>
              </a:spcBef>
            </a:pPr>
            <a:r>
              <a:rPr lang="ru-RU" sz="2000" dirty="0" smtClean="0"/>
              <a:t>Для рассмотренного выше случая стационарного 2-хмерного течения жидкости вдоль плоской поверхности, бесконечной в направлении оси </a:t>
            </a:r>
            <a:r>
              <a:rPr lang="en-US" sz="2000" dirty="0" smtClean="0"/>
              <a:t>z,</a:t>
            </a:r>
            <a:r>
              <a:rPr lang="ru-RU" sz="2000" dirty="0" smtClean="0"/>
              <a:t> при </a:t>
            </a:r>
            <a:r>
              <a:rPr lang="en-US" sz="2000" dirty="0" smtClean="0"/>
              <a:t>Re &gt;&gt; 1</a:t>
            </a:r>
            <a:r>
              <a:rPr lang="ru-RU" sz="2000" dirty="0" smtClean="0"/>
              <a:t> и отсутствии внутренних источников теплоты.</a:t>
            </a:r>
          </a:p>
          <a:p>
            <a:pPr>
              <a:spcBef>
                <a:spcPts val="1200"/>
              </a:spcBef>
            </a:pPr>
            <a:r>
              <a:rPr lang="ru-RU" sz="2000" dirty="0" smtClean="0"/>
              <a:t>Допущение: </a:t>
            </a:r>
            <a:endParaRPr lang="ru-RU" sz="2000" dirty="0" smtClean="0">
              <a:solidFill>
                <a:srgbClr val="C00000"/>
              </a:solidFill>
            </a:endParaRPr>
          </a:p>
        </p:txBody>
      </p:sp>
      <p:graphicFrame>
        <p:nvGraphicFramePr>
          <p:cNvPr id="346120" name="Object 8"/>
          <p:cNvGraphicFramePr>
            <a:graphicFrameLocks noChangeAspect="1"/>
          </p:cNvGraphicFramePr>
          <p:nvPr/>
        </p:nvGraphicFramePr>
        <p:xfrm>
          <a:off x="857224" y="2786058"/>
          <a:ext cx="7353300" cy="889000"/>
        </p:xfrm>
        <a:graphic>
          <a:graphicData uri="http://schemas.openxmlformats.org/presentationml/2006/ole">
            <p:oleObj spid="_x0000_s346120" name="Equation" r:id="rId4" imgW="7353000" imgH="888840" progId="">
              <p:embed/>
            </p:oleObj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1428728" y="2786058"/>
            <a:ext cx="696650" cy="928694"/>
          </a:xfrm>
          <a:prstGeom prst="rect">
            <a:avLst/>
          </a:prstGeom>
          <a:solidFill>
            <a:srgbClr val="FF0000">
              <a:alpha val="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929058" y="2786058"/>
            <a:ext cx="910964" cy="928694"/>
          </a:xfrm>
          <a:prstGeom prst="rect">
            <a:avLst/>
          </a:prstGeom>
          <a:solidFill>
            <a:srgbClr val="FF0000">
              <a:alpha val="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572132" y="2786058"/>
            <a:ext cx="714380" cy="928694"/>
          </a:xfrm>
          <a:prstGeom prst="rect">
            <a:avLst/>
          </a:prstGeom>
          <a:solidFill>
            <a:srgbClr val="FF0000">
              <a:alpha val="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858016" y="2786058"/>
            <a:ext cx="714380" cy="928694"/>
          </a:xfrm>
          <a:prstGeom prst="rect">
            <a:avLst/>
          </a:prstGeom>
          <a:solidFill>
            <a:srgbClr val="FF0000">
              <a:alpha val="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715272" y="2786058"/>
            <a:ext cx="714380" cy="928694"/>
          </a:xfrm>
          <a:prstGeom prst="rect">
            <a:avLst/>
          </a:prstGeom>
          <a:solidFill>
            <a:srgbClr val="FF0000">
              <a:alpha val="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3" name="Object 8"/>
          <p:cNvGraphicFramePr>
            <a:graphicFrameLocks noChangeAspect="1"/>
          </p:cNvGraphicFramePr>
          <p:nvPr/>
        </p:nvGraphicFramePr>
        <p:xfrm>
          <a:off x="4329917" y="4500570"/>
          <a:ext cx="3051959" cy="944654"/>
        </p:xfrm>
        <a:graphic>
          <a:graphicData uri="http://schemas.openxmlformats.org/presentationml/2006/ole">
            <p:oleObj spid="_x0000_s346121" name="Equation" r:id="rId5" imgW="2666880" imgH="825480" progId="">
              <p:embed/>
            </p:oleObj>
          </a:graphicData>
        </a:graphic>
      </p:graphicFrame>
      <p:sp>
        <p:nvSpPr>
          <p:cNvPr id="25" name="Прямоугольник 24"/>
          <p:cNvSpPr/>
          <p:nvPr/>
        </p:nvSpPr>
        <p:spPr>
          <a:xfrm>
            <a:off x="1071538" y="3857628"/>
            <a:ext cx="807246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>Уравнение энергии для теплового пограничного слоя </a:t>
            </a:r>
            <a:endParaRPr lang="ru-RU" sz="2200" dirty="0"/>
          </a:p>
        </p:txBody>
      </p:sp>
      <p:graphicFrame>
        <p:nvGraphicFramePr>
          <p:cNvPr id="26" name="Object 8"/>
          <p:cNvGraphicFramePr>
            <a:graphicFrameLocks noChangeAspect="1"/>
          </p:cNvGraphicFramePr>
          <p:nvPr/>
        </p:nvGraphicFramePr>
        <p:xfrm>
          <a:off x="5292080" y="5733256"/>
          <a:ext cx="1028700" cy="838200"/>
        </p:xfrm>
        <a:graphic>
          <a:graphicData uri="http://schemas.openxmlformats.org/presentationml/2006/ole">
            <p:oleObj spid="_x0000_s346122" name="Equation" r:id="rId6" imgW="1028520" imgH="838080" progId="">
              <p:embed/>
            </p:oleObj>
          </a:graphicData>
        </a:graphic>
      </p:graphicFrame>
      <p:pic>
        <p:nvPicPr>
          <p:cNvPr id="27" name="Рисунок 26" descr="6 тепл погранслой.gif"/>
          <p:cNvPicPr>
            <a:picLocks noChangeAspect="1"/>
          </p:cNvPicPr>
          <p:nvPr/>
        </p:nvPicPr>
        <p:blipFill>
          <a:blip r:embed="rId7" cstate="print"/>
          <a:srcRect l="5241" r="2962" b="27970"/>
          <a:stretch>
            <a:fillRect/>
          </a:stretch>
        </p:blipFill>
        <p:spPr>
          <a:xfrm>
            <a:off x="0" y="4261370"/>
            <a:ext cx="3214678" cy="2596630"/>
          </a:xfrm>
          <a:prstGeom prst="rect">
            <a:avLst/>
          </a:prstGeom>
        </p:spPr>
      </p:pic>
      <p:graphicFrame>
        <p:nvGraphicFramePr>
          <p:cNvPr id="29" name="Объект 28"/>
          <p:cNvGraphicFramePr>
            <a:graphicFrameLocks noChangeAspect="1"/>
          </p:cNvGraphicFramePr>
          <p:nvPr/>
        </p:nvGraphicFramePr>
        <p:xfrm>
          <a:off x="1928794" y="1714488"/>
          <a:ext cx="5435600" cy="825500"/>
        </p:xfrm>
        <a:graphic>
          <a:graphicData uri="http://schemas.openxmlformats.org/presentationml/2006/ole">
            <p:oleObj spid="_x0000_s346123" name="Equation" r:id="rId8" imgW="5435280" imgH="825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57224" y="77788"/>
            <a:ext cx="8286776" cy="404812"/>
          </a:xfrm>
          <a:noFill/>
        </p:spPr>
        <p:txBody>
          <a:bodyPr lIns="0" tIns="0" rIns="0" bIns="0" anchor="t"/>
          <a:lstStyle/>
          <a:p>
            <a:pPr eaLnBrk="1" hangingPunct="1"/>
            <a:r>
              <a:rPr lang="ru-RU" sz="2400" b="1" dirty="0" err="1" smtClean="0">
                <a:solidFill>
                  <a:srgbClr val="FFFF00"/>
                </a:solidFill>
              </a:rPr>
              <a:t>ТП</a:t>
            </a:r>
            <a:r>
              <a:rPr lang="ru-RU" sz="2400" b="1" dirty="0" smtClean="0">
                <a:solidFill>
                  <a:srgbClr val="FFFF00"/>
                </a:solidFill>
              </a:rPr>
              <a:t>			 				     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Лекция 11</a:t>
            </a:r>
            <a:endParaRPr lang="ru-RU" sz="1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351234" name="Object 4"/>
          <p:cNvGraphicFramePr>
            <a:graphicFrameLocks noChangeAspect="1"/>
          </p:cNvGraphicFramePr>
          <p:nvPr/>
        </p:nvGraphicFramePr>
        <p:xfrm>
          <a:off x="928662" y="1214422"/>
          <a:ext cx="3327400" cy="2743200"/>
        </p:xfrm>
        <a:graphic>
          <a:graphicData uri="http://schemas.openxmlformats.org/presentationml/2006/ole">
            <p:oleObj spid="_x0000_s351234" name="Equation" r:id="rId4" imgW="3327120" imgH="2743200" progId="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14282" y="4071942"/>
            <a:ext cx="8929718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dirty="0" smtClean="0"/>
              <a:t>	</a:t>
            </a:r>
            <a:r>
              <a:rPr lang="ru-RU" sz="2200" dirty="0" smtClean="0"/>
              <a:t>Система получена для стационарного </a:t>
            </a:r>
            <a:r>
              <a:rPr lang="ru-RU" sz="2200" dirty="0" err="1" smtClean="0"/>
              <a:t>безградиентного</a:t>
            </a:r>
            <a:r>
              <a:rPr lang="ru-RU" sz="2200" dirty="0" smtClean="0"/>
              <a:t> </a:t>
            </a:r>
            <a:r>
              <a:rPr lang="ru-RU" sz="2200" dirty="0" err="1" smtClean="0"/>
              <a:t>омывания</a:t>
            </a:r>
            <a:r>
              <a:rPr lang="ru-RU" sz="2200" dirty="0" smtClean="0"/>
              <a:t> безграничной плоской поверхности 2-хмерным потоком вязкой жидкости с постоянными физическими свойствами при отсутствии в ней внутренних источников теплоты. Выделение теплоты трения и вклад массовых сил пренебрежимо малы.</a:t>
            </a:r>
          </a:p>
          <a:p>
            <a:pPr>
              <a:spcBef>
                <a:spcPts val="600"/>
              </a:spcBef>
            </a:pPr>
            <a:r>
              <a:rPr lang="ru-RU" sz="2200" dirty="0" smtClean="0"/>
              <a:t>	При принятых условиях поле скоростей не зависит от поля температур.</a:t>
            </a:r>
          </a:p>
        </p:txBody>
      </p:sp>
      <p:graphicFrame>
        <p:nvGraphicFramePr>
          <p:cNvPr id="13" name="Object 4"/>
          <p:cNvGraphicFramePr>
            <a:graphicFrameLocks noChangeAspect="1"/>
          </p:cNvGraphicFramePr>
          <p:nvPr/>
        </p:nvGraphicFramePr>
        <p:xfrm>
          <a:off x="5246688" y="1239838"/>
          <a:ext cx="1460500" cy="2108200"/>
        </p:xfrm>
        <a:graphic>
          <a:graphicData uri="http://schemas.openxmlformats.org/presentationml/2006/ole">
            <p:oleObj spid="_x0000_s351235" name="Equation" r:id="rId5" imgW="1460160" imgH="2108160" progId="">
              <p:embed/>
            </p:oleObj>
          </a:graphicData>
        </a:graphic>
      </p:graphicFrame>
      <p:graphicFrame>
        <p:nvGraphicFramePr>
          <p:cNvPr id="14" name="Object 4"/>
          <p:cNvGraphicFramePr>
            <a:graphicFrameLocks noChangeAspect="1"/>
          </p:cNvGraphicFramePr>
          <p:nvPr/>
        </p:nvGraphicFramePr>
        <p:xfrm>
          <a:off x="7452320" y="1268760"/>
          <a:ext cx="1447800" cy="2070100"/>
        </p:xfrm>
        <a:graphic>
          <a:graphicData uri="http://schemas.openxmlformats.org/presentationml/2006/ole">
            <p:oleObj spid="_x0000_s351236" name="Equation" r:id="rId6" imgW="1447560" imgH="2070000" progId="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>Система дифференциальных уравнений конвективного теплообмена для двухмерного потока в приближении пограничного слоя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57224" y="77788"/>
            <a:ext cx="8286776" cy="404812"/>
          </a:xfrm>
          <a:noFill/>
        </p:spPr>
        <p:txBody>
          <a:bodyPr lIns="0" tIns="0" rIns="0" bIns="0" anchor="t"/>
          <a:lstStyle/>
          <a:p>
            <a:pPr eaLnBrk="1" hangingPunct="1"/>
            <a:r>
              <a:rPr lang="ru-RU" sz="2400" b="1" dirty="0" err="1" smtClean="0">
                <a:solidFill>
                  <a:srgbClr val="FFFF00"/>
                </a:solidFill>
              </a:rPr>
              <a:t>ТП</a:t>
            </a:r>
            <a:r>
              <a:rPr lang="ru-RU" sz="2400" b="1" dirty="0" smtClean="0">
                <a:solidFill>
                  <a:srgbClr val="FFFF00"/>
                </a:solidFill>
              </a:rPr>
              <a:t>			 				     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Лекция 11</a:t>
            </a:r>
            <a:endParaRPr lang="ru-RU" sz="1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836712"/>
            <a:ext cx="601216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200" b="1" dirty="0" smtClean="0">
                <a:solidFill>
                  <a:srgbClr val="FF0000"/>
                </a:solidFill>
              </a:rPr>
              <a:t>Особенности: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200" dirty="0" smtClean="0"/>
              <a:t>   Скорость вдали от тела, у которого возникает свободная конвекция, обычно равна нулю (</a:t>
            </a:r>
            <a:r>
              <a:rPr lang="en-US" sz="2200" b="1" i="1" dirty="0" smtClean="0">
                <a:solidFill>
                  <a:srgbClr val="FF0000"/>
                </a:solidFill>
              </a:rPr>
              <a:t>w</a:t>
            </a:r>
            <a:r>
              <a:rPr lang="en-US" sz="2200" b="1" i="1" baseline="-25000" dirty="0" smtClean="0">
                <a:solidFill>
                  <a:srgbClr val="FF0000"/>
                </a:solidFill>
              </a:rPr>
              <a:t>0</a:t>
            </a:r>
            <a:r>
              <a:rPr lang="en-US" sz="2200" dirty="0" smtClean="0"/>
              <a:t> = 0)</a:t>
            </a:r>
            <a:r>
              <a:rPr lang="ru-RU" sz="2200" dirty="0" smtClean="0"/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200" dirty="0" smtClean="0"/>
              <a:t>   Толщины гидродинамического </a:t>
            </a:r>
            <a:r>
              <a:rPr lang="ru-RU" sz="2200" b="1" i="1" dirty="0" smtClean="0">
                <a:solidFill>
                  <a:srgbClr val="FF0000"/>
                </a:solidFill>
                <a:sym typeface="Symbol"/>
              </a:rPr>
              <a:t></a:t>
            </a:r>
            <a:r>
              <a:rPr lang="ru-RU" sz="2200" i="1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ru-RU" sz="2200" dirty="0" smtClean="0">
                <a:sym typeface="Symbol"/>
              </a:rPr>
              <a:t>и теплового </a:t>
            </a:r>
            <a:r>
              <a:rPr lang="en-US" sz="2200" b="1" i="1" dirty="0" smtClean="0">
                <a:solidFill>
                  <a:srgbClr val="FF0000"/>
                </a:solidFill>
                <a:sym typeface="Symbol"/>
              </a:rPr>
              <a:t>k</a:t>
            </a:r>
            <a:r>
              <a:rPr lang="en-US" sz="2200" dirty="0" smtClean="0">
                <a:sym typeface="Symbol"/>
              </a:rPr>
              <a:t> </a:t>
            </a:r>
            <a:r>
              <a:rPr lang="ru-RU" sz="2200" dirty="0" smtClean="0">
                <a:sym typeface="Symbol"/>
              </a:rPr>
              <a:t>пограничных слоёв могут не совпадать. </a:t>
            </a:r>
            <a:endParaRPr lang="en-US" sz="2200" dirty="0" smtClean="0">
              <a:sym typeface="Symbol"/>
            </a:endParaRPr>
          </a:p>
        </p:txBody>
      </p:sp>
      <p:pic>
        <p:nvPicPr>
          <p:cNvPr id="8" name="Рисунок 7" descr="7 погранслои своб конв.gif"/>
          <p:cNvPicPr>
            <a:picLocks noChangeAspect="1"/>
          </p:cNvPicPr>
          <p:nvPr/>
        </p:nvPicPr>
        <p:blipFill>
          <a:blip r:embed="rId4" cstate="print"/>
          <a:srcRect b="27832"/>
          <a:stretch>
            <a:fillRect/>
          </a:stretch>
        </p:blipFill>
        <p:spPr>
          <a:xfrm>
            <a:off x="6012160" y="876940"/>
            <a:ext cx="3131840" cy="350240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0" y="3284984"/>
            <a:ext cx="608416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ym typeface="Symbol"/>
              </a:rPr>
              <a:t>   В </a:t>
            </a:r>
            <a:r>
              <a:rPr lang="ru-RU" sz="2200" dirty="0" err="1" smtClean="0">
                <a:sym typeface="Symbol"/>
              </a:rPr>
              <a:t>дифф</a:t>
            </a:r>
            <a:r>
              <a:rPr lang="ru-RU" sz="2200" dirty="0" smtClean="0">
                <a:sym typeface="Symbol"/>
              </a:rPr>
              <a:t>. уравнении движения член, описывающий действие массовых сил, корректируется с учётом выталкивающей силы, действующей на нагретую жидкость</a:t>
            </a:r>
          </a:p>
          <a:p>
            <a:r>
              <a:rPr lang="ru-RU" sz="2200" dirty="0" smtClean="0">
                <a:sym typeface="Symbol"/>
              </a:rPr>
              <a:t>со стороны холодной </a:t>
            </a:r>
            <a:endParaRPr lang="ru-RU" sz="2200" dirty="0" smtClean="0"/>
          </a:p>
        </p:txBody>
      </p:sp>
      <p:graphicFrame>
        <p:nvGraphicFramePr>
          <p:cNvPr id="352258" name="Object 2"/>
          <p:cNvGraphicFramePr>
            <a:graphicFrameLocks noChangeAspect="1"/>
          </p:cNvGraphicFramePr>
          <p:nvPr/>
        </p:nvGraphicFramePr>
        <p:xfrm>
          <a:off x="3419872" y="4941168"/>
          <a:ext cx="4175224" cy="861790"/>
        </p:xfrm>
        <a:graphic>
          <a:graphicData uri="http://schemas.openxmlformats.org/presentationml/2006/ole">
            <p:oleObj spid="_x0000_s352258" name="Equation" r:id="rId5" imgW="3568680" imgH="736560" progId="">
              <p:embed/>
            </p:oleObj>
          </a:graphicData>
        </a:graphic>
      </p:graphicFrame>
      <p:sp>
        <p:nvSpPr>
          <p:cNvPr id="14" name="Овал 13"/>
          <p:cNvSpPr/>
          <p:nvPr/>
        </p:nvSpPr>
        <p:spPr>
          <a:xfrm>
            <a:off x="4499992" y="4869160"/>
            <a:ext cx="1224136" cy="9644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kern="0" dirty="0" smtClean="0">
                <a:solidFill>
                  <a:srgbClr val="C00000"/>
                </a:solidFill>
              </a:rPr>
              <a:t>Тепловой и гидродинамический пограничные слои при свободной конвекции у вертикальной стенки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699792" y="6093296"/>
            <a:ext cx="64442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ym typeface="Symbol"/>
              </a:rPr>
              <a:t>– температурный </a:t>
            </a:r>
            <a:r>
              <a:rPr lang="ru-RU" sz="2200" dirty="0" err="1" smtClean="0">
                <a:sym typeface="Symbol"/>
              </a:rPr>
              <a:t>к-т</a:t>
            </a:r>
            <a:r>
              <a:rPr lang="ru-RU" sz="2200" dirty="0" smtClean="0">
                <a:sym typeface="Symbol"/>
              </a:rPr>
              <a:t> объёмного расширения.</a:t>
            </a:r>
            <a:endParaRPr lang="en-US" sz="2200" dirty="0" smtClean="0">
              <a:sym typeface="Symbol"/>
            </a:endParaRPr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120642" y="5873967"/>
          <a:ext cx="2445818" cy="896800"/>
        </p:xfrm>
        <a:graphic>
          <a:graphicData uri="http://schemas.openxmlformats.org/presentationml/2006/ole">
            <p:oleObj spid="_x0000_s352259" name="Формула" r:id="rId6" imgW="2286000" imgH="838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57224" y="77788"/>
            <a:ext cx="8286776" cy="404812"/>
          </a:xfrm>
          <a:noFill/>
        </p:spPr>
        <p:txBody>
          <a:bodyPr lIns="0" tIns="0" rIns="0" bIns="0" anchor="t"/>
          <a:lstStyle/>
          <a:p>
            <a:pPr eaLnBrk="1" hangingPunct="1"/>
            <a:r>
              <a:rPr lang="ru-RU" sz="2400" b="1" dirty="0" err="1" smtClean="0">
                <a:solidFill>
                  <a:srgbClr val="FFFF00"/>
                </a:solidFill>
              </a:rPr>
              <a:t>ТП</a:t>
            </a:r>
            <a:r>
              <a:rPr lang="ru-RU" sz="2400" b="1" dirty="0" smtClean="0">
                <a:solidFill>
                  <a:srgbClr val="FFFF00"/>
                </a:solidFill>
              </a:rPr>
              <a:t>			 				     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Лекция 11</a:t>
            </a:r>
            <a:endParaRPr lang="ru-RU" sz="1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351234" name="Object 4"/>
          <p:cNvGraphicFramePr>
            <a:graphicFrameLocks noChangeAspect="1"/>
          </p:cNvGraphicFramePr>
          <p:nvPr/>
        </p:nvGraphicFramePr>
        <p:xfrm>
          <a:off x="928662" y="1214422"/>
          <a:ext cx="3327400" cy="2743200"/>
        </p:xfrm>
        <a:graphic>
          <a:graphicData uri="http://schemas.openxmlformats.org/presentationml/2006/ole">
            <p:oleObj spid="_x0000_s510978" name="Equation" r:id="rId4" imgW="3327120" imgH="2743200" progId="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14282" y="4071942"/>
            <a:ext cx="8929718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dirty="0" smtClean="0"/>
              <a:t>	</a:t>
            </a:r>
            <a:r>
              <a:rPr lang="ru-RU" sz="2200" dirty="0" smtClean="0"/>
              <a:t>Система получена для стационарного </a:t>
            </a:r>
            <a:r>
              <a:rPr lang="ru-RU" sz="2200" dirty="0" err="1" smtClean="0"/>
              <a:t>безградиентного</a:t>
            </a:r>
            <a:r>
              <a:rPr lang="ru-RU" sz="2200" dirty="0" smtClean="0"/>
              <a:t> </a:t>
            </a:r>
            <a:r>
              <a:rPr lang="ru-RU" sz="2200" dirty="0" err="1" smtClean="0"/>
              <a:t>омывания</a:t>
            </a:r>
            <a:r>
              <a:rPr lang="ru-RU" sz="2200" dirty="0" smtClean="0"/>
              <a:t> безграничной плоской поверхности 2-хмерным потоком вязкой жидкости с постоянными физическими свойствами при отсутствии в ней внутренних источников теплоты. Выделение теплоты трения и вклад массовых сил пренебрежимо малы.</a:t>
            </a:r>
          </a:p>
          <a:p>
            <a:pPr>
              <a:spcBef>
                <a:spcPts val="600"/>
              </a:spcBef>
            </a:pPr>
            <a:r>
              <a:rPr lang="ru-RU" sz="2200" dirty="0" smtClean="0"/>
              <a:t>	При принятых условиях поле скоростей не зависит от поля температур.</a:t>
            </a:r>
          </a:p>
        </p:txBody>
      </p:sp>
      <p:graphicFrame>
        <p:nvGraphicFramePr>
          <p:cNvPr id="13" name="Object 4"/>
          <p:cNvGraphicFramePr>
            <a:graphicFrameLocks noChangeAspect="1"/>
          </p:cNvGraphicFramePr>
          <p:nvPr/>
        </p:nvGraphicFramePr>
        <p:xfrm>
          <a:off x="4710113" y="1196975"/>
          <a:ext cx="1409700" cy="2108200"/>
        </p:xfrm>
        <a:graphic>
          <a:graphicData uri="http://schemas.openxmlformats.org/presentationml/2006/ole">
            <p:oleObj spid="_x0000_s510979" name="Equation" r:id="rId5" imgW="1409400" imgH="2108160" progId="">
              <p:embed/>
            </p:oleObj>
          </a:graphicData>
        </a:graphic>
      </p:graphicFrame>
      <p:graphicFrame>
        <p:nvGraphicFramePr>
          <p:cNvPr id="14" name="Object 4"/>
          <p:cNvGraphicFramePr>
            <a:graphicFrameLocks noChangeAspect="1"/>
          </p:cNvGraphicFramePr>
          <p:nvPr/>
        </p:nvGraphicFramePr>
        <p:xfrm>
          <a:off x="7452320" y="1268760"/>
          <a:ext cx="1447800" cy="2070100"/>
        </p:xfrm>
        <a:graphic>
          <a:graphicData uri="http://schemas.openxmlformats.org/presentationml/2006/ole">
            <p:oleObj spid="_x0000_s510980" name="Equation" r:id="rId6" imgW="1447560" imgH="2070000" progId="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>Система дифференциальных уравнений конвективного теплообмена для двухмерного потока в приближении пограничного слоя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57224" y="77788"/>
            <a:ext cx="8286776" cy="404812"/>
          </a:xfrm>
          <a:noFill/>
        </p:spPr>
        <p:txBody>
          <a:bodyPr lIns="0" tIns="0" rIns="0" bIns="0" anchor="t"/>
          <a:lstStyle/>
          <a:p>
            <a:pPr eaLnBrk="1" hangingPunct="1"/>
            <a:r>
              <a:rPr lang="ru-RU" sz="2400" b="1" dirty="0" err="1" smtClean="0">
                <a:solidFill>
                  <a:srgbClr val="FFFF00"/>
                </a:solidFill>
              </a:rPr>
              <a:t>ТП</a:t>
            </a:r>
            <a:r>
              <a:rPr lang="ru-RU" sz="2400" b="1" dirty="0" smtClean="0">
                <a:solidFill>
                  <a:srgbClr val="FFFF00"/>
                </a:solidFill>
              </a:rPr>
              <a:t>			 				     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Лекция 11</a:t>
            </a:r>
            <a:endParaRPr lang="ru-RU" sz="1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476672"/>
            <a:ext cx="9144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 smtClean="0">
                <a:solidFill>
                  <a:srgbClr val="C00000"/>
                </a:solidFill>
              </a:rPr>
              <a:t>1) </a:t>
            </a:r>
            <a:r>
              <a:rPr lang="ru-RU" sz="2000" b="1" dirty="0" smtClean="0">
                <a:solidFill>
                  <a:srgbClr val="C00000"/>
                </a:solidFill>
              </a:rPr>
              <a:t>Уравнение импульсов (Т. фон К</a:t>
            </a:r>
            <a:r>
              <a:rPr lang="en-US" sz="2000" b="1" dirty="0" smtClean="0">
                <a:solidFill>
                  <a:srgbClr val="C00000"/>
                </a:solidFill>
              </a:rPr>
              <a:t>á</a:t>
            </a:r>
            <a:r>
              <a:rPr lang="ru-RU" sz="2000" b="1" dirty="0" err="1" smtClean="0">
                <a:solidFill>
                  <a:srgbClr val="C00000"/>
                </a:solidFill>
              </a:rPr>
              <a:t>рман</a:t>
            </a:r>
            <a:r>
              <a:rPr lang="ru-RU" sz="2000" b="1" dirty="0" smtClean="0">
                <a:solidFill>
                  <a:srgbClr val="C00000"/>
                </a:solidFill>
              </a:rPr>
              <a:t>). </a:t>
            </a:r>
            <a:r>
              <a:rPr lang="ru-RU" sz="2000" dirty="0" smtClean="0"/>
              <a:t>Интегрирование уравнения движения пограничного слоя, правая часть которого выражена через касательное напряжение трения </a:t>
            </a:r>
            <a:r>
              <a:rPr lang="en-US" sz="2000" b="1" i="1" dirty="0" smtClean="0">
                <a:solidFill>
                  <a:srgbClr val="FF0000"/>
                </a:solidFill>
              </a:rPr>
              <a:t>s </a:t>
            </a:r>
            <a:r>
              <a:rPr lang="ru-RU" sz="2000" dirty="0" smtClean="0"/>
              <a:t>(напряжение сдвига), в пределах </a:t>
            </a:r>
            <a:r>
              <a:rPr lang="ru-RU" sz="2000" b="1" dirty="0" smtClean="0">
                <a:solidFill>
                  <a:srgbClr val="FF0000"/>
                </a:solidFill>
              </a:rPr>
              <a:t>0</a:t>
            </a:r>
            <a:r>
              <a:rPr lang="en-US" sz="2000" b="1" dirty="0" smtClean="0">
                <a:solidFill>
                  <a:srgbClr val="FF0000"/>
                </a:solidFill>
              </a:rPr>
              <a:t>&lt;</a:t>
            </a:r>
            <a:r>
              <a:rPr lang="ru-RU" sz="2000" b="1" i="1" dirty="0" smtClean="0">
                <a:solidFill>
                  <a:srgbClr val="FF0000"/>
                </a:solidFill>
              </a:rPr>
              <a:t>у </a:t>
            </a:r>
            <a:r>
              <a:rPr lang="en-US" sz="2000" b="1" i="1" dirty="0" smtClean="0">
                <a:solidFill>
                  <a:srgbClr val="FF0000"/>
                </a:solidFill>
              </a:rPr>
              <a:t>&lt;</a:t>
            </a:r>
            <a:r>
              <a:rPr lang="en-US" sz="2000" b="1" i="1" dirty="0" smtClean="0">
                <a:solidFill>
                  <a:srgbClr val="FF0000"/>
                </a:solidFill>
                <a:sym typeface="Symbol"/>
              </a:rPr>
              <a:t></a:t>
            </a:r>
            <a:r>
              <a:rPr lang="en-US" sz="2000" b="1" i="1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приводит к </a:t>
            </a:r>
            <a:r>
              <a:rPr lang="ru-RU" sz="2000" i="1" dirty="0" smtClean="0"/>
              <a:t>интегральному уравнению импульсов для </a:t>
            </a:r>
            <a:r>
              <a:rPr lang="ru-RU" sz="2000" i="1" dirty="0" err="1" smtClean="0"/>
              <a:t>гидродинамич</a:t>
            </a:r>
            <a:r>
              <a:rPr lang="en-US" sz="2000" i="1" dirty="0" smtClean="0"/>
              <a:t>.</a:t>
            </a:r>
            <a:r>
              <a:rPr lang="ru-RU" sz="2000" i="1" dirty="0" smtClean="0"/>
              <a:t> пограничного слоя</a:t>
            </a:r>
            <a:endParaRPr lang="ru-RU" sz="2000" dirty="0" smtClean="0"/>
          </a:p>
          <a:p>
            <a:pPr>
              <a:spcBef>
                <a:spcPts val="600"/>
              </a:spcBef>
            </a:pPr>
            <a:r>
              <a:rPr lang="ru-RU" sz="2000" dirty="0" smtClean="0"/>
              <a:t>	</a:t>
            </a:r>
          </a:p>
          <a:p>
            <a:pPr>
              <a:spcBef>
                <a:spcPts val="600"/>
              </a:spcBef>
            </a:pPr>
            <a:endParaRPr lang="ru-RU" sz="2000" dirty="0" smtClean="0"/>
          </a:p>
          <a:p>
            <a:pPr>
              <a:spcBef>
                <a:spcPts val="600"/>
              </a:spcBef>
            </a:pPr>
            <a:endParaRPr lang="ru-RU" sz="2000" dirty="0" smtClean="0"/>
          </a:p>
          <a:p>
            <a:pPr>
              <a:spcBef>
                <a:spcPts val="600"/>
              </a:spcBef>
            </a:pPr>
            <a:endParaRPr lang="en-US" sz="2000" b="1" i="1" dirty="0" smtClean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b="1" i="1" dirty="0" smtClean="0">
                <a:solidFill>
                  <a:srgbClr val="FF0000"/>
                </a:solidFill>
              </a:rPr>
              <a:t>s</a:t>
            </a:r>
            <a:r>
              <a:rPr lang="en-US" sz="2000" b="1" i="1" baseline="-25000" dirty="0" smtClean="0">
                <a:solidFill>
                  <a:srgbClr val="FF0000"/>
                </a:solidFill>
              </a:rPr>
              <a:t>c</a:t>
            </a:r>
            <a:r>
              <a:rPr lang="ru-RU" sz="2000" dirty="0" smtClean="0"/>
              <a:t> </a:t>
            </a:r>
            <a:r>
              <a:rPr lang="en-US" sz="2000" dirty="0" smtClean="0"/>
              <a:t>– </a:t>
            </a:r>
            <a:r>
              <a:rPr lang="ru-RU" sz="2000" dirty="0" smtClean="0"/>
              <a:t>напряжение трения</a:t>
            </a:r>
            <a:endParaRPr lang="en-US" sz="2000" dirty="0" smtClean="0"/>
          </a:p>
          <a:p>
            <a:pPr>
              <a:spcBef>
                <a:spcPts val="0"/>
              </a:spcBef>
            </a:pPr>
            <a:r>
              <a:rPr lang="ru-RU" sz="2000" dirty="0" smtClean="0"/>
              <a:t>на поверхности стенки</a:t>
            </a:r>
            <a:endParaRPr lang="en-US" sz="2000" b="1" i="1" dirty="0" smtClean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endParaRPr lang="en-US" sz="2200" b="1" i="1" dirty="0" smtClean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endParaRPr lang="en-US" sz="2200" b="1" i="1" dirty="0" smtClean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/>
              <a:t>	</a:t>
            </a:r>
            <a:r>
              <a:rPr lang="ru-RU" sz="2000" dirty="0" smtClean="0"/>
              <a:t>Интеграл в левой части и </a:t>
            </a:r>
            <a:r>
              <a:rPr lang="en-US" sz="2000" b="1" i="1" dirty="0" smtClean="0">
                <a:solidFill>
                  <a:srgbClr val="FF0000"/>
                </a:solidFill>
              </a:rPr>
              <a:t>s</a:t>
            </a:r>
            <a:r>
              <a:rPr lang="en-US" sz="2000" b="1" i="1" baseline="-25000" dirty="0" smtClean="0">
                <a:solidFill>
                  <a:srgbClr val="FF0000"/>
                </a:solidFill>
              </a:rPr>
              <a:t>c</a:t>
            </a:r>
            <a:r>
              <a:rPr lang="ru-RU" sz="2000" dirty="0" smtClean="0"/>
              <a:t> являются функциями только </a:t>
            </a:r>
            <a:r>
              <a:rPr lang="ru-RU" sz="2000" b="1" i="1" dirty="0" smtClean="0">
                <a:solidFill>
                  <a:srgbClr val="FF0000"/>
                </a:solidFill>
              </a:rPr>
              <a:t>х</a:t>
            </a:r>
            <a:r>
              <a:rPr lang="ru-RU" sz="2000" dirty="0" smtClean="0"/>
              <a:t>. </a:t>
            </a:r>
            <a:endParaRPr lang="en-US" sz="2000" dirty="0" smtClean="0"/>
          </a:p>
          <a:p>
            <a:pPr>
              <a:spcBef>
                <a:spcPts val="0"/>
              </a:spcBef>
            </a:pPr>
            <a:r>
              <a:rPr lang="ru-RU" sz="2000" dirty="0" smtClean="0"/>
              <a:t>Приращение импульса (и энтальпии) жидкости в элементарном объёме </a:t>
            </a:r>
            <a:r>
              <a:rPr lang="ru-RU" sz="2000" dirty="0" err="1" smtClean="0"/>
              <a:t>ПС</a:t>
            </a:r>
            <a:r>
              <a:rPr lang="ru-RU" sz="2000" dirty="0" smtClean="0"/>
              <a:t> длиной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dx</a:t>
            </a:r>
            <a:r>
              <a:rPr lang="ru-RU" sz="2000" dirty="0" smtClean="0"/>
              <a:t>, обусловлено вовлечением в </a:t>
            </a:r>
            <a:r>
              <a:rPr lang="ru-RU" sz="2000" dirty="0" err="1" smtClean="0"/>
              <a:t>ПС</a:t>
            </a:r>
            <a:r>
              <a:rPr lang="ru-RU" sz="2000" dirty="0" smtClean="0"/>
              <a:t> дополнительных массы и импульса (и энтальпии) жидкости из внешнего потока за вычетом потери импульса вследствие трения на стенке (и энтальпии вследствие теплоотдачи). Приток массы сопровождается увеличением толщины </a:t>
            </a:r>
            <a:r>
              <a:rPr lang="ru-RU" sz="2000" dirty="0" err="1" smtClean="0"/>
              <a:t>ПС</a:t>
            </a:r>
            <a:r>
              <a:rPr lang="ru-RU" sz="2000" dirty="0" smtClean="0"/>
              <a:t>.</a:t>
            </a: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51520" y="2204864"/>
          <a:ext cx="3403600" cy="1016000"/>
        </p:xfrm>
        <a:graphic>
          <a:graphicData uri="http://schemas.openxmlformats.org/presentationml/2006/ole">
            <p:oleObj spid="_x0000_s361474" name="Equation" r:id="rId4" imgW="3403440" imgH="1015920" progId="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Интегральные уравнения пограничного слоя</a:t>
            </a:r>
          </a:p>
        </p:txBody>
      </p:sp>
      <p:pic>
        <p:nvPicPr>
          <p:cNvPr id="7" name="Рисунок 6" descr="Интегр ур импульсов.png"/>
          <p:cNvPicPr>
            <a:picLocks noChangeAspect="1"/>
          </p:cNvPicPr>
          <p:nvPr/>
        </p:nvPicPr>
        <p:blipFill>
          <a:blip r:embed="rId5" cstate="print"/>
          <a:srcRect b="3800"/>
          <a:stretch>
            <a:fillRect/>
          </a:stretch>
        </p:blipFill>
        <p:spPr>
          <a:xfrm>
            <a:off x="4139952" y="1835146"/>
            <a:ext cx="4541282" cy="2962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57224" y="77788"/>
            <a:ext cx="8286776" cy="404812"/>
          </a:xfrm>
          <a:noFill/>
        </p:spPr>
        <p:txBody>
          <a:bodyPr lIns="0" tIns="0" rIns="0" bIns="0" anchor="t"/>
          <a:lstStyle/>
          <a:p>
            <a:pPr eaLnBrk="1" hangingPunct="1"/>
            <a:r>
              <a:rPr lang="ru-RU" sz="2400" b="1" dirty="0" err="1" smtClean="0">
                <a:solidFill>
                  <a:srgbClr val="FFFF00"/>
                </a:solidFill>
              </a:rPr>
              <a:t>ТП</a:t>
            </a:r>
            <a:r>
              <a:rPr lang="ru-RU" sz="2400" b="1" dirty="0" smtClean="0">
                <a:solidFill>
                  <a:srgbClr val="FFFF00"/>
                </a:solidFill>
              </a:rPr>
              <a:t>			 				     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Лекция 11</a:t>
            </a:r>
            <a:endParaRPr lang="ru-RU" sz="1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"/>
            <a:ext cx="9144000" cy="712502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200" b="1" dirty="0" smtClean="0">
                <a:solidFill>
                  <a:srgbClr val="C00000"/>
                </a:solidFill>
              </a:rPr>
              <a:t>2</a:t>
            </a:r>
            <a:r>
              <a:rPr lang="ru-RU" sz="2200" b="1" dirty="0" smtClean="0">
                <a:solidFill>
                  <a:srgbClr val="C00000"/>
                </a:solidFill>
              </a:rPr>
              <a:t>. Уравнение теплового потока (</a:t>
            </a:r>
            <a:r>
              <a:rPr lang="ru-RU" sz="2200" b="1" i="1" dirty="0" smtClean="0">
                <a:solidFill>
                  <a:srgbClr val="C00000"/>
                </a:solidFill>
              </a:rPr>
              <a:t>Н.Г. </a:t>
            </a:r>
            <a:r>
              <a:rPr lang="ru-RU" sz="2200" b="1" i="1" dirty="0" err="1" smtClean="0">
                <a:solidFill>
                  <a:srgbClr val="C00000"/>
                </a:solidFill>
              </a:rPr>
              <a:t>Кружилин</a:t>
            </a:r>
            <a:r>
              <a:rPr lang="ru-RU" sz="2200" b="1" dirty="0" smtClean="0">
                <a:solidFill>
                  <a:srgbClr val="C00000"/>
                </a:solidFill>
              </a:rPr>
              <a:t>). </a:t>
            </a:r>
            <a:r>
              <a:rPr lang="ru-RU" sz="2000" dirty="0" smtClean="0"/>
              <a:t>Интегрирование </a:t>
            </a:r>
            <a:r>
              <a:rPr lang="ru-RU" sz="2000" i="1" dirty="0" smtClean="0"/>
              <a:t>уравнения энергии </a:t>
            </a:r>
            <a:r>
              <a:rPr lang="ru-RU" sz="2000" dirty="0" smtClean="0"/>
              <a:t>пограничного слоя, правая часть которого выражена через плотность теплового потока </a:t>
            </a:r>
            <a:r>
              <a:rPr lang="en-US" sz="2000" b="1" i="1" dirty="0" smtClean="0">
                <a:solidFill>
                  <a:srgbClr val="FF0000"/>
                </a:solidFill>
              </a:rPr>
              <a:t>q</a:t>
            </a:r>
            <a:r>
              <a:rPr lang="ru-RU" sz="2000" dirty="0" smtClean="0"/>
              <a:t>, в пределах от</a:t>
            </a:r>
            <a:r>
              <a:rPr lang="ru-RU" sz="2000" b="1" i="1" dirty="0" smtClean="0">
                <a:solidFill>
                  <a:srgbClr val="FF0000"/>
                </a:solidFill>
              </a:rPr>
              <a:t> у </a:t>
            </a:r>
            <a:r>
              <a:rPr lang="ru-RU" sz="2000" b="1" dirty="0" smtClean="0">
                <a:solidFill>
                  <a:srgbClr val="FF0000"/>
                </a:solidFill>
              </a:rPr>
              <a:t>= 0 </a:t>
            </a:r>
            <a:r>
              <a:rPr lang="ru-RU" sz="2000" dirty="0" smtClean="0"/>
              <a:t>до </a:t>
            </a:r>
            <a:r>
              <a:rPr lang="ru-RU" sz="2000" b="1" i="1" dirty="0" smtClean="0">
                <a:solidFill>
                  <a:srgbClr val="FF0000"/>
                </a:solidFill>
              </a:rPr>
              <a:t>у = </a:t>
            </a:r>
            <a:r>
              <a:rPr lang="en-US" sz="2000" b="1" i="1" dirty="0" smtClean="0">
                <a:solidFill>
                  <a:srgbClr val="FF0000"/>
                </a:solidFill>
              </a:rPr>
              <a:t>k </a:t>
            </a:r>
            <a:r>
              <a:rPr lang="ru-RU" sz="2000" dirty="0" smtClean="0"/>
              <a:t>приводит к </a:t>
            </a:r>
            <a:r>
              <a:rPr lang="ru-RU" sz="2000" i="1" dirty="0" smtClean="0"/>
              <a:t>интегральному уравнению теплового потока для теплового </a:t>
            </a:r>
            <a:r>
              <a:rPr lang="ru-RU" sz="2000" i="1" dirty="0" err="1" smtClean="0"/>
              <a:t>погран</a:t>
            </a:r>
            <a:r>
              <a:rPr lang="ru-RU" sz="2000" i="1" dirty="0" smtClean="0"/>
              <a:t>. слоя, которое является уравнением сохранения  энтальпии</a:t>
            </a:r>
            <a:endParaRPr lang="ru-RU" sz="2000" dirty="0" smtClean="0"/>
          </a:p>
          <a:p>
            <a:pPr>
              <a:spcBef>
                <a:spcPts val="600"/>
              </a:spcBef>
            </a:pPr>
            <a:r>
              <a:rPr lang="ru-RU" sz="2200" dirty="0" smtClean="0"/>
              <a:t>	</a:t>
            </a:r>
          </a:p>
          <a:p>
            <a:pPr>
              <a:spcBef>
                <a:spcPts val="600"/>
              </a:spcBef>
            </a:pPr>
            <a:endParaRPr lang="ru-RU" sz="2200" dirty="0" smtClean="0"/>
          </a:p>
          <a:p>
            <a:pPr>
              <a:spcBef>
                <a:spcPts val="600"/>
              </a:spcBef>
            </a:pPr>
            <a:endParaRPr lang="ru-RU" sz="2200" dirty="0" smtClean="0"/>
          </a:p>
          <a:p>
            <a:pPr>
              <a:spcBef>
                <a:spcPts val="600"/>
              </a:spcBef>
            </a:pPr>
            <a:endParaRPr lang="en-US" sz="2200" dirty="0" smtClean="0"/>
          </a:p>
          <a:p>
            <a:pPr>
              <a:spcBef>
                <a:spcPts val="0"/>
              </a:spcBef>
            </a:pPr>
            <a:r>
              <a:rPr lang="en-US" sz="2200" b="1" i="1" dirty="0" smtClean="0">
                <a:solidFill>
                  <a:srgbClr val="FF0000"/>
                </a:solidFill>
              </a:rPr>
              <a:t>q</a:t>
            </a:r>
            <a:r>
              <a:rPr lang="en-US" sz="2200" b="1" i="1" baseline="-25000" dirty="0" smtClean="0">
                <a:solidFill>
                  <a:srgbClr val="FF0000"/>
                </a:solidFill>
              </a:rPr>
              <a:t>c</a:t>
            </a:r>
            <a:r>
              <a:rPr lang="ru-RU" sz="2000" dirty="0" smtClean="0"/>
              <a:t> – плотность теплового потока </a:t>
            </a:r>
          </a:p>
          <a:p>
            <a:pPr>
              <a:spcBef>
                <a:spcPts val="0"/>
              </a:spcBef>
            </a:pPr>
            <a:r>
              <a:rPr lang="ru-RU" sz="2000" i="1" dirty="0" smtClean="0"/>
              <a:t>на поверхности тела</a:t>
            </a:r>
            <a:endParaRPr lang="en-US" sz="2000" dirty="0" smtClean="0"/>
          </a:p>
          <a:p>
            <a:pPr>
              <a:spcBef>
                <a:spcPts val="600"/>
              </a:spcBef>
            </a:pPr>
            <a:endParaRPr lang="en-US" sz="2200" dirty="0" smtClean="0"/>
          </a:p>
          <a:p>
            <a:pPr>
              <a:spcBef>
                <a:spcPts val="600"/>
              </a:spcBef>
            </a:pPr>
            <a:endParaRPr lang="en-US" sz="2000" dirty="0" smtClean="0"/>
          </a:p>
          <a:p>
            <a:pPr>
              <a:spcBef>
                <a:spcPts val="600"/>
              </a:spcBef>
            </a:pPr>
            <a:endParaRPr lang="en-US" sz="2000" dirty="0" smtClean="0"/>
          </a:p>
          <a:p>
            <a:pPr>
              <a:spcBef>
                <a:spcPts val="0"/>
              </a:spcBef>
            </a:pPr>
            <a:r>
              <a:rPr lang="ru-RU" sz="2000" dirty="0" smtClean="0"/>
              <a:t>	Интеграл в левой части и </a:t>
            </a:r>
            <a:r>
              <a:rPr lang="en-US" sz="2000" b="1" i="1" dirty="0" smtClean="0">
                <a:solidFill>
                  <a:srgbClr val="FF0000"/>
                </a:solidFill>
              </a:rPr>
              <a:t>q</a:t>
            </a:r>
            <a:r>
              <a:rPr lang="en-US" sz="2000" b="1" i="1" baseline="-25000" dirty="0" smtClean="0">
                <a:solidFill>
                  <a:srgbClr val="FF0000"/>
                </a:solidFill>
              </a:rPr>
              <a:t>c</a:t>
            </a:r>
            <a:r>
              <a:rPr lang="ru-RU" sz="2000" dirty="0" smtClean="0"/>
              <a:t> являются функциями только </a:t>
            </a:r>
            <a:r>
              <a:rPr lang="ru-RU" sz="2000" b="1" i="1" dirty="0" smtClean="0">
                <a:solidFill>
                  <a:srgbClr val="FF0000"/>
                </a:solidFill>
              </a:rPr>
              <a:t>х</a:t>
            </a:r>
            <a:r>
              <a:rPr lang="ru-RU" sz="2000" dirty="0" smtClean="0"/>
              <a:t>.  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	При приближённых расчётах задаются правдоподобными распределениями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w</a:t>
            </a:r>
            <a:r>
              <a:rPr lang="en-US" sz="2000" b="1" i="1" baseline="-25000" dirty="0" err="1" smtClean="0">
                <a:solidFill>
                  <a:srgbClr val="FF0000"/>
                </a:solidFill>
              </a:rPr>
              <a:t>x</a:t>
            </a:r>
            <a:r>
              <a:rPr lang="ru-RU" sz="2000" b="1" i="1" baseline="-25000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 =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w</a:t>
            </a:r>
            <a:r>
              <a:rPr lang="en-US" sz="2000" b="1" i="1" baseline="-25000" dirty="0" err="1" smtClean="0">
                <a:solidFill>
                  <a:srgbClr val="FF0000"/>
                </a:solidFill>
              </a:rPr>
              <a:t>x</a:t>
            </a:r>
            <a:r>
              <a:rPr lang="ru-RU" sz="2000" b="1" i="1" baseline="-25000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(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i="1" dirty="0" smtClean="0">
                <a:solidFill>
                  <a:srgbClr val="FF0000"/>
                </a:solidFill>
              </a:rPr>
              <a:t>y</a:t>
            </a:r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) </a:t>
            </a:r>
            <a:r>
              <a:rPr lang="ru-RU" sz="2000" dirty="0" smtClean="0"/>
              <a:t>и </a:t>
            </a:r>
            <a:r>
              <a:rPr lang="en-US" sz="2000" b="1" i="1" dirty="0" smtClean="0">
                <a:solidFill>
                  <a:srgbClr val="FF0000"/>
                </a:solidFill>
              </a:rPr>
              <a:t>t = t</a:t>
            </a:r>
            <a:r>
              <a:rPr lang="ru-RU" sz="2000" b="1" i="1" dirty="0" smtClean="0">
                <a:solidFill>
                  <a:srgbClr val="FF0000"/>
                </a:solidFill>
              </a:rPr>
              <a:t> </a:t>
            </a:r>
            <a:r>
              <a:rPr lang="en-US" sz="2000" b="1" i="1" dirty="0" smtClean="0">
                <a:solidFill>
                  <a:srgbClr val="FF0000"/>
                </a:solidFill>
              </a:rPr>
              <a:t>(</a:t>
            </a:r>
            <a:r>
              <a:rPr lang="ru-RU" sz="2000" b="1" i="1" dirty="0" smtClean="0">
                <a:solidFill>
                  <a:srgbClr val="FF0000"/>
                </a:solidFill>
              </a:rPr>
              <a:t> у </a:t>
            </a:r>
            <a:r>
              <a:rPr lang="en-US" sz="2000" b="1" i="1" dirty="0" smtClean="0">
                <a:solidFill>
                  <a:srgbClr val="FF0000"/>
                </a:solidFill>
              </a:rPr>
              <a:t>)</a:t>
            </a:r>
            <a:r>
              <a:rPr lang="ru-RU" sz="2000" dirty="0" smtClean="0"/>
              <a:t>, что позволяет найти толщину теплового </a:t>
            </a:r>
            <a:r>
              <a:rPr lang="ru-RU" sz="2000" dirty="0" err="1" smtClean="0"/>
              <a:t>погран.слоя</a:t>
            </a:r>
            <a:r>
              <a:rPr lang="ru-RU" sz="2000" dirty="0" smtClean="0"/>
              <a:t> и коэффициент теплоотдачи. Это облегчается тем, что левая часть уравнения нечувствительна (устойчива) к неточностям распределений скорости и температуры.</a:t>
            </a: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179512" y="1772816"/>
          <a:ext cx="3530600" cy="1041400"/>
        </p:xfrm>
        <a:graphic>
          <a:graphicData uri="http://schemas.openxmlformats.org/presentationml/2006/ole">
            <p:oleObj spid="_x0000_s360452" name="Equation" r:id="rId4" imgW="3530520" imgH="1041120" progId="">
              <p:embed/>
            </p:oleObj>
          </a:graphicData>
        </a:graphic>
      </p:graphicFrame>
      <p:pic>
        <p:nvPicPr>
          <p:cNvPr id="12" name="Рисунок 11" descr="Интегр ур тепл пот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30508" y="1700808"/>
            <a:ext cx="5013492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57224" y="77788"/>
            <a:ext cx="8286776" cy="404812"/>
          </a:xfrm>
          <a:noFill/>
        </p:spPr>
        <p:txBody>
          <a:bodyPr lIns="0" tIns="0" rIns="0" bIns="0" anchor="t"/>
          <a:lstStyle/>
          <a:p>
            <a:pPr eaLnBrk="1" hangingPunct="1"/>
            <a:r>
              <a:rPr lang="ru-RU" sz="2400" b="1" dirty="0" err="1" smtClean="0">
                <a:solidFill>
                  <a:srgbClr val="FFFF00"/>
                </a:solidFill>
              </a:rPr>
              <a:t>ТП</a:t>
            </a:r>
            <a:r>
              <a:rPr lang="ru-RU" sz="2400" b="1" dirty="0" smtClean="0">
                <a:solidFill>
                  <a:srgbClr val="FFFF00"/>
                </a:solidFill>
              </a:rPr>
              <a:t>			 				     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Лекция 11</a:t>
            </a:r>
            <a:endParaRPr lang="ru-RU" sz="1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3958" y="4934328"/>
            <a:ext cx="902004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457200">
              <a:spcBef>
                <a:spcPts val="0"/>
              </a:spcBef>
              <a:spcAft>
                <a:spcPts val="0"/>
              </a:spcAft>
            </a:pPr>
            <a:r>
              <a:rPr lang="ru-RU" sz="2200" dirty="0" smtClean="0">
                <a:sym typeface="Symbol"/>
              </a:rPr>
              <a:t>Основная идея: для жидкостей с малой вязкостью (вода, воздух) достаточно учитывать действие вязкости там, где оно проявляется в существенной степени – в тонком слое, прилегающем к поверхности тела, обтекаемого жидкостью.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35716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kern="0" dirty="0" smtClean="0">
                <a:solidFill>
                  <a:srgbClr val="C00000"/>
                </a:solidFill>
              </a:rPr>
              <a:t>Гидродинамический пограничный слой</a:t>
            </a:r>
          </a:p>
        </p:txBody>
      </p:sp>
      <p:pic>
        <p:nvPicPr>
          <p:cNvPr id="11" name="Рисунок 10" descr="5 скор в погранслое.gif"/>
          <p:cNvPicPr>
            <a:picLocks noChangeAspect="1"/>
          </p:cNvPicPr>
          <p:nvPr/>
        </p:nvPicPr>
        <p:blipFill>
          <a:blip r:embed="rId3" cstate="print"/>
          <a:srcRect b="23761"/>
          <a:stretch>
            <a:fillRect/>
          </a:stretch>
        </p:blipFill>
        <p:spPr>
          <a:xfrm>
            <a:off x="4214810" y="1171657"/>
            <a:ext cx="4000528" cy="2753003"/>
          </a:xfrm>
          <a:prstGeom prst="rect">
            <a:avLst/>
          </a:prstGeom>
        </p:spPr>
      </p:pic>
      <p:pic>
        <p:nvPicPr>
          <p:cNvPr id="14" name="Рисунок 13" descr="Прандтль.JPG"/>
          <p:cNvPicPr>
            <a:picLocks noChangeAspect="1"/>
          </p:cNvPicPr>
          <p:nvPr/>
        </p:nvPicPr>
        <p:blipFill>
          <a:blip r:embed="rId4" cstate="print"/>
          <a:srcRect r="41964"/>
          <a:stretch>
            <a:fillRect/>
          </a:stretch>
        </p:blipFill>
        <p:spPr>
          <a:xfrm>
            <a:off x="0" y="886651"/>
            <a:ext cx="2555776" cy="384388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0" y="407707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	     – в основном разработал теорию </a:t>
            </a:r>
            <a:r>
              <a:rPr lang="ru-RU" dirty="0" err="1" smtClean="0"/>
              <a:t>ГДПС</a:t>
            </a:r>
            <a:r>
              <a:rPr lang="ru-RU" dirty="0" smtClean="0"/>
              <a:t> в 1904-1925 гг.</a:t>
            </a:r>
          </a:p>
          <a:p>
            <a:r>
              <a:rPr lang="ru-RU" dirty="0" smtClean="0"/>
              <a:t>		     Обобщение – Г. </a:t>
            </a:r>
            <a:r>
              <a:rPr lang="ru-RU" dirty="0" err="1" smtClean="0"/>
              <a:t>Шлихтинг</a:t>
            </a:r>
            <a:r>
              <a:rPr lang="ru-RU" dirty="0" smtClean="0"/>
              <a:t> "Теория пограничного слоя" (1951).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57224" y="77788"/>
            <a:ext cx="8286776" cy="404812"/>
          </a:xfrm>
          <a:noFill/>
        </p:spPr>
        <p:txBody>
          <a:bodyPr lIns="0" tIns="0" rIns="0" bIns="0" anchor="t"/>
          <a:lstStyle/>
          <a:p>
            <a:pPr eaLnBrk="1" hangingPunct="1"/>
            <a:r>
              <a:rPr lang="ru-RU" sz="2400" b="1" dirty="0" err="1" smtClean="0">
                <a:solidFill>
                  <a:srgbClr val="FFFF00"/>
                </a:solidFill>
              </a:rPr>
              <a:t>ТП</a:t>
            </a:r>
            <a:r>
              <a:rPr lang="ru-RU" sz="2400" b="1" dirty="0" smtClean="0">
                <a:solidFill>
                  <a:srgbClr val="FFFF00"/>
                </a:solidFill>
              </a:rPr>
              <a:t>			 				     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Лекция 11</a:t>
            </a:r>
            <a:endParaRPr lang="ru-RU" sz="1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65253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 indent="457200">
              <a:spcBef>
                <a:spcPts val="0"/>
              </a:spcBef>
              <a:spcAft>
                <a:spcPts val="0"/>
              </a:spcAft>
            </a:pPr>
            <a:r>
              <a:rPr lang="ru-RU" sz="2200" dirty="0" smtClean="0">
                <a:sym typeface="Symbol"/>
              </a:rPr>
              <a:t>Рассмотрим продольное обтекание плоской поверхности тела безграничным потоком вязкой жидкости. Скорость и температура </a:t>
            </a:r>
            <a:r>
              <a:rPr lang="ru-RU" sz="2200" i="1" dirty="0" smtClean="0">
                <a:sym typeface="Symbol"/>
              </a:rPr>
              <a:t>набегающего потока </a:t>
            </a:r>
            <a:r>
              <a:rPr lang="ru-RU" sz="2200" dirty="0" smtClean="0">
                <a:sym typeface="Symbol"/>
              </a:rPr>
              <a:t>постоянны и равны </a:t>
            </a:r>
            <a:r>
              <a:rPr lang="en-US" sz="2200" b="1" i="1" dirty="0" smtClean="0">
                <a:solidFill>
                  <a:srgbClr val="C00000"/>
                </a:solidFill>
                <a:sym typeface="Symbol"/>
              </a:rPr>
              <a:t>w</a:t>
            </a:r>
            <a:r>
              <a:rPr lang="en-US" sz="2200" b="1" i="1" baseline="-25000" dirty="0" smtClean="0">
                <a:solidFill>
                  <a:srgbClr val="C00000"/>
                </a:solidFill>
                <a:sym typeface="Symbol"/>
              </a:rPr>
              <a:t>0</a:t>
            </a:r>
            <a:r>
              <a:rPr lang="en-US" sz="2200" dirty="0" smtClean="0">
                <a:sym typeface="Symbol"/>
              </a:rPr>
              <a:t> </a:t>
            </a:r>
            <a:r>
              <a:rPr lang="ru-RU" sz="2200" dirty="0" smtClean="0">
                <a:sym typeface="Symbol"/>
              </a:rPr>
              <a:t>и</a:t>
            </a:r>
            <a:r>
              <a:rPr lang="en-US" sz="2200" dirty="0" smtClean="0">
                <a:sym typeface="Symbol"/>
              </a:rPr>
              <a:t> </a:t>
            </a:r>
            <a:r>
              <a:rPr lang="en-US" sz="2200" b="1" i="1" dirty="0" smtClean="0">
                <a:solidFill>
                  <a:srgbClr val="C00000"/>
                </a:solidFill>
                <a:sym typeface="Symbol"/>
              </a:rPr>
              <a:t>t</a:t>
            </a:r>
            <a:r>
              <a:rPr lang="en-US" sz="2200" b="1" i="1" baseline="-25000" dirty="0" smtClean="0">
                <a:solidFill>
                  <a:srgbClr val="C00000"/>
                </a:solidFill>
                <a:sym typeface="Symbol"/>
              </a:rPr>
              <a:t>0</a:t>
            </a:r>
            <a:r>
              <a:rPr lang="en-US" sz="2200" dirty="0" smtClean="0">
                <a:sym typeface="Symbol"/>
              </a:rPr>
              <a:t>.</a:t>
            </a:r>
            <a:endParaRPr lang="ru-RU" sz="2200" dirty="0" smtClean="0">
              <a:sym typeface="Symbol"/>
            </a:endParaRPr>
          </a:p>
          <a:p>
            <a:pPr marL="0" lvl="1" indent="457200">
              <a:spcBef>
                <a:spcPts val="0"/>
              </a:spcBef>
              <a:spcAft>
                <a:spcPts val="0"/>
              </a:spcAft>
            </a:pPr>
            <a:r>
              <a:rPr lang="ru-RU" sz="2200" dirty="0" smtClean="0">
                <a:sym typeface="Symbol"/>
              </a:rPr>
              <a:t>Ближайшие к телу частицы жидкости "прилипают" к поверхности и за счёт вязкости тормозят соседние слои потока. Это приводит к формированию пограничного слоя (</a:t>
            </a:r>
            <a:r>
              <a:rPr lang="ru-RU" sz="2200" b="1" dirty="0" err="1" smtClean="0">
                <a:solidFill>
                  <a:srgbClr val="C00000"/>
                </a:solidFill>
                <a:sym typeface="Symbol"/>
              </a:rPr>
              <a:t>ПС</a:t>
            </a:r>
            <a:r>
              <a:rPr lang="ru-RU" sz="2200" dirty="0" smtClean="0">
                <a:sym typeface="Symbol"/>
              </a:rPr>
              <a:t>), скорость жидкости в котором увеличивается от 0 на поверхности до </a:t>
            </a:r>
            <a:r>
              <a:rPr lang="en-US" sz="2200" b="1" i="1" dirty="0" smtClean="0">
                <a:solidFill>
                  <a:srgbClr val="C00000"/>
                </a:solidFill>
                <a:sym typeface="Symbol"/>
              </a:rPr>
              <a:t>w</a:t>
            </a:r>
            <a:r>
              <a:rPr lang="en-US" sz="2200" b="1" i="1" baseline="-25000" dirty="0" smtClean="0">
                <a:solidFill>
                  <a:srgbClr val="C00000"/>
                </a:solidFill>
                <a:sym typeface="Symbol"/>
              </a:rPr>
              <a:t>0</a:t>
            </a:r>
            <a:r>
              <a:rPr lang="en-US" sz="2200" dirty="0" smtClean="0">
                <a:sym typeface="Symbol"/>
              </a:rPr>
              <a:t> </a:t>
            </a:r>
            <a:r>
              <a:rPr lang="ru-RU" sz="2200" dirty="0" smtClean="0">
                <a:sym typeface="Symbol"/>
              </a:rPr>
              <a:t>на внешней границе слоя. </a:t>
            </a:r>
          </a:p>
          <a:p>
            <a:pPr marL="0" lvl="1" indent="457200">
              <a:spcBef>
                <a:spcPts val="0"/>
              </a:spcBef>
              <a:spcAft>
                <a:spcPts val="0"/>
              </a:spcAft>
            </a:pPr>
            <a:r>
              <a:rPr lang="ru-RU" sz="2200" dirty="0" smtClean="0">
                <a:sym typeface="Symbol"/>
              </a:rPr>
              <a:t>Чем больше расстояние </a:t>
            </a:r>
            <a:r>
              <a:rPr lang="ru-RU" sz="2200" b="1" i="1" dirty="0" err="1" smtClean="0">
                <a:solidFill>
                  <a:srgbClr val="C00000"/>
                </a:solidFill>
                <a:sym typeface="Symbol"/>
              </a:rPr>
              <a:t>х</a:t>
            </a:r>
            <a:r>
              <a:rPr lang="ru-RU" sz="2200" dirty="0" smtClean="0">
                <a:sym typeface="Symbol"/>
              </a:rPr>
              <a:t> от края пластины, тем дальше от поверхности распространяется тормозящее влияние </a:t>
            </a:r>
            <a:r>
              <a:rPr lang="ru-RU" sz="2200" dirty="0" err="1" smtClean="0">
                <a:sym typeface="Symbol"/>
              </a:rPr>
              <a:t>пристенного</a:t>
            </a:r>
            <a:r>
              <a:rPr lang="ru-RU" sz="2200" dirty="0" smtClean="0">
                <a:sym typeface="Symbol"/>
              </a:rPr>
              <a:t> трения, т.е. толщина </a:t>
            </a:r>
            <a:r>
              <a:rPr lang="ru-RU" sz="2200" dirty="0" err="1" smtClean="0">
                <a:sym typeface="Symbol"/>
              </a:rPr>
              <a:t>ПС</a:t>
            </a:r>
            <a:r>
              <a:rPr lang="ru-RU" sz="2200" dirty="0" smtClean="0">
                <a:sym typeface="Symbol"/>
              </a:rPr>
              <a:t> возрастает с увеличением </a:t>
            </a:r>
            <a:r>
              <a:rPr lang="ru-RU" sz="2200" b="1" i="1" dirty="0" smtClean="0">
                <a:solidFill>
                  <a:srgbClr val="C00000"/>
                </a:solidFill>
                <a:sym typeface="Symbol"/>
              </a:rPr>
              <a:t>х</a:t>
            </a:r>
            <a:r>
              <a:rPr lang="ru-RU" sz="2200" dirty="0" smtClean="0">
                <a:sym typeface="Symbol"/>
              </a:rPr>
              <a:t>.</a:t>
            </a:r>
          </a:p>
          <a:p>
            <a:pPr marL="0" lvl="1" indent="457200">
              <a:spcBef>
                <a:spcPts val="0"/>
              </a:spcBef>
              <a:spcAft>
                <a:spcPts val="0"/>
              </a:spcAft>
            </a:pPr>
            <a:r>
              <a:rPr lang="ru-RU" sz="2200" dirty="0" smtClean="0">
                <a:sym typeface="Symbol"/>
              </a:rPr>
              <a:t>Понятия "</a:t>
            </a:r>
            <a:r>
              <a:rPr lang="ru-RU" sz="2200" i="1" dirty="0" smtClean="0">
                <a:sym typeface="Symbol"/>
              </a:rPr>
              <a:t>толщина </a:t>
            </a:r>
            <a:r>
              <a:rPr lang="ru-RU" sz="2200" i="1" dirty="0" err="1" smtClean="0">
                <a:sym typeface="Symbol"/>
              </a:rPr>
              <a:t>ПС</a:t>
            </a:r>
            <a:r>
              <a:rPr lang="ru-RU" sz="2200" dirty="0" smtClean="0">
                <a:sym typeface="Symbol"/>
              </a:rPr>
              <a:t>", "</a:t>
            </a:r>
            <a:r>
              <a:rPr lang="ru-RU" sz="2200" i="1" dirty="0" smtClean="0">
                <a:sym typeface="Symbol"/>
              </a:rPr>
              <a:t>внешняя граница </a:t>
            </a:r>
            <a:r>
              <a:rPr lang="ru-RU" sz="2200" i="1" dirty="0" err="1" smtClean="0">
                <a:sym typeface="Symbol"/>
              </a:rPr>
              <a:t>ПС</a:t>
            </a:r>
            <a:r>
              <a:rPr lang="ru-RU" sz="2200" dirty="0" smtClean="0">
                <a:sym typeface="Symbol"/>
              </a:rPr>
              <a:t>" условны, т.к. резкого перехода от </a:t>
            </a:r>
            <a:r>
              <a:rPr lang="ru-RU" sz="2200" dirty="0" err="1" smtClean="0">
                <a:sym typeface="Symbol"/>
              </a:rPr>
              <a:t>ПС</a:t>
            </a:r>
            <a:r>
              <a:rPr lang="ru-RU" sz="2200" dirty="0" smtClean="0">
                <a:sym typeface="Symbol"/>
              </a:rPr>
              <a:t> к </a:t>
            </a:r>
            <a:r>
              <a:rPr lang="ru-RU" sz="2200" b="1" dirty="0" smtClean="0">
                <a:sym typeface="Symbol"/>
              </a:rPr>
              <a:t>ядру потока </a:t>
            </a:r>
            <a:r>
              <a:rPr lang="ru-RU" sz="2200" dirty="0" smtClean="0">
                <a:sym typeface="Symbol"/>
              </a:rPr>
              <a:t>нет; </a:t>
            </a:r>
            <a:r>
              <a:rPr lang="en-US" sz="2200" b="1" i="1" dirty="0" smtClean="0">
                <a:solidFill>
                  <a:srgbClr val="C00000"/>
                </a:solidFill>
                <a:sym typeface="Symbol"/>
              </a:rPr>
              <a:t>w</a:t>
            </a:r>
            <a:r>
              <a:rPr lang="en-US" sz="2200" b="1" dirty="0" smtClean="0">
                <a:solidFill>
                  <a:srgbClr val="C00000"/>
                </a:solidFill>
                <a:sym typeface="Symbol"/>
              </a:rPr>
              <a:t>(</a:t>
            </a:r>
            <a:r>
              <a:rPr lang="en-US" sz="2200" b="1" i="1" dirty="0" smtClean="0">
                <a:solidFill>
                  <a:srgbClr val="C00000"/>
                </a:solidFill>
                <a:sym typeface="Symbol"/>
              </a:rPr>
              <a:t>x</a:t>
            </a:r>
            <a:r>
              <a:rPr lang="en-US" sz="2200" b="1" dirty="0" smtClean="0">
                <a:solidFill>
                  <a:srgbClr val="C00000"/>
                </a:solidFill>
                <a:sym typeface="Symbol"/>
              </a:rPr>
              <a:t>)</a:t>
            </a:r>
            <a:r>
              <a:rPr lang="en-US" sz="2200" dirty="0" smtClean="0">
                <a:sym typeface="Symbol"/>
              </a:rPr>
              <a:t> </a:t>
            </a:r>
            <a:r>
              <a:rPr lang="en-US" sz="2200" dirty="0" smtClean="0">
                <a:solidFill>
                  <a:srgbClr val="C00000"/>
                </a:solidFill>
                <a:sym typeface="Symbol"/>
              </a:rPr>
              <a:t>=</a:t>
            </a:r>
            <a:r>
              <a:rPr lang="en-US" sz="2200" dirty="0" smtClean="0">
                <a:sym typeface="Symbol"/>
              </a:rPr>
              <a:t> </a:t>
            </a:r>
            <a:r>
              <a:rPr lang="en-US" sz="2200" b="1" i="1" dirty="0" err="1" smtClean="0">
                <a:solidFill>
                  <a:srgbClr val="C00000"/>
                </a:solidFill>
                <a:sym typeface="Symbol"/>
              </a:rPr>
              <a:t>w</a:t>
            </a:r>
            <a:r>
              <a:rPr lang="en-US" sz="2200" b="1" i="1" baseline="-25000" dirty="0" err="1" smtClean="0">
                <a:solidFill>
                  <a:srgbClr val="C00000"/>
                </a:solidFill>
                <a:sym typeface="Symbol"/>
              </a:rPr>
              <a:t>x</a:t>
            </a:r>
            <a:r>
              <a:rPr lang="en-US" sz="2200" dirty="0" smtClean="0">
                <a:sym typeface="Symbol"/>
              </a:rPr>
              <a:t> </a:t>
            </a:r>
            <a:r>
              <a:rPr lang="ru-RU" sz="2200" dirty="0" err="1" smtClean="0">
                <a:sym typeface="Symbol"/>
              </a:rPr>
              <a:t>ассимптотически</a:t>
            </a:r>
            <a:r>
              <a:rPr lang="en-US" sz="2200" dirty="0" smtClean="0">
                <a:sym typeface="Symbol"/>
              </a:rPr>
              <a:t> </a:t>
            </a:r>
            <a:r>
              <a:rPr lang="ru-RU" sz="2200" dirty="0" smtClean="0">
                <a:sym typeface="Symbol"/>
              </a:rPr>
              <a:t> </a:t>
            </a:r>
            <a:r>
              <a:rPr lang="en-US" sz="2200" b="1" i="1" dirty="0" smtClean="0">
                <a:solidFill>
                  <a:srgbClr val="C00000"/>
                </a:solidFill>
                <a:sym typeface="Symbol"/>
              </a:rPr>
              <a:t>w</a:t>
            </a:r>
            <a:r>
              <a:rPr lang="en-US" sz="2200" b="1" i="1" baseline="-25000" dirty="0" smtClean="0">
                <a:solidFill>
                  <a:srgbClr val="C00000"/>
                </a:solidFill>
                <a:sym typeface="Symbol"/>
              </a:rPr>
              <a:t>0</a:t>
            </a:r>
            <a:r>
              <a:rPr lang="ru-RU" sz="2200" dirty="0" smtClean="0">
                <a:sym typeface="Symbol"/>
              </a:rPr>
              <a:t> с ростом </a:t>
            </a:r>
            <a:r>
              <a:rPr lang="ru-RU" sz="2200" b="1" i="1" dirty="0" smtClean="0">
                <a:solidFill>
                  <a:srgbClr val="C00000"/>
                </a:solidFill>
                <a:sym typeface="Symbol"/>
              </a:rPr>
              <a:t>у</a:t>
            </a:r>
            <a:r>
              <a:rPr lang="ru-RU" sz="2200" dirty="0" smtClean="0">
                <a:sym typeface="Symbol"/>
              </a:rPr>
              <a:t>.</a:t>
            </a:r>
          </a:p>
          <a:p>
            <a:pPr marL="0" lvl="1" indent="457200">
              <a:spcBef>
                <a:spcPts val="0"/>
              </a:spcBef>
              <a:spcAft>
                <a:spcPts val="0"/>
              </a:spcAft>
            </a:pPr>
            <a:r>
              <a:rPr lang="ru-RU" sz="2200" dirty="0" smtClean="0">
                <a:sym typeface="Symbol"/>
              </a:rPr>
              <a:t>Для определённости под</a:t>
            </a:r>
            <a:r>
              <a:rPr lang="en-US" sz="2200" dirty="0" smtClean="0">
                <a:sym typeface="Symbol"/>
              </a:rPr>
              <a:t> </a:t>
            </a:r>
            <a:r>
              <a:rPr lang="ru-RU" sz="2200" dirty="0" smtClean="0">
                <a:sym typeface="Symbol"/>
              </a:rPr>
              <a:t>толщиной </a:t>
            </a:r>
            <a:r>
              <a:rPr lang="ru-RU" sz="2200" dirty="0" err="1" smtClean="0">
                <a:sym typeface="Symbol"/>
              </a:rPr>
              <a:t>ПС</a:t>
            </a:r>
            <a:r>
              <a:rPr lang="ru-RU" sz="2200" dirty="0" smtClean="0">
                <a:sym typeface="Symbol"/>
              </a:rPr>
              <a:t> </a:t>
            </a:r>
            <a:r>
              <a:rPr lang="ru-RU" sz="2200" b="1" i="1" dirty="0" smtClean="0">
                <a:solidFill>
                  <a:srgbClr val="C00000"/>
                </a:solidFill>
                <a:sym typeface="Symbol"/>
              </a:rPr>
              <a:t></a:t>
            </a:r>
            <a:r>
              <a:rPr lang="ru-RU" sz="2200" dirty="0" smtClean="0">
                <a:sym typeface="Symbol"/>
              </a:rPr>
              <a:t> понимают  такое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r>
              <a:rPr lang="ru-RU" sz="2200" dirty="0" smtClean="0">
                <a:sym typeface="Symbol"/>
              </a:rPr>
              <a:t>расстояние от стенки, на котором</a:t>
            </a:r>
            <a:r>
              <a:rPr lang="en-US" sz="2200" dirty="0" smtClean="0">
                <a:sym typeface="Symbol"/>
              </a:rPr>
              <a:t> </a:t>
            </a:r>
            <a:r>
              <a:rPr lang="ru-RU" sz="2200" dirty="0" smtClean="0">
                <a:sym typeface="Symbol"/>
              </a:rPr>
              <a:t>скорость отличается от скорости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r>
              <a:rPr lang="ru-RU" sz="2200" dirty="0" smtClean="0">
                <a:sym typeface="Symbol"/>
              </a:rPr>
              <a:t>в ядре потока на заранее заданную</a:t>
            </a:r>
            <a:r>
              <a:rPr lang="en-US" sz="2200" dirty="0" smtClean="0">
                <a:sym typeface="Symbol"/>
              </a:rPr>
              <a:t> </a:t>
            </a:r>
            <a:r>
              <a:rPr lang="ru-RU" sz="2200" dirty="0" smtClean="0">
                <a:sym typeface="Symbol"/>
              </a:rPr>
              <a:t>малую величину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r>
              <a:rPr lang="ru-RU" sz="2200" dirty="0" smtClean="0">
                <a:sym typeface="Symbol"/>
              </a:rPr>
              <a:t> </a:t>
            </a:r>
            <a:r>
              <a:rPr lang="ru-RU" sz="2200" b="1" i="1" dirty="0" smtClean="0">
                <a:solidFill>
                  <a:srgbClr val="C00000"/>
                </a:solidFill>
                <a:sym typeface="Symbol"/>
              </a:rPr>
              <a:t></a:t>
            </a:r>
            <a:r>
              <a:rPr lang="ru-RU" sz="2200" dirty="0" smtClean="0">
                <a:sym typeface="Symbol"/>
              </a:rPr>
              <a:t> </a:t>
            </a:r>
            <a:r>
              <a:rPr lang="en-US" sz="2200" dirty="0" smtClean="0">
                <a:sym typeface="Symbol"/>
              </a:rPr>
              <a:t>&lt;&lt; 1 (</a:t>
            </a:r>
            <a:r>
              <a:rPr lang="ru-RU" sz="2200" dirty="0" smtClean="0">
                <a:sym typeface="Symbol"/>
              </a:rPr>
              <a:t>например,  =</a:t>
            </a:r>
            <a:r>
              <a:rPr lang="en-US" sz="2200" dirty="0" smtClean="0">
                <a:sym typeface="Symbol"/>
              </a:rPr>
              <a:t> </a:t>
            </a:r>
            <a:r>
              <a:rPr lang="ru-RU" sz="2200" dirty="0" smtClean="0">
                <a:sym typeface="Symbol"/>
              </a:rPr>
              <a:t>0.0</a:t>
            </a:r>
            <a:r>
              <a:rPr lang="en-US" sz="2200" dirty="0" smtClean="0">
                <a:sym typeface="Symbol"/>
              </a:rPr>
              <a:t>1</a:t>
            </a:r>
            <a:r>
              <a:rPr lang="ru-RU" sz="2200" dirty="0" smtClean="0">
                <a:sym typeface="Symbol"/>
              </a:rPr>
              <a:t> или 1 %). 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r>
              <a:rPr lang="ru-RU" sz="2200" dirty="0" smtClean="0">
                <a:sym typeface="Symbol"/>
              </a:rPr>
              <a:t>	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E37030-9AD0-48A0-8BA9-3894AC84718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18" name="Рисунок 17" descr="5 скор в погранслое.gif"/>
          <p:cNvPicPr>
            <a:picLocks noChangeAspect="1"/>
          </p:cNvPicPr>
          <p:nvPr/>
        </p:nvPicPr>
        <p:blipFill>
          <a:blip r:embed="rId3" cstate="print"/>
          <a:srcRect l="5357" r="7143" b="31410"/>
          <a:stretch>
            <a:fillRect/>
          </a:stretch>
        </p:blipFill>
        <p:spPr>
          <a:xfrm>
            <a:off x="7147315" y="5445224"/>
            <a:ext cx="1996685" cy="1412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 скор в погранслое.gif"/>
          <p:cNvPicPr>
            <a:picLocks noChangeAspect="1"/>
          </p:cNvPicPr>
          <p:nvPr/>
        </p:nvPicPr>
        <p:blipFill>
          <a:blip r:embed="rId4" cstate="print"/>
          <a:srcRect l="4862" r="5186" b="27279"/>
          <a:stretch>
            <a:fillRect/>
          </a:stretch>
        </p:blipFill>
        <p:spPr>
          <a:xfrm>
            <a:off x="0" y="785794"/>
            <a:ext cx="5286412" cy="3857652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57224" y="77788"/>
            <a:ext cx="8286776" cy="404812"/>
          </a:xfrm>
          <a:noFill/>
        </p:spPr>
        <p:txBody>
          <a:bodyPr lIns="0" tIns="0" rIns="0" bIns="0" anchor="t"/>
          <a:lstStyle/>
          <a:p>
            <a:pPr eaLnBrk="1" hangingPunct="1"/>
            <a:r>
              <a:rPr lang="ru-RU" sz="2400" b="1" dirty="0" err="1" smtClean="0">
                <a:solidFill>
                  <a:srgbClr val="FFFF00"/>
                </a:solidFill>
              </a:rPr>
              <a:t>ТП</a:t>
            </a:r>
            <a:r>
              <a:rPr lang="ru-RU" sz="2400" b="1" dirty="0" smtClean="0">
                <a:solidFill>
                  <a:srgbClr val="FFFF00"/>
                </a:solidFill>
              </a:rPr>
              <a:t>			 				     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Лекция 11</a:t>
            </a:r>
            <a:endParaRPr lang="ru-RU" sz="1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57752" y="500042"/>
            <a:ext cx="428624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0"/>
              </a:spcBef>
              <a:spcAft>
                <a:spcPts val="0"/>
              </a:spcAft>
            </a:pPr>
            <a:r>
              <a:rPr lang="ru-RU" sz="2200" b="1" u="sng" dirty="0" smtClean="0">
                <a:solidFill>
                  <a:srgbClr val="C00000"/>
                </a:solidFill>
                <a:sym typeface="Symbol"/>
              </a:rPr>
              <a:t>Внешний поток </a:t>
            </a:r>
            <a:r>
              <a:rPr lang="ru-RU" sz="2200" dirty="0" smtClean="0">
                <a:solidFill>
                  <a:srgbClr val="C00000"/>
                </a:solidFill>
                <a:sym typeface="Symbol"/>
              </a:rPr>
              <a:t>(ядро потока)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endParaRPr lang="ru-RU" sz="2200" dirty="0" smtClean="0">
              <a:solidFill>
                <a:srgbClr val="C00000"/>
              </a:solidFill>
              <a:sym typeface="Symbol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endParaRPr lang="ru-RU" sz="2200" dirty="0" smtClean="0">
              <a:solidFill>
                <a:srgbClr val="C00000"/>
              </a:solidFill>
              <a:sym typeface="Symbol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endParaRPr lang="ru-RU" sz="2200" dirty="0" smtClean="0">
              <a:solidFill>
                <a:srgbClr val="C00000"/>
              </a:solidFill>
              <a:sym typeface="Symbol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endParaRPr lang="ru-RU" sz="2200" dirty="0" smtClean="0">
              <a:solidFill>
                <a:srgbClr val="C00000"/>
              </a:solidFill>
              <a:sym typeface="Symbol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endParaRPr lang="ru-RU" sz="2200" dirty="0" smtClean="0">
              <a:solidFill>
                <a:srgbClr val="C00000"/>
              </a:solidFill>
              <a:sym typeface="Symbol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r>
              <a:rPr lang="ru-RU" sz="2200" b="1" u="sng" dirty="0" smtClean="0">
                <a:solidFill>
                  <a:srgbClr val="C00000"/>
                </a:solidFill>
                <a:sym typeface="Symbol"/>
              </a:rPr>
              <a:t>Пограничный слой</a:t>
            </a:r>
            <a:r>
              <a:rPr lang="en-US" sz="2200" b="1" u="sng" dirty="0" smtClean="0">
                <a:solidFill>
                  <a:srgbClr val="C00000"/>
                </a:solidFill>
                <a:sym typeface="Symbol"/>
              </a:rPr>
              <a:t> </a:t>
            </a:r>
            <a:r>
              <a:rPr lang="en-US" sz="2200" dirty="0" smtClean="0">
                <a:sym typeface="Symbol"/>
              </a:rPr>
              <a:t>		</a:t>
            </a:r>
            <a:endParaRPr lang="ru-RU" sz="2200" dirty="0" smtClean="0">
              <a:sym typeface="Symbol"/>
            </a:endParaRPr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5072066" y="3071810"/>
          <a:ext cx="2895600" cy="1270000"/>
        </p:xfrm>
        <a:graphic>
          <a:graphicData uri="http://schemas.openxmlformats.org/presentationml/2006/ole">
            <p:oleObj spid="_x0000_s340994" name="Equation" r:id="rId5" imgW="2895480" imgH="1269720" progId="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5000628" y="1142984"/>
          <a:ext cx="2997200" cy="1270000"/>
        </p:xfrm>
        <a:graphic>
          <a:graphicData uri="http://schemas.openxmlformats.org/presentationml/2006/ole">
            <p:oleObj spid="_x0000_s340996" name="Equation" r:id="rId6" imgW="2997000" imgH="1269720" progId="">
              <p:embed/>
            </p:oleObj>
          </a:graphicData>
        </a:graphic>
      </p:graphicFrame>
      <p:cxnSp>
        <p:nvCxnSpPr>
          <p:cNvPr id="11" name="Прямая со стрелкой 10"/>
          <p:cNvCxnSpPr/>
          <p:nvPr/>
        </p:nvCxnSpPr>
        <p:spPr>
          <a:xfrm flipH="1">
            <a:off x="1071538" y="1988840"/>
            <a:ext cx="4868614" cy="2797482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0998" name="Object 6"/>
          <p:cNvGraphicFramePr>
            <a:graphicFrameLocks noChangeAspect="1"/>
          </p:cNvGraphicFramePr>
          <p:nvPr/>
        </p:nvGraphicFramePr>
        <p:xfrm>
          <a:off x="285720" y="4714884"/>
          <a:ext cx="2451100" cy="825500"/>
        </p:xfrm>
        <a:graphic>
          <a:graphicData uri="http://schemas.openxmlformats.org/presentationml/2006/ole">
            <p:oleObj spid="_x0000_s340998" name="Equation" r:id="rId7" imgW="2450880" imgH="825480" progId="">
              <p:embed/>
            </p:oleObj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0" y="564357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ym typeface="Symbol"/>
              </a:rPr>
              <a:t>Во внешнем потоке преобладают </a:t>
            </a:r>
          </a:p>
          <a:p>
            <a:r>
              <a:rPr lang="ru-RU" sz="2000" dirty="0" smtClean="0">
                <a:sym typeface="Symbol"/>
              </a:rPr>
              <a:t>силы инерции, </a:t>
            </a:r>
            <a:r>
              <a:rPr lang="ru-RU" sz="2000" dirty="0" smtClean="0">
                <a:solidFill>
                  <a:srgbClr val="C00000"/>
                </a:solidFill>
                <a:sym typeface="Symbol"/>
              </a:rPr>
              <a:t>вязкие силы</a:t>
            </a:r>
            <a:r>
              <a:rPr lang="ru-RU" sz="2000" dirty="0" smtClean="0">
                <a:sym typeface="Symbol"/>
              </a:rPr>
              <a:t> здесь </a:t>
            </a:r>
          </a:p>
          <a:p>
            <a:r>
              <a:rPr lang="ru-RU" sz="2000" dirty="0" smtClean="0">
                <a:sym typeface="Symbol"/>
              </a:rPr>
              <a:t>не проявляются.</a:t>
            </a:r>
            <a:endParaRPr lang="ru-RU" sz="2000" dirty="0"/>
          </a:p>
        </p:txBody>
      </p:sp>
      <p:sp>
        <p:nvSpPr>
          <p:cNvPr id="16" name="Овал 15"/>
          <p:cNvSpPr/>
          <p:nvPr/>
        </p:nvSpPr>
        <p:spPr>
          <a:xfrm rot="19442749">
            <a:off x="1592446" y="4263084"/>
            <a:ext cx="1518174" cy="2789132"/>
          </a:xfrm>
          <a:prstGeom prst="ellipse">
            <a:avLst/>
          </a:prstGeom>
          <a:solidFill>
            <a:srgbClr val="FF0000">
              <a:alpha val="1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214942" y="4429132"/>
            <a:ext cx="39290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ym typeface="Symbol"/>
              </a:rPr>
              <a:t>В пограничном слое </a:t>
            </a:r>
          </a:p>
          <a:p>
            <a:r>
              <a:rPr lang="ru-RU" sz="2000" dirty="0" smtClean="0">
                <a:sym typeface="Symbol"/>
              </a:rPr>
              <a:t>силы вязкости соизмеримы </a:t>
            </a:r>
          </a:p>
          <a:p>
            <a:r>
              <a:rPr lang="ru-RU" sz="2000" dirty="0" smtClean="0">
                <a:sym typeface="Symbol"/>
              </a:rPr>
              <a:t>с </a:t>
            </a:r>
            <a:r>
              <a:rPr lang="ru-RU" sz="2000" dirty="0" smtClean="0">
                <a:solidFill>
                  <a:srgbClr val="C00000"/>
                </a:solidFill>
                <a:sym typeface="Symbol"/>
              </a:rPr>
              <a:t>инерционными силами</a:t>
            </a:r>
            <a:r>
              <a:rPr lang="ru-RU" sz="2000" dirty="0" smtClean="0">
                <a:sym typeface="Symbol"/>
              </a:rPr>
              <a:t>.</a:t>
            </a:r>
            <a:endParaRPr lang="ru-RU" sz="2000" dirty="0"/>
          </a:p>
        </p:txBody>
      </p:sp>
      <p:graphicFrame>
        <p:nvGraphicFramePr>
          <p:cNvPr id="340999" name="Object 3"/>
          <p:cNvGraphicFramePr>
            <a:graphicFrameLocks noChangeAspect="1"/>
          </p:cNvGraphicFramePr>
          <p:nvPr/>
        </p:nvGraphicFramePr>
        <p:xfrm>
          <a:off x="6286512" y="5572140"/>
          <a:ext cx="1092200" cy="736600"/>
        </p:xfrm>
        <a:graphic>
          <a:graphicData uri="http://schemas.openxmlformats.org/presentationml/2006/ole">
            <p:oleObj spid="_x0000_s340999" name="Equation" r:id="rId8" imgW="1091880" imgH="736560" progId="">
              <p:embed/>
            </p:oleObj>
          </a:graphicData>
        </a:graphic>
      </p:graphicFrame>
      <p:sp>
        <p:nvSpPr>
          <p:cNvPr id="19" name="Овал 18"/>
          <p:cNvSpPr/>
          <p:nvPr/>
        </p:nvSpPr>
        <p:spPr>
          <a:xfrm rot="16200000">
            <a:off x="6215074" y="3786190"/>
            <a:ext cx="1357322" cy="3786214"/>
          </a:xfrm>
          <a:prstGeom prst="ellipse">
            <a:avLst/>
          </a:prstGeom>
          <a:solidFill>
            <a:srgbClr val="FF0000">
              <a:alpha val="1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animBg="1"/>
      <p:bldP spid="18" grpId="0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57224" y="77788"/>
            <a:ext cx="8286776" cy="404812"/>
          </a:xfrm>
          <a:noFill/>
        </p:spPr>
        <p:txBody>
          <a:bodyPr lIns="0" tIns="0" rIns="0" bIns="0" anchor="t"/>
          <a:lstStyle/>
          <a:p>
            <a:pPr eaLnBrk="1" hangingPunct="1"/>
            <a:r>
              <a:rPr lang="ru-RU" sz="2400" b="1" dirty="0" err="1" smtClean="0">
                <a:solidFill>
                  <a:srgbClr val="FFFF00"/>
                </a:solidFill>
              </a:rPr>
              <a:t>ТП</a:t>
            </a:r>
            <a:r>
              <a:rPr lang="ru-RU" sz="2400" b="1" dirty="0" smtClean="0">
                <a:solidFill>
                  <a:srgbClr val="FFFF00"/>
                </a:solidFill>
              </a:rPr>
              <a:t>			 				     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Лекция 11</a:t>
            </a:r>
            <a:endParaRPr lang="ru-RU" sz="1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263149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>
              <a:spcBef>
                <a:spcPts val="0"/>
              </a:spcBef>
              <a:spcAft>
                <a:spcPts val="0"/>
              </a:spcAft>
            </a:pPr>
            <a:r>
              <a:rPr lang="ru-RU" sz="2200" dirty="0" smtClean="0">
                <a:sym typeface="Symbol"/>
              </a:rPr>
              <a:t>	Соотношение сил инерции и вязкости характеризуется </a:t>
            </a:r>
            <a:r>
              <a:rPr lang="ru-RU" sz="2200" b="1" dirty="0" smtClean="0">
                <a:solidFill>
                  <a:srgbClr val="FF0000"/>
                </a:solidFill>
                <a:sym typeface="Symbol"/>
              </a:rPr>
              <a:t>безразмерным</a:t>
            </a:r>
            <a:r>
              <a:rPr lang="ru-RU" sz="2200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ru-RU" sz="2200" b="1" dirty="0" smtClean="0">
                <a:solidFill>
                  <a:srgbClr val="FF0000"/>
                </a:solidFill>
                <a:sym typeface="Symbol"/>
              </a:rPr>
              <a:t>числом (критерием) </a:t>
            </a:r>
            <a:r>
              <a:rPr lang="ru-RU" sz="2200" b="1" dirty="0" err="1" smtClean="0">
                <a:solidFill>
                  <a:srgbClr val="FF0000"/>
                </a:solidFill>
                <a:sym typeface="Symbol"/>
              </a:rPr>
              <a:t>Рейнольдса</a:t>
            </a:r>
            <a:endParaRPr lang="ru-RU" sz="2200" b="1" dirty="0" smtClean="0">
              <a:solidFill>
                <a:srgbClr val="FF0000"/>
              </a:solidFill>
              <a:sym typeface="Symbol"/>
            </a:endParaRPr>
          </a:p>
          <a:p>
            <a:pPr marL="0" lvl="1">
              <a:spcBef>
                <a:spcPts val="600"/>
              </a:spcBef>
              <a:spcAft>
                <a:spcPts val="0"/>
              </a:spcAft>
            </a:pPr>
            <a:endParaRPr lang="ru-RU" sz="2200" dirty="0" smtClean="0">
              <a:sym typeface="Symbol"/>
            </a:endParaRPr>
          </a:p>
          <a:p>
            <a:pPr marL="0" lvl="1">
              <a:spcBef>
                <a:spcPts val="600"/>
              </a:spcBef>
              <a:spcAft>
                <a:spcPts val="0"/>
              </a:spcAft>
            </a:pPr>
            <a:endParaRPr lang="ru-RU" sz="3600" dirty="0" smtClean="0">
              <a:sym typeface="Symbol"/>
            </a:endParaRPr>
          </a:p>
          <a:p>
            <a:pPr marL="0" lvl="1">
              <a:spcBef>
                <a:spcPts val="600"/>
              </a:spcBef>
              <a:spcAft>
                <a:spcPts val="0"/>
              </a:spcAft>
            </a:pPr>
            <a:r>
              <a:rPr lang="ru-RU" sz="2200" dirty="0" smtClean="0">
                <a:sym typeface="Symbol"/>
              </a:rPr>
              <a:t>где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l</a:t>
            </a:r>
            <a:r>
              <a:rPr lang="en-US" sz="2200" dirty="0" smtClean="0">
                <a:sym typeface="Symbol"/>
              </a:rPr>
              <a:t> – </a:t>
            </a:r>
            <a:r>
              <a:rPr lang="ru-RU" sz="2200" dirty="0" smtClean="0">
                <a:sym typeface="Symbol"/>
              </a:rPr>
              <a:t>характерный размер обтекаемого тела, например, диаметр </a:t>
            </a:r>
            <a:r>
              <a:rPr lang="en-US" sz="2200" b="1" i="1" dirty="0" smtClean="0">
                <a:solidFill>
                  <a:srgbClr val="FF0000"/>
                </a:solidFill>
                <a:sym typeface="Symbol"/>
              </a:rPr>
              <a:t>d</a:t>
            </a:r>
            <a:r>
              <a:rPr lang="ru-RU" sz="2200" dirty="0" smtClean="0">
                <a:sym typeface="Symbol"/>
              </a:rPr>
              <a:t> для шара или длина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l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2200" dirty="0" smtClean="0">
                <a:sym typeface="Symbol"/>
              </a:rPr>
              <a:t>для пластины. </a:t>
            </a:r>
            <a:r>
              <a:rPr lang="en-US" sz="2200" dirty="0" smtClean="0">
                <a:sym typeface="Symbol"/>
              </a:rPr>
              <a:t>		</a:t>
            </a:r>
            <a:r>
              <a:rPr lang="ru-RU" sz="2200" dirty="0" smtClean="0">
                <a:sym typeface="Symbol"/>
              </a:rPr>
              <a:t>	</a:t>
            </a: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280347" y="836712"/>
          <a:ext cx="2383233" cy="864096"/>
        </p:xfrm>
        <a:graphic>
          <a:graphicData uri="http://schemas.openxmlformats.org/presentationml/2006/ole">
            <p:oleObj spid="_x0000_s338947" name="Equation" r:id="rId4" imgW="2171520" imgH="787320" progId="">
              <p:embed/>
            </p:oleObj>
          </a:graphicData>
        </a:graphic>
      </p:graphicFrame>
      <p:graphicFrame>
        <p:nvGraphicFramePr>
          <p:cNvPr id="338948" name="Object 3"/>
          <p:cNvGraphicFramePr>
            <a:graphicFrameLocks noChangeAspect="1"/>
          </p:cNvGraphicFramePr>
          <p:nvPr/>
        </p:nvGraphicFramePr>
        <p:xfrm>
          <a:off x="1357290" y="2786058"/>
          <a:ext cx="3263900" cy="1574800"/>
        </p:xfrm>
        <a:graphic>
          <a:graphicData uri="http://schemas.openxmlformats.org/presentationml/2006/ole">
            <p:oleObj spid="_x0000_s338948" name="Equation" r:id="rId5" imgW="3263760" imgH="1574640" progId="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753087" y="2500302"/>
            <a:ext cx="32146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Левая часть 1-мерного </a:t>
            </a:r>
            <a:r>
              <a:rPr lang="ru-RU" dirty="0" err="1" smtClean="0"/>
              <a:t>ур</a:t>
            </a:r>
            <a:r>
              <a:rPr lang="ru-RU" dirty="0" smtClean="0"/>
              <a:t>. стационарного движения жидкости вдоль оси </a:t>
            </a:r>
            <a:r>
              <a:rPr lang="ru-RU" i="1" dirty="0" smtClean="0"/>
              <a:t>0х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857884" y="3643314"/>
            <a:ext cx="3071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3-ий ("вязкий") член в правой части уравнения движения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>
            <a:off x="4752955" y="3929062"/>
            <a:ext cx="1143008" cy="142876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4752955" y="2714616"/>
            <a:ext cx="1000132" cy="35719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123958" y="4500570"/>
            <a:ext cx="902004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0"/>
              </a:spcBef>
              <a:spcAft>
                <a:spcPts val="0"/>
              </a:spcAft>
            </a:pPr>
            <a:r>
              <a:rPr lang="ru-RU" sz="2200" dirty="0" smtClean="0">
                <a:sym typeface="Symbol"/>
              </a:rPr>
              <a:t>	Оценим порядок величин, входящих в это выражение, с учётом того, что в </a:t>
            </a:r>
            <a:r>
              <a:rPr lang="ru-RU" sz="2200" dirty="0" err="1" smtClean="0">
                <a:sym typeface="Symbol"/>
              </a:rPr>
              <a:t>погран</a:t>
            </a:r>
            <a:r>
              <a:rPr lang="ru-RU" sz="2200" dirty="0" smtClean="0">
                <a:sym typeface="Symbol"/>
              </a:rPr>
              <a:t>. слое скорость меняется в пределах 0  </a:t>
            </a:r>
            <a:r>
              <a:rPr lang="en-US" sz="2200" b="1" i="1" dirty="0" err="1" smtClean="0">
                <a:sym typeface="Symbol"/>
              </a:rPr>
              <a:t>w</a:t>
            </a:r>
            <a:r>
              <a:rPr lang="en-US" sz="2200" b="1" i="1" baseline="-25000" dirty="0" err="1" smtClean="0">
                <a:sym typeface="Symbol"/>
              </a:rPr>
              <a:t>x</a:t>
            </a:r>
            <a:r>
              <a:rPr lang="ru-RU" sz="2200" baseline="-25000" dirty="0" smtClean="0">
                <a:sym typeface="Symbol"/>
              </a:rPr>
              <a:t> </a:t>
            </a:r>
            <a:r>
              <a:rPr lang="ru-RU" sz="2200" dirty="0" smtClean="0">
                <a:sym typeface="Symbol"/>
              </a:rPr>
              <a:t> </a:t>
            </a:r>
            <a:r>
              <a:rPr lang="en-US" sz="2200" b="1" i="1" dirty="0" smtClean="0">
                <a:sym typeface="Symbol"/>
              </a:rPr>
              <a:t>w</a:t>
            </a:r>
            <a:r>
              <a:rPr lang="en-US" sz="2200" b="1" i="1" baseline="-25000" dirty="0" smtClean="0">
                <a:sym typeface="Symbol"/>
              </a:rPr>
              <a:t>0</a:t>
            </a:r>
            <a:r>
              <a:rPr lang="en-US" sz="2200" dirty="0" smtClean="0">
                <a:sym typeface="Symbol"/>
              </a:rPr>
              <a:t> </a:t>
            </a:r>
            <a:r>
              <a:rPr lang="ru-RU" sz="2200" dirty="0" smtClean="0">
                <a:sym typeface="Symbol"/>
              </a:rPr>
              <a:t>, а координаты – 0  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x</a:t>
            </a:r>
            <a:r>
              <a:rPr lang="ru-RU" sz="2200" dirty="0" smtClean="0">
                <a:sym typeface="Symbol"/>
              </a:rPr>
              <a:t> 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l</a:t>
            </a:r>
            <a:r>
              <a:rPr lang="en-US" sz="2200" dirty="0" smtClean="0">
                <a:sym typeface="Symbol"/>
              </a:rPr>
              <a:t> </a:t>
            </a:r>
            <a:r>
              <a:rPr lang="ru-RU" sz="2200" dirty="0" smtClean="0">
                <a:sym typeface="Symbol"/>
              </a:rPr>
              <a:t>и 0 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у</a:t>
            </a:r>
            <a:r>
              <a:rPr lang="ru-RU" sz="2200" dirty="0" smtClean="0">
                <a:sym typeface="Symbol"/>
              </a:rPr>
              <a:t> 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</a:t>
            </a:r>
            <a:r>
              <a:rPr lang="en-US" sz="2200" dirty="0" smtClean="0">
                <a:sym typeface="Symbol"/>
              </a:rPr>
              <a:t>		</a:t>
            </a:r>
            <a:r>
              <a:rPr lang="ru-RU" sz="2200" dirty="0" smtClean="0">
                <a:sym typeface="Symbol"/>
              </a:rPr>
              <a:t>	</a:t>
            </a:r>
          </a:p>
        </p:txBody>
      </p:sp>
      <p:graphicFrame>
        <p:nvGraphicFramePr>
          <p:cNvPr id="23" name="Объект 22"/>
          <p:cNvGraphicFramePr>
            <a:graphicFrameLocks noChangeAspect="1"/>
          </p:cNvGraphicFramePr>
          <p:nvPr/>
        </p:nvGraphicFramePr>
        <p:xfrm>
          <a:off x="1187624" y="5733256"/>
          <a:ext cx="6583362" cy="882650"/>
        </p:xfrm>
        <a:graphic>
          <a:graphicData uri="http://schemas.openxmlformats.org/presentationml/2006/ole">
            <p:oleObj spid="_x0000_s338949" name="Equation" r:id="rId6" imgW="6159240" imgH="825480" progId="">
              <p:embed/>
            </p:oleObj>
          </a:graphicData>
        </a:graphic>
      </p:graphicFrame>
      <p:pic>
        <p:nvPicPr>
          <p:cNvPr id="24" name="Рисунок 23" descr="5 скор в погранслое.gif"/>
          <p:cNvPicPr>
            <a:picLocks noChangeAspect="1"/>
          </p:cNvPicPr>
          <p:nvPr/>
        </p:nvPicPr>
        <p:blipFill>
          <a:blip r:embed="rId7" cstate="print"/>
          <a:srcRect l="5357" r="7143" b="31410"/>
          <a:stretch>
            <a:fillRect/>
          </a:stretch>
        </p:blipFill>
        <p:spPr>
          <a:xfrm>
            <a:off x="7528614" y="620688"/>
            <a:ext cx="1615386" cy="1142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1857364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0"/>
              </a:spcBef>
              <a:spcAft>
                <a:spcPts val="0"/>
              </a:spcAft>
            </a:pPr>
            <a:r>
              <a:rPr lang="ru-RU" sz="2200" dirty="0" smtClean="0">
                <a:sym typeface="Symbol"/>
              </a:rPr>
              <a:t>	В </a:t>
            </a:r>
            <a:r>
              <a:rPr lang="ru-RU" sz="2200" dirty="0" err="1" smtClean="0">
                <a:sym typeface="Symbol"/>
              </a:rPr>
              <a:t>погран</a:t>
            </a:r>
            <a:r>
              <a:rPr lang="ru-RU" sz="2200" dirty="0" smtClean="0">
                <a:sym typeface="Symbol"/>
              </a:rPr>
              <a:t>. слое </a:t>
            </a:r>
            <a:r>
              <a:rPr lang="ru-RU" sz="2200" u="sng" dirty="0" smtClean="0">
                <a:sym typeface="Symbol"/>
              </a:rPr>
              <a:t>силы инерции и вязкости соизмеримы</a:t>
            </a:r>
            <a:endParaRPr lang="ru-RU" sz="2200" dirty="0" smtClean="0">
              <a:sym typeface="Symbol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endParaRPr lang="ru-RU" sz="2800" dirty="0" smtClean="0">
              <a:sym typeface="Symbol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endParaRPr lang="ru-RU" sz="2200" dirty="0" smtClean="0">
              <a:sym typeface="Symbol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endParaRPr lang="ru-RU" sz="2200" dirty="0" smtClean="0">
              <a:sym typeface="Symbol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r>
              <a:rPr lang="ru-RU" sz="2200" u="sng" dirty="0" smtClean="0">
                <a:sym typeface="Symbol"/>
              </a:rPr>
              <a:t>При </a:t>
            </a:r>
            <a:r>
              <a:rPr lang="en-US" sz="2200" u="sng" dirty="0" smtClean="0">
                <a:sym typeface="Symbol"/>
              </a:rPr>
              <a:t>Re</a:t>
            </a:r>
            <a:r>
              <a:rPr lang="ru-RU" sz="2200" u="sng" dirty="0" smtClean="0">
                <a:sym typeface="Symbol"/>
              </a:rPr>
              <a:t> </a:t>
            </a:r>
            <a:r>
              <a:rPr lang="en-US" sz="2200" u="sng" dirty="0" smtClean="0">
                <a:sym typeface="Symbol"/>
              </a:rPr>
              <a:t>~</a:t>
            </a:r>
            <a:r>
              <a:rPr lang="ru-RU" sz="2200" u="sng" dirty="0" smtClean="0">
                <a:sym typeface="Symbol"/>
              </a:rPr>
              <a:t> </a:t>
            </a:r>
            <a:r>
              <a:rPr lang="en-US" sz="2200" u="sng" dirty="0" smtClean="0">
                <a:sym typeface="Symbol"/>
              </a:rPr>
              <a:t>1</a:t>
            </a:r>
            <a:r>
              <a:rPr lang="en-US" sz="2200" dirty="0" smtClean="0">
                <a:sym typeface="Symbol"/>
              </a:rPr>
              <a:t> </a:t>
            </a:r>
            <a:r>
              <a:rPr lang="ru-RU" sz="2200" dirty="0" smtClean="0">
                <a:sym typeface="Symbol"/>
              </a:rPr>
              <a:t>		т.е. толщина </a:t>
            </a:r>
            <a:r>
              <a:rPr lang="ru-RU" sz="2200" dirty="0" err="1" smtClean="0">
                <a:sym typeface="Symbol"/>
              </a:rPr>
              <a:t>погран</a:t>
            </a:r>
            <a:r>
              <a:rPr lang="ru-RU" sz="2200" dirty="0" smtClean="0">
                <a:sym typeface="Symbol"/>
              </a:rPr>
              <a:t>. слоя соизмерима с размером тела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endParaRPr lang="ru-RU" sz="1000" dirty="0" smtClean="0">
              <a:sym typeface="Symbol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r>
              <a:rPr lang="ru-RU" sz="2200" u="sng" dirty="0" smtClean="0">
                <a:sym typeface="Symbol"/>
              </a:rPr>
              <a:t>При </a:t>
            </a:r>
            <a:r>
              <a:rPr lang="en-US" sz="2200" u="sng" dirty="0" smtClean="0">
                <a:sym typeface="Symbol"/>
              </a:rPr>
              <a:t>Re</a:t>
            </a:r>
            <a:r>
              <a:rPr lang="ru-RU" sz="2200" u="sng" dirty="0" smtClean="0">
                <a:sym typeface="Symbol"/>
              </a:rPr>
              <a:t> </a:t>
            </a:r>
            <a:r>
              <a:rPr lang="en-US" sz="2200" u="sng" dirty="0" smtClean="0">
                <a:sym typeface="Symbol"/>
              </a:rPr>
              <a:t>&lt;&lt;1</a:t>
            </a:r>
            <a:r>
              <a:rPr lang="ru-RU" sz="2200" dirty="0" smtClean="0">
                <a:sym typeface="Symbol"/>
              </a:rPr>
              <a:t> 		т.е. толщина </a:t>
            </a:r>
            <a:r>
              <a:rPr lang="ru-RU" sz="2200" dirty="0" err="1" smtClean="0">
                <a:sym typeface="Symbol"/>
              </a:rPr>
              <a:t>погран</a:t>
            </a:r>
            <a:r>
              <a:rPr lang="ru-RU" sz="2200" dirty="0" smtClean="0">
                <a:sym typeface="Symbol"/>
              </a:rPr>
              <a:t>. слоя бесконечно велика по сравнению с размером тела, влияние сил вязкости на жидкость распространяется на весь поток, разделить который на 2 области нельзя. Такое течение называется "</a:t>
            </a:r>
            <a:r>
              <a:rPr lang="ru-RU" sz="2200" i="1" dirty="0" smtClean="0">
                <a:sym typeface="Symbol"/>
              </a:rPr>
              <a:t>ползущим</a:t>
            </a:r>
            <a:r>
              <a:rPr lang="ru-RU" sz="2200" dirty="0" smtClean="0">
                <a:sym typeface="Symbol"/>
              </a:rPr>
              <a:t>".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endParaRPr lang="ru-RU" sz="1000" dirty="0" smtClean="0">
              <a:sym typeface="Symbol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</a:pPr>
            <a:r>
              <a:rPr lang="ru-RU" sz="2200" u="sng" dirty="0" smtClean="0">
                <a:sym typeface="Symbol"/>
              </a:rPr>
              <a:t>При </a:t>
            </a:r>
            <a:r>
              <a:rPr lang="en-US" sz="2200" u="sng" dirty="0" smtClean="0">
                <a:sym typeface="Symbol"/>
              </a:rPr>
              <a:t>Re</a:t>
            </a:r>
            <a:r>
              <a:rPr lang="ru-RU" sz="2200" u="sng" dirty="0" smtClean="0">
                <a:sym typeface="Symbol"/>
              </a:rPr>
              <a:t> </a:t>
            </a:r>
            <a:r>
              <a:rPr lang="en-US" sz="2200" u="sng" dirty="0" smtClean="0">
                <a:sym typeface="Symbol"/>
              </a:rPr>
              <a:t>&gt;&gt;1</a:t>
            </a:r>
            <a:r>
              <a:rPr lang="en-US" sz="2200" dirty="0" smtClean="0">
                <a:sym typeface="Symbol"/>
              </a:rPr>
              <a:t> </a:t>
            </a:r>
            <a:r>
              <a:rPr lang="ru-RU" sz="2200" dirty="0" smtClean="0">
                <a:sym typeface="Symbol"/>
              </a:rPr>
              <a:t> 		положения теории пограничного слоя верны и позволяют упростить математическую формулировку краевой задачи конвективного теплообмена.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57224" y="77788"/>
            <a:ext cx="8286776" cy="404812"/>
          </a:xfrm>
          <a:noFill/>
        </p:spPr>
        <p:txBody>
          <a:bodyPr lIns="0" tIns="0" rIns="0" bIns="0" anchor="t"/>
          <a:lstStyle/>
          <a:p>
            <a:pPr eaLnBrk="1" hangingPunct="1"/>
            <a:r>
              <a:rPr lang="ru-RU" sz="2400" b="1" dirty="0" err="1" smtClean="0">
                <a:solidFill>
                  <a:srgbClr val="FFFF00"/>
                </a:solidFill>
              </a:rPr>
              <a:t>ТП</a:t>
            </a:r>
            <a:r>
              <a:rPr lang="ru-RU" sz="2400" b="1" dirty="0" smtClean="0">
                <a:solidFill>
                  <a:srgbClr val="FFFF00"/>
                </a:solidFill>
              </a:rPr>
              <a:t>			 				     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Лекция 11</a:t>
            </a:r>
            <a:endParaRPr lang="ru-RU" sz="1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16" name="Object 3"/>
          <p:cNvGraphicFramePr>
            <a:graphicFrameLocks noChangeAspect="1"/>
          </p:cNvGraphicFramePr>
          <p:nvPr/>
        </p:nvGraphicFramePr>
        <p:xfrm>
          <a:off x="2717800" y="0"/>
          <a:ext cx="6381750" cy="1751013"/>
        </p:xfrm>
        <a:graphic>
          <a:graphicData uri="http://schemas.openxmlformats.org/presentationml/2006/ole">
            <p:oleObj spid="_x0000_s344070" name="Equation" r:id="rId4" imgW="5435280" imgH="1511280" progId="">
              <p:embed/>
            </p:oleObj>
          </a:graphicData>
        </a:graphic>
      </p:graphicFrame>
      <p:graphicFrame>
        <p:nvGraphicFramePr>
          <p:cNvPr id="24" name="Object 3"/>
          <p:cNvGraphicFramePr>
            <a:graphicFrameLocks noChangeAspect="1"/>
          </p:cNvGraphicFramePr>
          <p:nvPr/>
        </p:nvGraphicFramePr>
        <p:xfrm>
          <a:off x="1835696" y="4149080"/>
          <a:ext cx="863600" cy="330200"/>
        </p:xfrm>
        <a:graphic>
          <a:graphicData uri="http://schemas.openxmlformats.org/presentationml/2006/ole">
            <p:oleObj spid="_x0000_s344071" name="Equation" r:id="rId5" imgW="863280" imgH="330120" progId="">
              <p:embed/>
            </p:oleObj>
          </a:graphicData>
        </a:graphic>
      </p:graphicFrame>
      <p:graphicFrame>
        <p:nvGraphicFramePr>
          <p:cNvPr id="28" name="Object 3"/>
          <p:cNvGraphicFramePr>
            <a:graphicFrameLocks noChangeAspect="1"/>
          </p:cNvGraphicFramePr>
          <p:nvPr/>
        </p:nvGraphicFramePr>
        <p:xfrm>
          <a:off x="2978150" y="2428875"/>
          <a:ext cx="3225800" cy="774700"/>
        </p:xfrm>
        <a:graphic>
          <a:graphicData uri="http://schemas.openxmlformats.org/presentationml/2006/ole">
            <p:oleObj spid="_x0000_s344072" name="Equation" r:id="rId6" imgW="3225600" imgH="774360" progId="">
              <p:embed/>
            </p:oleObj>
          </a:graphicData>
        </a:graphic>
      </p:graphicFrame>
      <p:sp>
        <p:nvSpPr>
          <p:cNvPr id="29" name="Прямоугольник 28"/>
          <p:cNvSpPr/>
          <p:nvPr/>
        </p:nvSpPr>
        <p:spPr>
          <a:xfrm>
            <a:off x="4857752" y="2357430"/>
            <a:ext cx="1500198" cy="8572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0" name="Object 3"/>
          <p:cNvGraphicFramePr>
            <a:graphicFrameLocks noChangeAspect="1"/>
          </p:cNvGraphicFramePr>
          <p:nvPr/>
        </p:nvGraphicFramePr>
        <p:xfrm>
          <a:off x="1835696" y="3356992"/>
          <a:ext cx="698500" cy="330200"/>
        </p:xfrm>
        <a:graphic>
          <a:graphicData uri="http://schemas.openxmlformats.org/presentationml/2006/ole">
            <p:oleObj spid="_x0000_s344073" name="Equation" r:id="rId7" imgW="698400" imgH="330120" progId="">
              <p:embed/>
            </p:oleObj>
          </a:graphicData>
        </a:graphic>
      </p:graphicFrame>
      <p:graphicFrame>
        <p:nvGraphicFramePr>
          <p:cNvPr id="31" name="Object 3"/>
          <p:cNvGraphicFramePr>
            <a:graphicFrameLocks noChangeAspect="1"/>
          </p:cNvGraphicFramePr>
          <p:nvPr/>
        </p:nvGraphicFramePr>
        <p:xfrm>
          <a:off x="1835696" y="5661248"/>
          <a:ext cx="850900" cy="330200"/>
        </p:xfrm>
        <a:graphic>
          <a:graphicData uri="http://schemas.openxmlformats.org/presentationml/2006/ole">
            <p:oleObj spid="_x0000_s344074" name="Equation" r:id="rId8" imgW="850680" imgH="330120" progId="">
              <p:embed/>
            </p:oleObj>
          </a:graphicData>
        </a:graphic>
      </p:graphicFrame>
      <p:pic>
        <p:nvPicPr>
          <p:cNvPr id="32" name="Рисунок 31" descr="5 скор в погранслое.gif"/>
          <p:cNvPicPr>
            <a:picLocks noChangeAspect="1"/>
          </p:cNvPicPr>
          <p:nvPr/>
        </p:nvPicPr>
        <p:blipFill>
          <a:blip r:embed="rId9" cstate="print"/>
          <a:srcRect l="5357" r="7143" b="31410"/>
          <a:stretch>
            <a:fillRect/>
          </a:stretch>
        </p:blipFill>
        <p:spPr>
          <a:xfrm>
            <a:off x="0" y="0"/>
            <a:ext cx="2771799" cy="16916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allAtOnce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57224" y="77788"/>
            <a:ext cx="8286776" cy="404812"/>
          </a:xfrm>
          <a:noFill/>
        </p:spPr>
        <p:txBody>
          <a:bodyPr lIns="0" tIns="0" rIns="0" bIns="0" anchor="t"/>
          <a:lstStyle/>
          <a:p>
            <a:pPr eaLnBrk="1" hangingPunct="1"/>
            <a:r>
              <a:rPr lang="ru-RU" sz="2400" b="1" dirty="0" err="1" smtClean="0">
                <a:solidFill>
                  <a:srgbClr val="FFFF00"/>
                </a:solidFill>
              </a:rPr>
              <a:t>ТП</a:t>
            </a:r>
            <a:r>
              <a:rPr lang="ru-RU" sz="2400" b="1" dirty="0" smtClean="0">
                <a:solidFill>
                  <a:srgbClr val="FFFF00"/>
                </a:solidFill>
              </a:rPr>
              <a:t>			 				     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Лекция 11</a:t>
            </a:r>
            <a:endParaRPr lang="ru-RU" sz="1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>Упрощения системы уравнений движения и сплошности</a:t>
            </a:r>
          </a:p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>для двухмерного пограничного слоя</a:t>
            </a:r>
            <a:endParaRPr lang="ru-RU" sz="2000" dirty="0" smtClean="0"/>
          </a:p>
        </p:txBody>
      </p:sp>
      <p:pic>
        <p:nvPicPr>
          <p:cNvPr id="11" name="Рисунок 10" descr="5 скор в погранслое.gif"/>
          <p:cNvPicPr>
            <a:picLocks noChangeAspect="1"/>
          </p:cNvPicPr>
          <p:nvPr/>
        </p:nvPicPr>
        <p:blipFill>
          <a:blip r:embed="rId4" cstate="print"/>
          <a:srcRect l="4862" r="5186" b="27279"/>
          <a:stretch>
            <a:fillRect/>
          </a:stretch>
        </p:blipFill>
        <p:spPr>
          <a:xfrm>
            <a:off x="0" y="4992974"/>
            <a:ext cx="2555776" cy="1865026"/>
          </a:xfrm>
          <a:prstGeom prst="rect">
            <a:avLst/>
          </a:prstGeom>
        </p:spPr>
      </p:pic>
      <p:graphicFrame>
        <p:nvGraphicFramePr>
          <p:cNvPr id="350216" name="Object 8"/>
          <p:cNvGraphicFramePr>
            <a:graphicFrameLocks noChangeAspect="1"/>
          </p:cNvGraphicFramePr>
          <p:nvPr/>
        </p:nvGraphicFramePr>
        <p:xfrm>
          <a:off x="3298359" y="4407986"/>
          <a:ext cx="5405437" cy="823913"/>
        </p:xfrm>
        <a:graphic>
          <a:graphicData uri="http://schemas.openxmlformats.org/presentationml/2006/ole">
            <p:oleObj spid="_x0000_s350216" name="Equation" r:id="rId5" imgW="5410080" imgH="825480" progId="">
              <p:embed/>
            </p:oleObj>
          </a:graphicData>
        </a:graphic>
      </p:graphicFrame>
      <p:graphicFrame>
        <p:nvGraphicFramePr>
          <p:cNvPr id="16" name="Object 8"/>
          <p:cNvGraphicFramePr>
            <a:graphicFrameLocks noChangeAspect="1"/>
          </p:cNvGraphicFramePr>
          <p:nvPr/>
        </p:nvGraphicFramePr>
        <p:xfrm>
          <a:off x="3275856" y="5229200"/>
          <a:ext cx="5456237" cy="900112"/>
        </p:xfrm>
        <a:graphic>
          <a:graphicData uri="http://schemas.openxmlformats.org/presentationml/2006/ole">
            <p:oleObj spid="_x0000_s350219" name="Equation" r:id="rId6" imgW="5460840" imgH="901440" progId="">
              <p:embed/>
            </p:oleObj>
          </a:graphicData>
        </a:graphic>
      </p:graphicFrame>
      <p:graphicFrame>
        <p:nvGraphicFramePr>
          <p:cNvPr id="17" name="Object 10"/>
          <p:cNvGraphicFramePr>
            <a:graphicFrameLocks noChangeAspect="1"/>
          </p:cNvGraphicFramePr>
          <p:nvPr/>
        </p:nvGraphicFramePr>
        <p:xfrm>
          <a:off x="3707904" y="6024563"/>
          <a:ext cx="1849438" cy="833437"/>
        </p:xfrm>
        <a:graphic>
          <a:graphicData uri="http://schemas.openxmlformats.org/presentationml/2006/ole">
            <p:oleObj spid="_x0000_s350220" name="Equation" r:id="rId7" imgW="1650960" imgH="774360" progId="">
              <p:embed/>
            </p:oleObj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0" y="1628800"/>
            <a:ext cx="9144000" cy="17081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ru-RU" sz="2000" b="1" dirty="0" smtClean="0">
                <a:solidFill>
                  <a:srgbClr val="FF0000"/>
                </a:solidFill>
              </a:rPr>
              <a:t>      Допущения: </a:t>
            </a:r>
            <a:r>
              <a:rPr lang="en-US" sz="2000" dirty="0" smtClean="0"/>
              <a:t>1)</a:t>
            </a:r>
            <a:r>
              <a:rPr lang="ru-RU" sz="2000" dirty="0" smtClean="0"/>
              <a:t>  пренебрегается массовыми силами по ср. с силами инерции и вязкости, что оправдано для поля земного тяготения.</a:t>
            </a:r>
          </a:p>
          <a:p>
            <a:pPr>
              <a:spcBef>
                <a:spcPts val="600"/>
              </a:spcBef>
              <a:buAutoNum type="arabicParenR" startAt="2"/>
            </a:pPr>
            <a:r>
              <a:rPr lang="ru-RU" sz="2000" dirty="0" smtClean="0"/>
              <a:t>  пренебрегается изменением давления вдоль (по оси </a:t>
            </a:r>
            <a:r>
              <a:rPr lang="ru-RU" sz="2000" i="1" dirty="0" smtClean="0"/>
              <a:t>0х</a:t>
            </a:r>
            <a:r>
              <a:rPr lang="ru-RU" sz="2000" dirty="0" smtClean="0"/>
              <a:t>) и поперёк (по оси </a:t>
            </a:r>
            <a:r>
              <a:rPr lang="ru-RU" sz="2000" i="1" dirty="0" smtClean="0"/>
              <a:t>0у</a:t>
            </a:r>
            <a:r>
              <a:rPr lang="ru-RU" sz="2000" dirty="0" smtClean="0"/>
              <a:t>) пограничного слоя (</a:t>
            </a:r>
            <a:r>
              <a:rPr lang="ru-RU" sz="2000" i="1" dirty="0" err="1" smtClean="0">
                <a:solidFill>
                  <a:srgbClr val="C00000"/>
                </a:solidFill>
              </a:rPr>
              <a:t>безградиентное</a:t>
            </a:r>
            <a:r>
              <a:rPr lang="ru-RU" sz="2000" dirty="0" smtClean="0"/>
              <a:t> </a:t>
            </a:r>
            <a:r>
              <a:rPr lang="ru-RU" sz="2000" i="1" dirty="0" smtClean="0">
                <a:solidFill>
                  <a:srgbClr val="C00000"/>
                </a:solidFill>
              </a:rPr>
              <a:t>течение</a:t>
            </a:r>
            <a:r>
              <a:rPr lang="ru-RU" sz="2000" dirty="0" smtClean="0"/>
              <a:t>):  при </a:t>
            </a:r>
            <a:r>
              <a:rPr lang="en-US" sz="2000" i="1" dirty="0" smtClean="0">
                <a:solidFill>
                  <a:srgbClr val="C00000"/>
                </a:solidFill>
              </a:rPr>
              <a:t>w</a:t>
            </a:r>
            <a:r>
              <a:rPr lang="en-US" sz="2000" i="1" baseline="-25000" dirty="0" smtClean="0">
                <a:solidFill>
                  <a:srgbClr val="C00000"/>
                </a:solidFill>
              </a:rPr>
              <a:t>0</a:t>
            </a:r>
            <a:r>
              <a:rPr lang="ru-RU" sz="2000" i="1" dirty="0" smtClean="0">
                <a:solidFill>
                  <a:srgbClr val="C00000"/>
                </a:solidFill>
              </a:rPr>
              <a:t>= </a:t>
            </a:r>
            <a:r>
              <a:rPr lang="en-US" sz="2000" i="1" dirty="0" smtClean="0">
                <a:solidFill>
                  <a:srgbClr val="C00000"/>
                </a:solidFill>
              </a:rPr>
              <a:t>const</a:t>
            </a:r>
            <a:r>
              <a:rPr lang="en-US" sz="2000" i="1" dirty="0" smtClean="0"/>
              <a:t> </a:t>
            </a:r>
            <a:r>
              <a:rPr lang="ru-RU" sz="2000" b="1" dirty="0" smtClean="0"/>
              <a:t>во внешнем потоке</a:t>
            </a:r>
            <a:r>
              <a:rPr lang="en-US" sz="2000" dirty="0" smtClean="0"/>
              <a:t> </a:t>
            </a:r>
            <a:r>
              <a:rPr lang="ru-RU" sz="2000" dirty="0" smtClean="0"/>
              <a:t>из </a:t>
            </a:r>
            <a:r>
              <a:rPr lang="ru-RU" sz="2000" dirty="0" err="1" smtClean="0"/>
              <a:t>ур</a:t>
            </a:r>
            <a:r>
              <a:rPr lang="ru-RU" sz="2000" dirty="0" smtClean="0"/>
              <a:t>. Бернулли следует </a:t>
            </a:r>
            <a:r>
              <a:rPr lang="en-US" sz="2000" b="1" i="1" dirty="0" smtClean="0">
                <a:solidFill>
                  <a:srgbClr val="C00000"/>
                </a:solidFill>
              </a:rPr>
              <a:t>p</a:t>
            </a:r>
            <a:r>
              <a:rPr lang="en-US" sz="2000" dirty="0" smtClean="0">
                <a:solidFill>
                  <a:srgbClr val="C00000"/>
                </a:solidFill>
              </a:rPr>
              <a:t> = </a:t>
            </a:r>
            <a:r>
              <a:rPr lang="en-US" sz="2000" i="1" dirty="0" smtClean="0">
                <a:solidFill>
                  <a:srgbClr val="C00000"/>
                </a:solidFill>
              </a:rPr>
              <a:t>const</a:t>
            </a:r>
            <a:r>
              <a:rPr lang="ru-RU" sz="2000" dirty="0" smtClean="0"/>
              <a:t>	</a:t>
            </a:r>
            <a:endParaRPr lang="ru-RU" sz="2000" dirty="0"/>
          </a:p>
        </p:txBody>
      </p:sp>
      <p:graphicFrame>
        <p:nvGraphicFramePr>
          <p:cNvPr id="350223" name="Object 6"/>
          <p:cNvGraphicFramePr>
            <a:graphicFrameLocks noChangeAspect="1"/>
          </p:cNvGraphicFramePr>
          <p:nvPr/>
        </p:nvGraphicFramePr>
        <p:xfrm>
          <a:off x="2195736" y="3356992"/>
          <a:ext cx="5246687" cy="381000"/>
        </p:xfrm>
        <a:graphic>
          <a:graphicData uri="http://schemas.openxmlformats.org/presentationml/2006/ole">
            <p:oleObj spid="_x0000_s350223" name="Equation" r:id="rId8" imgW="5232240" imgH="380880" progId="">
              <p:embed/>
            </p:oleObj>
          </a:graphicData>
        </a:graphic>
      </p:graphicFrame>
      <p:sp>
        <p:nvSpPr>
          <p:cNvPr id="29" name="Прямоугольник 28"/>
          <p:cNvSpPr/>
          <p:nvPr/>
        </p:nvSpPr>
        <p:spPr>
          <a:xfrm>
            <a:off x="0" y="3861048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ввиду малости </a:t>
            </a:r>
            <a:r>
              <a:rPr lang="en-US" sz="2200" b="1" dirty="0" smtClean="0">
                <a:solidFill>
                  <a:srgbClr val="C00000"/>
                </a:solidFill>
                <a:sym typeface="Symbol"/>
              </a:rPr>
              <a:t></a:t>
            </a:r>
            <a:r>
              <a:rPr lang="ru-RU" sz="2000" b="1" dirty="0" smtClean="0">
                <a:solidFill>
                  <a:srgbClr val="C00000"/>
                </a:solidFill>
                <a:sym typeface="Symbol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sym typeface="Symbol"/>
              </a:rPr>
              <a:t>&lt;&lt; </a:t>
            </a:r>
            <a:r>
              <a:rPr lang="en-US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l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2000" dirty="0" smtClean="0"/>
              <a:t>давление в </a:t>
            </a:r>
            <a:r>
              <a:rPr lang="ru-RU" sz="2000" dirty="0" err="1" smtClean="0"/>
              <a:t>ПС</a:t>
            </a:r>
            <a:r>
              <a:rPr lang="ru-RU" sz="2000" dirty="0" smtClean="0"/>
              <a:t> можно принять равным давлению в ядре потока.</a:t>
            </a:r>
            <a:endParaRPr lang="ru-RU" sz="20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7380312" y="4365104"/>
            <a:ext cx="1530424" cy="1944216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92696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ru-RU" sz="2000" dirty="0" smtClean="0"/>
              <a:t>      Рассматривается стационарное продольное обтекание плоской поверхности, бесконечной в направлении 0</a:t>
            </a:r>
            <a:r>
              <a:rPr lang="en-US" sz="2000" dirty="0" smtClean="0"/>
              <a:t>z</a:t>
            </a:r>
            <a:r>
              <a:rPr lang="ru-RU" sz="2000" dirty="0" smtClean="0"/>
              <a:t> (</a:t>
            </a:r>
            <a:r>
              <a:rPr lang="ru-RU" sz="2000" i="1" dirty="0" smtClean="0">
                <a:solidFill>
                  <a:srgbClr val="FF0000"/>
                </a:solidFill>
              </a:rPr>
              <a:t>перенос импульса, массы и теплоты вдоль 0</a:t>
            </a:r>
            <a:r>
              <a:rPr lang="en-US" sz="2000" i="1" dirty="0" smtClean="0">
                <a:solidFill>
                  <a:srgbClr val="FF0000"/>
                </a:solidFill>
              </a:rPr>
              <a:t>z </a:t>
            </a:r>
            <a:r>
              <a:rPr lang="ru-RU" sz="2000" i="1" dirty="0" smtClean="0">
                <a:solidFill>
                  <a:srgbClr val="FF0000"/>
                </a:solidFill>
              </a:rPr>
              <a:t>отсутствует</a:t>
            </a:r>
            <a:r>
              <a:rPr lang="ru-RU" sz="2000" dirty="0" smtClean="0"/>
              <a:t>) потоком вязкой жидкости при </a:t>
            </a:r>
            <a:r>
              <a:rPr lang="en-US" sz="2000" dirty="0" smtClean="0"/>
              <a:t>Re &gt;&gt; 1</a:t>
            </a:r>
            <a:r>
              <a:rPr lang="ru-RU" sz="2000" dirty="0" smtClean="0"/>
              <a:t>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0" y="2924944"/>
            <a:ext cx="91440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ru-RU" sz="2000" dirty="0" smtClean="0"/>
              <a:t>В приближении пограничного слоя задача может быть упрощена путём </a:t>
            </a:r>
            <a:r>
              <a:rPr lang="ru-RU" sz="2000" i="1" dirty="0" smtClean="0">
                <a:solidFill>
                  <a:srgbClr val="FF0000"/>
                </a:solidFill>
              </a:rPr>
              <a:t>оценки порядка величины </a:t>
            </a:r>
            <a:r>
              <a:rPr lang="ru-RU" sz="2000" dirty="0" smtClean="0"/>
              <a:t>членов системы уравнений для условия </a:t>
            </a:r>
            <a:r>
              <a:rPr lang="en-US" sz="2000" b="1" dirty="0" smtClean="0">
                <a:solidFill>
                  <a:srgbClr val="FF0000"/>
                </a:solidFill>
              </a:rPr>
              <a:t>Re &gt;&gt; 1 (</a:t>
            </a:r>
            <a:r>
              <a:rPr lang="en-US" sz="2200" b="1" dirty="0" smtClean="0">
                <a:solidFill>
                  <a:srgbClr val="FF0000"/>
                </a:solidFill>
                <a:sym typeface="Symbol"/>
              </a:rPr>
              <a:t></a:t>
            </a:r>
            <a:r>
              <a:rPr lang="ru-RU" sz="2000" b="1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sym typeface="Symbol"/>
              </a:rPr>
              <a:t>&lt;&lt; </a:t>
            </a:r>
            <a:r>
              <a:rPr lang="en-US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l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sym typeface="Symbol"/>
              </a:rPr>
              <a:t>)</a:t>
            </a:r>
            <a:r>
              <a:rPr lang="ru-RU" sz="2000" b="1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ru-RU" sz="2000" dirty="0" smtClean="0"/>
              <a:t>и пренебрежения малыми членами</a:t>
            </a:r>
            <a:r>
              <a:rPr lang="ru-RU" sz="2000" b="1" dirty="0" smtClean="0">
                <a:solidFill>
                  <a:srgbClr val="C00000"/>
                </a:solidFill>
                <a:sym typeface="Symbol"/>
              </a:rPr>
              <a:t>:</a:t>
            </a:r>
            <a:r>
              <a:rPr lang="ru-RU" sz="2000" dirty="0" smtClean="0"/>
              <a:t> 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57224" y="77788"/>
            <a:ext cx="8286776" cy="404812"/>
          </a:xfrm>
          <a:noFill/>
        </p:spPr>
        <p:txBody>
          <a:bodyPr lIns="0" tIns="0" rIns="0" bIns="0" anchor="t"/>
          <a:lstStyle/>
          <a:p>
            <a:pPr eaLnBrk="1" hangingPunct="1"/>
            <a:r>
              <a:rPr lang="ru-RU" sz="2400" b="1" dirty="0" err="1" smtClean="0">
                <a:solidFill>
                  <a:srgbClr val="FFFF00"/>
                </a:solidFill>
              </a:rPr>
              <a:t>ТП</a:t>
            </a:r>
            <a:r>
              <a:rPr lang="ru-RU" sz="2400" b="1" dirty="0" smtClean="0">
                <a:solidFill>
                  <a:srgbClr val="FFFF00"/>
                </a:solidFill>
              </a:rPr>
              <a:t>			 				     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Лекция 11</a:t>
            </a:r>
            <a:endParaRPr lang="ru-RU" sz="1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350213" name="Object 5"/>
          <p:cNvGraphicFramePr>
            <a:graphicFrameLocks noChangeAspect="1"/>
          </p:cNvGraphicFramePr>
          <p:nvPr/>
        </p:nvGraphicFramePr>
        <p:xfrm>
          <a:off x="5724128" y="3789040"/>
          <a:ext cx="2832100" cy="371475"/>
        </p:xfrm>
        <a:graphic>
          <a:graphicData uri="http://schemas.openxmlformats.org/presentationml/2006/ole">
            <p:oleObj spid="_x0000_s451586" name="Equation" r:id="rId4" imgW="2895480" imgH="380880" progId="">
              <p:embed/>
            </p:oleObj>
          </a:graphicData>
        </a:graphic>
      </p:graphicFrame>
      <p:pic>
        <p:nvPicPr>
          <p:cNvPr id="11" name="Рисунок 10" descr="5 скор в погранслое.gif"/>
          <p:cNvPicPr>
            <a:picLocks noChangeAspect="1"/>
          </p:cNvPicPr>
          <p:nvPr/>
        </p:nvPicPr>
        <p:blipFill>
          <a:blip r:embed="rId5" cstate="print"/>
          <a:srcRect l="4862" r="5186" b="27279"/>
          <a:stretch>
            <a:fillRect/>
          </a:stretch>
        </p:blipFill>
        <p:spPr>
          <a:xfrm>
            <a:off x="0" y="4992974"/>
            <a:ext cx="2555776" cy="1865026"/>
          </a:xfrm>
          <a:prstGeom prst="rect">
            <a:avLst/>
          </a:prstGeom>
        </p:spPr>
      </p:pic>
      <p:graphicFrame>
        <p:nvGraphicFramePr>
          <p:cNvPr id="350215" name="Object 7"/>
          <p:cNvGraphicFramePr>
            <a:graphicFrameLocks noChangeAspect="1"/>
          </p:cNvGraphicFramePr>
          <p:nvPr/>
        </p:nvGraphicFramePr>
        <p:xfrm>
          <a:off x="2547938" y="4241800"/>
          <a:ext cx="2336800" cy="889000"/>
        </p:xfrm>
        <a:graphic>
          <a:graphicData uri="http://schemas.openxmlformats.org/presentationml/2006/ole">
            <p:oleObj spid="_x0000_s451587" name="Equation" r:id="rId6" imgW="2336760" imgH="888840" progId="">
              <p:embed/>
            </p:oleObj>
          </a:graphicData>
        </a:graphic>
      </p:graphicFrame>
      <p:graphicFrame>
        <p:nvGraphicFramePr>
          <p:cNvPr id="350216" name="Object 8"/>
          <p:cNvGraphicFramePr>
            <a:graphicFrameLocks noChangeAspect="1"/>
          </p:cNvGraphicFramePr>
          <p:nvPr/>
        </p:nvGraphicFramePr>
        <p:xfrm>
          <a:off x="2338388" y="476250"/>
          <a:ext cx="4183062" cy="850900"/>
        </p:xfrm>
        <a:graphic>
          <a:graphicData uri="http://schemas.openxmlformats.org/presentationml/2006/ole">
            <p:oleObj spid="_x0000_s451588" name="Equation" r:id="rId7" imgW="4063680" imgH="825480" progId="">
              <p:embed/>
            </p:oleObj>
          </a:graphicData>
        </a:graphic>
      </p:graphicFrame>
      <p:graphicFrame>
        <p:nvGraphicFramePr>
          <p:cNvPr id="16" name="Object 8"/>
          <p:cNvGraphicFramePr>
            <a:graphicFrameLocks noChangeAspect="1"/>
          </p:cNvGraphicFramePr>
          <p:nvPr/>
        </p:nvGraphicFramePr>
        <p:xfrm>
          <a:off x="2339975" y="1268413"/>
          <a:ext cx="4222750" cy="927100"/>
        </p:xfrm>
        <a:graphic>
          <a:graphicData uri="http://schemas.openxmlformats.org/presentationml/2006/ole">
            <p:oleObj spid="_x0000_s451589" name="Equation" r:id="rId8" imgW="4101840" imgH="901440" progId="">
              <p:embed/>
            </p:oleObj>
          </a:graphicData>
        </a:graphic>
      </p:graphicFrame>
      <p:graphicFrame>
        <p:nvGraphicFramePr>
          <p:cNvPr id="17" name="Object 10"/>
          <p:cNvGraphicFramePr>
            <a:graphicFrameLocks noChangeAspect="1"/>
          </p:cNvGraphicFramePr>
          <p:nvPr/>
        </p:nvGraphicFramePr>
        <p:xfrm>
          <a:off x="2483768" y="2132856"/>
          <a:ext cx="1928285" cy="872534"/>
        </p:xfrm>
        <a:graphic>
          <a:graphicData uri="http://schemas.openxmlformats.org/presentationml/2006/ole">
            <p:oleObj spid="_x0000_s451590" name="Equation" r:id="rId9" imgW="1650960" imgH="774360" progId="">
              <p:embed/>
            </p:oleObj>
          </a:graphicData>
        </a:graphic>
      </p:graphicFrame>
      <p:graphicFrame>
        <p:nvGraphicFramePr>
          <p:cNvPr id="350221" name="Object 13"/>
          <p:cNvGraphicFramePr>
            <a:graphicFrameLocks noChangeAspect="1"/>
          </p:cNvGraphicFramePr>
          <p:nvPr/>
        </p:nvGraphicFramePr>
        <p:xfrm>
          <a:off x="5148064" y="4221088"/>
          <a:ext cx="3695700" cy="850900"/>
        </p:xfrm>
        <a:graphic>
          <a:graphicData uri="http://schemas.openxmlformats.org/presentationml/2006/ole">
            <p:oleObj spid="_x0000_s451591" name="Equation" r:id="rId10" imgW="3695400" imgH="850680" progId="">
              <p:embed/>
            </p:oleObj>
          </a:graphicData>
        </a:graphic>
      </p:graphicFrame>
      <p:graphicFrame>
        <p:nvGraphicFramePr>
          <p:cNvPr id="350222" name="Object 14"/>
          <p:cNvGraphicFramePr>
            <a:graphicFrameLocks noChangeAspect="1"/>
          </p:cNvGraphicFramePr>
          <p:nvPr/>
        </p:nvGraphicFramePr>
        <p:xfrm>
          <a:off x="3563888" y="5157192"/>
          <a:ext cx="3873500" cy="825500"/>
        </p:xfrm>
        <a:graphic>
          <a:graphicData uri="http://schemas.openxmlformats.org/presentationml/2006/ole">
            <p:oleObj spid="_x0000_s451592" name="Equation" r:id="rId11" imgW="3873240" imgH="825480" progId="">
              <p:embed/>
            </p:oleObj>
          </a:graphicData>
        </a:graphic>
      </p:graphicFrame>
      <p:cxnSp>
        <p:nvCxnSpPr>
          <p:cNvPr id="21" name="Прямая со стрелкой 20"/>
          <p:cNvCxnSpPr/>
          <p:nvPr/>
        </p:nvCxnSpPr>
        <p:spPr>
          <a:xfrm>
            <a:off x="3203848" y="2780928"/>
            <a:ext cx="72008" cy="1368152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3491880" y="4221088"/>
            <a:ext cx="1296144" cy="8572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4932040" y="4653136"/>
            <a:ext cx="504056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4788024" y="476672"/>
            <a:ext cx="936104" cy="792088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195736" y="1268760"/>
            <a:ext cx="4536504" cy="864096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2771800" y="5949280"/>
            <a:ext cx="637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Все члены 2-го уравнения движения пренебрежимо малы по сравнению с членами 1-го.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 animBg="1"/>
      <p:bldP spid="22" grpId="0" animBg="1"/>
      <p:bldP spid="23" grpId="0" animBg="1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57224" y="77788"/>
            <a:ext cx="8286776" cy="404812"/>
          </a:xfrm>
          <a:noFill/>
        </p:spPr>
        <p:txBody>
          <a:bodyPr lIns="0" tIns="0" rIns="0" bIns="0" anchor="t"/>
          <a:lstStyle/>
          <a:p>
            <a:pPr eaLnBrk="1" hangingPunct="1"/>
            <a:r>
              <a:rPr lang="ru-RU" sz="2400" b="1" dirty="0" err="1" smtClean="0">
                <a:solidFill>
                  <a:srgbClr val="FFFF00"/>
                </a:solidFill>
              </a:rPr>
              <a:t>ТП</a:t>
            </a:r>
            <a:r>
              <a:rPr lang="ru-RU" sz="2400" b="1" dirty="0" smtClean="0">
                <a:solidFill>
                  <a:srgbClr val="FFFF00"/>
                </a:solidFill>
              </a:rPr>
              <a:t>			 				      </a:t>
            </a: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</a:rPr>
              <a:t>Лекция 11</a:t>
            </a:r>
            <a:endParaRPr lang="ru-RU" sz="1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Рисунок 10" descr="5 скор в погранслое.gif"/>
          <p:cNvPicPr>
            <a:picLocks noChangeAspect="1"/>
          </p:cNvPicPr>
          <p:nvPr/>
        </p:nvPicPr>
        <p:blipFill>
          <a:blip r:embed="rId4" cstate="print"/>
          <a:srcRect l="4862" r="5186" b="27279"/>
          <a:stretch>
            <a:fillRect/>
          </a:stretch>
        </p:blipFill>
        <p:spPr>
          <a:xfrm>
            <a:off x="1" y="4714884"/>
            <a:ext cx="2936862" cy="2143116"/>
          </a:xfrm>
          <a:prstGeom prst="rect">
            <a:avLst/>
          </a:prstGeom>
        </p:spPr>
      </p:pic>
      <p:graphicFrame>
        <p:nvGraphicFramePr>
          <p:cNvPr id="20" name="Object 4"/>
          <p:cNvGraphicFramePr>
            <a:graphicFrameLocks noChangeAspect="1"/>
          </p:cNvGraphicFramePr>
          <p:nvPr/>
        </p:nvGraphicFramePr>
        <p:xfrm>
          <a:off x="3059832" y="1772816"/>
          <a:ext cx="5626672" cy="3024336"/>
        </p:xfrm>
        <a:graphic>
          <a:graphicData uri="http://schemas.openxmlformats.org/presentationml/2006/ole">
            <p:oleObj spid="_x0000_s349190" name="Equation" r:id="rId5" imgW="3047760" imgH="1638000" progId="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Упрощённая система уравнений гидродинамики для двухмерного пограничного слоя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пломассообмен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Тепломассообмен</Template>
  <TotalTime>40089</TotalTime>
  <Words>748</Words>
  <Application>Microsoft Office PowerPoint</Application>
  <PresentationFormat>Экран (4:3)</PresentationFormat>
  <Paragraphs>142</Paragraphs>
  <Slides>16</Slides>
  <Notes>16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Тепломассообмен</vt:lpstr>
      <vt:lpstr>Рисунок</vt:lpstr>
      <vt:lpstr>Equation</vt:lpstr>
      <vt:lpstr>Формула</vt:lpstr>
      <vt:lpstr>Слайд 1</vt:lpstr>
      <vt:lpstr>ТП              Лекция 11</vt:lpstr>
      <vt:lpstr>ТП              Лекция 11</vt:lpstr>
      <vt:lpstr>ТП              Лекция 11</vt:lpstr>
      <vt:lpstr>ТП              Лекция 11</vt:lpstr>
      <vt:lpstr>ТП              Лекция 11</vt:lpstr>
      <vt:lpstr>ТП              Лекция 11</vt:lpstr>
      <vt:lpstr>ТП              Лекция 11</vt:lpstr>
      <vt:lpstr>ТП              Лекция 11</vt:lpstr>
      <vt:lpstr>ТП              Лекция 11</vt:lpstr>
      <vt:lpstr>ТП              Лекция 11</vt:lpstr>
      <vt:lpstr>ТП              Лекция 11</vt:lpstr>
      <vt:lpstr>ТП              Лекция 11</vt:lpstr>
      <vt:lpstr>ТП              Лекция 11</vt:lpstr>
      <vt:lpstr>ТП              Лекция 11</vt:lpstr>
      <vt:lpstr>ТП              Лекция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Исследование возможности повышения эффективности энергетических и тепло-технологических установок, использующих топливо с большим содержанием водорода</dc:title>
  <dc:creator>GIP</dc:creator>
  <cp:lastModifiedBy>Admin</cp:lastModifiedBy>
  <cp:revision>742</cp:revision>
  <dcterms:created xsi:type="dcterms:W3CDTF">2004-06-27T14:36:47Z</dcterms:created>
  <dcterms:modified xsi:type="dcterms:W3CDTF">2014-03-18T03:33:14Z</dcterms:modified>
</cp:coreProperties>
</file>