
<file path=[Content_Types].xml><?xml version="1.0" encoding="utf-8"?>
<Types xmlns="http://schemas.openxmlformats.org/package/2006/content-types">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6" r:id="rId1"/>
  </p:sldMasterIdLst>
  <p:sldIdLst>
    <p:sldId id="275" r:id="rId2"/>
    <p:sldId id="276" r:id="rId3"/>
    <p:sldId id="277" r:id="rId4"/>
    <p:sldId id="278" r:id="rId5"/>
    <p:sldId id="279" r:id="rId6"/>
    <p:sldId id="280" r:id="rId7"/>
    <p:sldId id="281" r:id="rId8"/>
    <p:sldId id="282" r:id="rId9"/>
    <p:sldId id="283" r:id="rId10"/>
    <p:sldId id="284" r:id="rId11"/>
    <p:sldId id="285" r:id="rId12"/>
    <p:sldId id="286" r:id="rId13"/>
    <p:sldId id="287" r:id="rId14"/>
    <p:sldId id="288" r:id="rId15"/>
    <p:sldId id="289" r:id="rId16"/>
    <p:sldId id="290" r:id="rId17"/>
    <p:sldId id="291" r:id="rId18"/>
    <p:sldId id="292" r:id="rId19"/>
    <p:sldId id="293" r:id="rId20"/>
    <p:sldId id="294" r:id="rId21"/>
    <p:sldId id="257" r:id="rId22"/>
    <p:sldId id="258" r:id="rId23"/>
    <p:sldId id="263" r:id="rId24"/>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FF3399"/>
    <a:srgbClr val="66FF33"/>
    <a:srgbClr val="FFFF66"/>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72" autoAdjust="0"/>
    <p:restoredTop sz="94660"/>
  </p:normalViewPr>
  <p:slideViewPr>
    <p:cSldViewPr>
      <p:cViewPr varScale="1">
        <p:scale>
          <a:sx n="69" d="100"/>
          <a:sy n="69" d="100"/>
        </p:scale>
        <p:origin x="-1398" y="-9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FACC2E3-4EA7-4358-AED9-4EE41B29FF06}" type="slidenum">
              <a:rPr lang="ru-RU" smtClean="0"/>
              <a:pPr/>
              <a:t>‹#›</a:t>
            </a:fld>
            <a:endParaRPr lang="ru-RU"/>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dissolve">
                                      <p:cBhvr>
                                        <p:cTn id="12"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utoUpdateAnimBg="0"/>
      <p:bldP spid="3" grpId="0" build="p" autoUpdateAnimBg="0" advAuto="0"/>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851FBF9-4114-4A21-8781-B972FE4F6DD6}"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A13F7CF-260C-42E8-AC4B-01E8D026AD14}" type="slidenum">
              <a:rPr lang="ru-RU" smtClean="0"/>
              <a:pPr/>
              <a:t>‹#›</a:t>
            </a:fld>
            <a:endParaRPr lang="ru-RU"/>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cSld name="Объект">
    <p:spTree>
      <p:nvGrpSpPr>
        <p:cNvPr id="1" name=""/>
        <p:cNvGrpSpPr/>
        <p:nvPr/>
      </p:nvGrpSpPr>
      <p:grpSpPr>
        <a:xfrm>
          <a:off x="0" y="0"/>
          <a:ext cx="0" cy="0"/>
          <a:chOff x="0" y="0"/>
          <a:chExt cx="0" cy="0"/>
        </a:xfrm>
      </p:grpSpPr>
      <p:sp>
        <p:nvSpPr>
          <p:cNvPr id="2" name="Содержимое 1"/>
          <p:cNvSpPr>
            <a:spLocks noGrp="1"/>
          </p:cNvSpPr>
          <p:nvPr>
            <p:ph/>
          </p:nvPr>
        </p:nvSpPr>
        <p:spPr>
          <a:xfrm>
            <a:off x="457200" y="274638"/>
            <a:ext cx="8229600" cy="5859462"/>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3" name="Номер слайда 2"/>
          <p:cNvSpPr>
            <a:spLocks noGrp="1"/>
          </p:cNvSpPr>
          <p:nvPr>
            <p:ph type="sldNum" sz="quarter" idx="10"/>
          </p:nvPr>
        </p:nvSpPr>
        <p:spPr>
          <a:xfrm>
            <a:off x="6553200" y="6243638"/>
            <a:ext cx="2133600" cy="457200"/>
          </a:xfrm>
        </p:spPr>
        <p:txBody>
          <a:bodyPr/>
          <a:lstStyle>
            <a:lvl1pPr>
              <a:defRPr/>
            </a:lvl1pPr>
          </a:lstStyle>
          <a:p>
            <a:fld id="{863502DA-79FB-49DD-B3EE-41F70B85DFA2}" type="slidenum">
              <a:rPr lang="ru-RU"/>
              <a:pPr/>
              <a:t>‹#›</a:t>
            </a:fld>
            <a:endParaRPr lang="ru-RU"/>
          </a:p>
        </p:txBody>
      </p:sp>
      <p:sp>
        <p:nvSpPr>
          <p:cNvPr id="4" name="Дата 3"/>
          <p:cNvSpPr>
            <a:spLocks noGrp="1"/>
          </p:cNvSpPr>
          <p:nvPr>
            <p:ph type="dt" sz="half" idx="11"/>
          </p:nvPr>
        </p:nvSpPr>
        <p:spPr>
          <a:xfrm>
            <a:off x="457200" y="6243638"/>
            <a:ext cx="2133600" cy="457200"/>
          </a:xfrm>
        </p:spPr>
        <p:txBody>
          <a:bodyPr/>
          <a:lstStyle>
            <a:lvl1pPr>
              <a:defRPr/>
            </a:lvl1pPr>
          </a:lstStyle>
          <a:p>
            <a:endParaRPr lang="ru-RU"/>
          </a:p>
        </p:txBody>
      </p:sp>
      <p:sp>
        <p:nvSpPr>
          <p:cNvPr id="5" name="Нижний колонтитул 4"/>
          <p:cNvSpPr>
            <a:spLocks noGrp="1"/>
          </p:cNvSpPr>
          <p:nvPr>
            <p:ph type="ftr" sz="quarter" idx="12"/>
          </p:nvPr>
        </p:nvSpPr>
        <p:spPr>
          <a:xfrm>
            <a:off x="3124200" y="6243638"/>
            <a:ext cx="2895600" cy="457200"/>
          </a:xfrm>
        </p:spPr>
        <p:txBody>
          <a:bodyPr/>
          <a:lstStyle>
            <a:lvl1pPr>
              <a:defRPr/>
            </a:lvl1pPr>
          </a:lstStyle>
          <a:p>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52146E6-BC38-42D9-8F42-ED7E6C8071A9}"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BEFF817-2027-4E3B-8F06-003831B501B2}"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E4EF4F-19EB-4054-BA27-8F568A95967C}"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CD423AA8-ED10-4FF1-A4AC-BDF14D7F4BD0}"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AA5114B-40A9-4EE9-8B98-721D44E2D332}"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EABDFD75-8ED5-4387-B764-125871B39AA9}"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61D6960-0AD0-4B6E-8721-5D99CDE2532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4D0E6178-27D9-4B6B-8662-D372754E4577}"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bg2"/>
            </a:gs>
            <a:gs pos="64999">
              <a:srgbClr val="F0EBD5"/>
            </a:gs>
            <a:gs pos="100000">
              <a:srgbClr val="D1C39F"/>
            </a:gs>
          </a:gsLst>
          <a:lin ang="18900000" scaled="1"/>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4B24453-A823-483D-9BD7-CCDB23DB9662}"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717" r:id="rId1"/>
    <p:sldLayoutId id="2147483718" r:id="rId2"/>
    <p:sldLayoutId id="2147483719" r:id="rId3"/>
    <p:sldLayoutId id="2147483720" r:id="rId4"/>
    <p:sldLayoutId id="2147483721" r:id="rId5"/>
    <p:sldLayoutId id="2147483722" r:id="rId6"/>
    <p:sldLayoutId id="2147483723" r:id="rId7"/>
    <p:sldLayoutId id="2147483724" r:id="rId8"/>
    <p:sldLayoutId id="2147483725" r:id="rId9"/>
    <p:sldLayoutId id="2147483726" r:id="rId10"/>
    <p:sldLayoutId id="2147483727" r:id="rId11"/>
    <p:sldLayoutId id="2147483728"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hyperlink" Target="http://geographyofrussia.com/geografiya-mirovoj-energetiki-obshhaya-xarakteristika/"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hyperlink" Target="http://geographyofrussia.com/razvitye-strany/" TargetMode="Externa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2.wmf"/><Relationship Id="rId1" Type="http://schemas.openxmlformats.org/officeDocument/2006/relationships/slideLayout" Target="../slideLayouts/slideLayout2.xml"/><Relationship Id="rId4" Type="http://schemas.openxmlformats.org/officeDocument/2006/relationships/image" Target="../media/image4.wmf"/></Relationships>
</file>

<file path=ppt/slides/_rels/slide3.xml.rels><?xml version="1.0" encoding="UTF-8" standalone="yes"?>
<Relationships xmlns="http://schemas.openxmlformats.org/package/2006/relationships"><Relationship Id="rId3" Type="http://schemas.openxmlformats.org/officeDocument/2006/relationships/hyperlink" Target="http://geographyofrussia.com/kamennyj-ugol-2/" TargetMode="External"/><Relationship Id="rId2" Type="http://schemas.openxmlformats.org/officeDocument/2006/relationships/hyperlink" Target="http://geographyofrussia.com/poleznye-iskopaemye/" TargetMode="External"/><Relationship Id="rId1" Type="http://schemas.openxmlformats.org/officeDocument/2006/relationships/slideLayout" Target="../slideLayouts/slideLayout2.xml"/><Relationship Id="rId4" Type="http://schemas.openxmlformats.org/officeDocument/2006/relationships/hyperlink" Target="http://geographyofrussia.com/zheleznaya-ruda/"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http://geographyofrussia.com/neft-i-gaz/"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hyperlink" Target="http://geographyofrussia.com/missisipi/"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Текст 2"/>
          <p:cNvSpPr>
            <a:spLocks noGrp="1"/>
          </p:cNvSpPr>
          <p:nvPr>
            <p:ph type="body" idx="1"/>
          </p:nvPr>
        </p:nvSpPr>
        <p:spPr>
          <a:xfrm>
            <a:off x="722313" y="692697"/>
            <a:ext cx="7772400" cy="3714204"/>
          </a:xfrm>
        </p:spPr>
        <p:txBody>
          <a:bodyPr>
            <a:normAutofit/>
          </a:bodyPr>
          <a:lstStyle/>
          <a:p>
            <a:r>
              <a:rPr lang="ru-RU" b="1" dirty="0" smtClean="0">
                <a:solidFill>
                  <a:srgbClr val="000000"/>
                </a:solidFill>
              </a:rPr>
              <a:t>Промышленность США</a:t>
            </a:r>
            <a:r>
              <a:rPr lang="ru-RU" dirty="0" smtClean="0">
                <a:solidFill>
                  <a:srgbClr val="000000"/>
                </a:solidFill>
              </a:rPr>
              <a:t> занимает особое место в международном разделении труда. Многообразие отраслей промышленности, обеспеченность различным сырьем и квалифицированными кадрами, высокоразвитая научно-исследовательская база позволило американской промышленности обеспечить массовое производство разнообразной серийной продукции и выпуск уникальных приборов и оборудования как для внутреннего, так и для мирового рынка.</a:t>
            </a:r>
            <a:endParaRPr lang="ru-RU" dirty="0">
              <a:solidFill>
                <a:srgbClr val="000000"/>
              </a:solidFill>
            </a:endParaRPr>
          </a:p>
        </p:txBody>
      </p:sp>
    </p:spTree>
    <p:extLst>
      <p:ext uri="{BB962C8B-B14F-4D97-AF65-F5344CB8AC3E}">
        <p14:creationId xmlns:p14="http://schemas.microsoft.com/office/powerpoint/2010/main" val="385785989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r>
              <a:rPr lang="ru-RU" dirty="0"/>
              <a:t>В размещении электроэнергетики США отчетливо наблюдается тенденция постепенного усиления значения южных штатов, в особенности </a:t>
            </a:r>
            <a:r>
              <a:rPr lang="ru-RU" dirty="0" err="1"/>
              <a:t>Южноатлантических</a:t>
            </a:r>
            <a:r>
              <a:rPr lang="ru-RU" dirty="0"/>
              <a:t>, и Юго-Западного центра.</a:t>
            </a:r>
          </a:p>
        </p:txBody>
      </p:sp>
    </p:spTree>
    <p:extLst>
      <p:ext uri="{BB962C8B-B14F-4D97-AF65-F5344CB8AC3E}">
        <p14:creationId xmlns:p14="http://schemas.microsoft.com/office/powerpoint/2010/main" val="39567236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r>
              <a:rPr lang="ru-RU" dirty="0"/>
              <a:t>С середины 60-х годов 20 века в США резко ускорилось развитие </a:t>
            </a:r>
            <a:r>
              <a:rPr lang="ru-RU" b="1" dirty="0">
                <a:hlinkClick r:id="rId2"/>
              </a:rPr>
              <a:t>ядерной энергетики</a:t>
            </a:r>
            <a:r>
              <a:rPr lang="ru-RU" dirty="0"/>
              <a:t>. Основные районы концентрации АЭС – Северо-Восточный центр и </a:t>
            </a:r>
            <a:r>
              <a:rPr lang="ru-RU" dirty="0" err="1"/>
              <a:t>Южноатлантические</a:t>
            </a:r>
            <a:r>
              <a:rPr lang="ru-RU" dirty="0"/>
              <a:t> штаты. Но сейчас АЭС размещаются по территории страны уже более равномерно и в основном тяготеют к крупным промышленно-городским агломерациям.</a:t>
            </a:r>
          </a:p>
        </p:txBody>
      </p:sp>
    </p:spTree>
    <p:extLst>
      <p:ext uri="{BB962C8B-B14F-4D97-AF65-F5344CB8AC3E}">
        <p14:creationId xmlns:p14="http://schemas.microsoft.com/office/powerpoint/2010/main" val="361032546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normAutofit fontScale="85000" lnSpcReduction="20000"/>
          </a:bodyPr>
          <a:lstStyle/>
          <a:p>
            <a:r>
              <a:rPr lang="ru-RU" dirty="0"/>
              <a:t>Предприятия </a:t>
            </a:r>
            <a:r>
              <a:rPr lang="ru-RU" b="1" dirty="0"/>
              <a:t>машиностроительной промышленности</a:t>
            </a:r>
            <a:r>
              <a:rPr lang="ru-RU" dirty="0"/>
              <a:t> размещаются по территории страны крайне неравномерно – более 60% их расположено в индустриальных центрах Севера и на Тихоокеанском побережье, а доля этих районов в стоимости выпускаемой продукции составляет 80%. Важнейшие центры машиностроения и металлообработки США: Лос-Анджелес, Чикаго, Детройт, Нью-Йорк, Филадельфия, Кливленд, Бостон, Сент-Луис, Милуоки, Даллас- Форт-</a:t>
            </a:r>
            <a:r>
              <a:rPr lang="ru-RU" dirty="0" err="1"/>
              <a:t>Уэрт</a:t>
            </a:r>
            <a:r>
              <a:rPr lang="ru-RU" dirty="0"/>
              <a:t>, на долю которых приходится свыше 40% условно-чистой продукции машиностроения и металлообработки.</a:t>
            </a:r>
          </a:p>
        </p:txBody>
      </p:sp>
    </p:spTree>
    <p:extLst>
      <p:ext uri="{BB962C8B-B14F-4D97-AF65-F5344CB8AC3E}">
        <p14:creationId xmlns:p14="http://schemas.microsoft.com/office/powerpoint/2010/main" val="394113107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r>
              <a:rPr lang="ru-RU" dirty="0"/>
              <a:t>Автомобильная промышленность – одна из наиболее монополизированных отраслей машиностроения США. На долю «большой тройки» — концернов «Дженерал моторс», «Форд», и «Крайслер» — приходится около 97% национального производства легковых и 85% грузовых автомобилей. За пределами США эти монополии контролируют почти 25% мирового производства автомобилей.</a:t>
            </a:r>
          </a:p>
        </p:txBody>
      </p:sp>
    </p:spTree>
    <p:extLst>
      <p:ext uri="{BB962C8B-B14F-4D97-AF65-F5344CB8AC3E}">
        <p14:creationId xmlns:p14="http://schemas.microsoft.com/office/powerpoint/2010/main" val="62287275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normAutofit fontScale="85000" lnSpcReduction="20000"/>
          </a:bodyPr>
          <a:lstStyle/>
          <a:p>
            <a:r>
              <a:rPr lang="ru-RU" b="1" dirty="0"/>
              <a:t>Авиационная промышленность</a:t>
            </a:r>
            <a:r>
              <a:rPr lang="ru-RU" dirty="0"/>
              <a:t> страны – выросшая в годы 2 мировой войны, с развитием военного ракетостроения и развертыванием космических программ в США превратилась по существу в новую отрасль – </a:t>
            </a:r>
            <a:r>
              <a:rPr lang="ru-RU" dirty="0" err="1"/>
              <a:t>авиаракетнокосмическую</a:t>
            </a:r>
            <a:r>
              <a:rPr lang="ru-RU" dirty="0"/>
              <a:t> промышленность. Авиаракетные монополии «</a:t>
            </a:r>
            <a:r>
              <a:rPr lang="ru-RU" dirty="0" err="1"/>
              <a:t>Макдоннел</a:t>
            </a:r>
            <a:r>
              <a:rPr lang="ru-RU" dirty="0"/>
              <a:t>-Дуглас», «Локхид», «Боинг», «</a:t>
            </a:r>
            <a:r>
              <a:rPr lang="ru-RU" dirty="0" err="1"/>
              <a:t>Рокуэлл</a:t>
            </a:r>
            <a:r>
              <a:rPr lang="ru-RU" dirty="0"/>
              <a:t>», «Хьюз </a:t>
            </a:r>
            <a:r>
              <a:rPr lang="ru-RU" dirty="0" err="1"/>
              <a:t>эйркрафт</a:t>
            </a:r>
            <a:r>
              <a:rPr lang="ru-RU" dirty="0"/>
              <a:t>», в течение многих лет занимают первые места по размерам правительственных военных заказов и представляют собой основу военно-промышленного комплекса США. </a:t>
            </a:r>
          </a:p>
        </p:txBody>
      </p:sp>
    </p:spTree>
    <p:extLst>
      <p:ext uri="{BB962C8B-B14F-4D97-AF65-F5344CB8AC3E}">
        <p14:creationId xmlns:p14="http://schemas.microsoft.com/office/powerpoint/2010/main" val="146717453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normAutofit fontScale="85000" lnSpcReduction="20000"/>
          </a:bodyPr>
          <a:lstStyle/>
          <a:p>
            <a:r>
              <a:rPr lang="ru-RU" b="1" dirty="0"/>
              <a:t>Станкостроительная промышленность</a:t>
            </a:r>
            <a:r>
              <a:rPr lang="ru-RU" dirty="0"/>
              <a:t> – одна из наиболее высокоразвитых отраслей американского машиностроения. В условиях обострившейся конкуренции американские станкостроительные фирмы уделяют большое внимание расширению производства сложных прецизионных станков, автоматических линий, многоцелевых станков, оборудования с программным управлением, а также промышленных роботов. Важнейшие районы станкостроительной промышленности США – Приозерье (свыше 50% всех занятых в отрасли) и Новая Англия (свыше 20% занятых).</a:t>
            </a:r>
          </a:p>
        </p:txBody>
      </p:sp>
    </p:spTree>
    <p:extLst>
      <p:ext uri="{BB962C8B-B14F-4D97-AF65-F5344CB8AC3E}">
        <p14:creationId xmlns:p14="http://schemas.microsoft.com/office/powerpoint/2010/main" val="273785779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normAutofit fontScale="92500" lnSpcReduction="10000"/>
          </a:bodyPr>
          <a:lstStyle/>
          <a:p>
            <a:pPr fontAlgn="base"/>
            <a:r>
              <a:rPr lang="ru-RU" b="1" dirty="0"/>
              <a:t>Радиоэлектронная промышленность</a:t>
            </a:r>
            <a:r>
              <a:rPr lang="ru-RU" dirty="0"/>
              <a:t> размещается по территории страны в целом несколько более равномерно, чем другие крупные отрасли машиностроения. На долю каждого из следующих районов США: Среднеатлантических штатов, Северо-Восточного центра и Тихоокеанских штатов – приходится по 20% всех занятых в производстве радиоэлектронной аппаратуры и средств связи.</a:t>
            </a:r>
          </a:p>
          <a:p>
            <a:endParaRPr lang="ru-RU" dirty="0"/>
          </a:p>
        </p:txBody>
      </p:sp>
    </p:spTree>
    <p:extLst>
      <p:ext uri="{BB962C8B-B14F-4D97-AF65-F5344CB8AC3E}">
        <p14:creationId xmlns:p14="http://schemas.microsoft.com/office/powerpoint/2010/main" val="382089861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normAutofit fontScale="77500" lnSpcReduction="20000"/>
          </a:bodyPr>
          <a:lstStyle/>
          <a:p>
            <a:r>
              <a:rPr lang="ru-RU" dirty="0"/>
              <a:t>К важнейшим центрам радиоэлектронной промышленности страны относятся Лос-Анджелес, Чикаго, Нью-Йорк, Бостон, </a:t>
            </a:r>
            <a:r>
              <a:rPr lang="ru-RU" dirty="0" err="1"/>
              <a:t>Анхайм</a:t>
            </a:r>
            <a:r>
              <a:rPr lang="ru-RU" dirty="0"/>
              <a:t> (Калифорния). Наиболее крупное предприятие отрасли – завод фирмы «</a:t>
            </a:r>
            <a:r>
              <a:rPr lang="ru-RU" dirty="0" err="1"/>
              <a:t>Рокуэлл</a:t>
            </a:r>
            <a:r>
              <a:rPr lang="ru-RU" dirty="0"/>
              <a:t>» в </a:t>
            </a:r>
            <a:r>
              <a:rPr lang="ru-RU" dirty="0" err="1"/>
              <a:t>Анхайме</a:t>
            </a:r>
            <a:r>
              <a:rPr lang="ru-RU" dirty="0"/>
              <a:t>. Завод вырабатывает оборудование теле- и радиосвязи, навигационные приборы, компоненты и детали радиоэлектронной аппаратуры для </a:t>
            </a:r>
            <a:r>
              <a:rPr lang="ru-RU" dirty="0" err="1"/>
              <a:t>авиаракетнокосмической</a:t>
            </a:r>
            <a:r>
              <a:rPr lang="ru-RU" dirty="0"/>
              <a:t> промышленности. Крупнейшее предприятие по выпуску ЭВМ фирмы «Интернэшнл бизнес </a:t>
            </a:r>
            <a:r>
              <a:rPr lang="ru-RU" dirty="0" err="1"/>
              <a:t>машинз</a:t>
            </a:r>
            <a:r>
              <a:rPr lang="ru-RU" dirty="0"/>
              <a:t>» расположено в </a:t>
            </a:r>
            <a:r>
              <a:rPr lang="ru-RU" dirty="0" err="1"/>
              <a:t>Покипси</a:t>
            </a:r>
            <a:r>
              <a:rPr lang="ru-RU" dirty="0"/>
              <a:t> (Нью-Йорк), полупроводников фирмы «Моторола» — в Финиксе (Аризона), телефонного и телеграфного оборудования фирмы «Уэстерн электрик» — в Чикаго.</a:t>
            </a:r>
          </a:p>
          <a:p>
            <a:endParaRPr lang="ru-RU" dirty="0"/>
          </a:p>
        </p:txBody>
      </p:sp>
    </p:spTree>
    <p:extLst>
      <p:ext uri="{BB962C8B-B14F-4D97-AF65-F5344CB8AC3E}">
        <p14:creationId xmlns:p14="http://schemas.microsoft.com/office/powerpoint/2010/main" val="116894348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normAutofit fontScale="85000" lnSpcReduction="10000"/>
          </a:bodyPr>
          <a:lstStyle/>
          <a:p>
            <a:r>
              <a:rPr lang="ru-RU" b="1" dirty="0"/>
              <a:t>Приборостроение</a:t>
            </a:r>
            <a:r>
              <a:rPr lang="ru-RU" dirty="0"/>
              <a:t>, несмотря на относительно небольшое число занятых (около миллиона человек), достигло в США высокого уровня развития. В суммарном производстве </a:t>
            </a:r>
            <a:r>
              <a:rPr lang="ru-RU" dirty="0">
                <a:hlinkClick r:id="rId2"/>
              </a:rPr>
              <a:t>развитых стран</a:t>
            </a:r>
            <a:r>
              <a:rPr lang="ru-RU" dirty="0"/>
              <a:t> на долю США приходится 70% выпуска контрольных, научных измерительных приборов и около 50% фото- и киноаппаратуры. Основные центры приборостроения – Нью-Йорк, Бостон, Филадельфия, Чикаго (научные и медицинские приборы, контрольно-измерительная аппаратура) и Рочестер (фото- и киноаппаратура).</a:t>
            </a:r>
          </a:p>
        </p:txBody>
      </p:sp>
    </p:spTree>
    <p:extLst>
      <p:ext uri="{BB962C8B-B14F-4D97-AF65-F5344CB8AC3E}">
        <p14:creationId xmlns:p14="http://schemas.microsoft.com/office/powerpoint/2010/main" val="26689385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normAutofit fontScale="70000" lnSpcReduction="20000"/>
          </a:bodyPr>
          <a:lstStyle/>
          <a:p>
            <a:r>
              <a:rPr lang="ru-RU" b="1" dirty="0"/>
              <a:t>Химическая индустрия</a:t>
            </a:r>
            <a:r>
              <a:rPr lang="ru-RU" dirty="0"/>
              <a:t> является наряду с машиностроением одной из ведущих отраслей промышленности США. По темпам роста химическая индустрия значительно опережает обрабатывающую промышленность в целом, уступая только радиоэлектронике. Производство химической продукции в США в среднем удваивается за каждые 10-12 лет. Технический прогресс способствовал резкому увеличению спроса на синтетические химикаты с заранее заданными свойствами, прежде всего на полимерные материалы (СК, химические волокна, пластмассы, синтетические смолы), большая часть которых синтезируется на базе нефтехимического сырья. Резко усилилось за последние годы значение ряда технических газов (кислорода, водорода, азота и его соединений, гелия), используемых для интенсификации процессов в металлургии и химической технологии, в виде компонентов ракетных топлив, для исследования космоса и т.д.</a:t>
            </a:r>
          </a:p>
        </p:txBody>
      </p:sp>
    </p:spTree>
    <p:extLst>
      <p:ext uri="{BB962C8B-B14F-4D97-AF65-F5344CB8AC3E}">
        <p14:creationId xmlns:p14="http://schemas.microsoft.com/office/powerpoint/2010/main" val="59758817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normAutofit fontScale="62500" lnSpcReduction="20000"/>
          </a:bodyPr>
          <a:lstStyle/>
          <a:p>
            <a:pPr fontAlgn="base"/>
            <a:r>
              <a:rPr lang="ru-RU" dirty="0"/>
              <a:t>Наибольший рост характерен для отраслей, определяющих НТП и тесно связанных с военным производством. За последние десятилетия в новые отрасли выделились:</a:t>
            </a:r>
          </a:p>
          <a:p>
            <a:pPr fontAlgn="base"/>
            <a:r>
              <a:rPr lang="ru-RU" dirty="0"/>
              <a:t>ракетная промышленность,</a:t>
            </a:r>
          </a:p>
          <a:p>
            <a:pPr fontAlgn="base"/>
            <a:r>
              <a:rPr lang="ru-RU" dirty="0"/>
              <a:t>производство космической техники,</a:t>
            </a:r>
          </a:p>
          <a:p>
            <a:pPr fontAlgn="base"/>
            <a:r>
              <a:rPr lang="ru-RU" dirty="0"/>
              <a:t>полупроводниковая промышленность,</a:t>
            </a:r>
          </a:p>
          <a:p>
            <a:pPr fontAlgn="base"/>
            <a:r>
              <a:rPr lang="ru-RU" dirty="0"/>
              <a:t>производство ЭВМ,</a:t>
            </a:r>
          </a:p>
          <a:p>
            <a:pPr fontAlgn="base"/>
            <a:r>
              <a:rPr lang="ru-RU" dirty="0"/>
              <a:t>научное приборостроение,</a:t>
            </a:r>
          </a:p>
          <a:p>
            <a:pPr fontAlgn="base"/>
            <a:r>
              <a:rPr lang="ru-RU" dirty="0"/>
              <a:t>производство станков с программным управлением,</a:t>
            </a:r>
          </a:p>
          <a:p>
            <a:pPr fontAlgn="base"/>
            <a:r>
              <a:rPr lang="ru-RU" dirty="0"/>
              <a:t>лазерная, вакуумная, кислородная промышленность,</a:t>
            </a:r>
          </a:p>
          <a:p>
            <a:pPr fontAlgn="base"/>
            <a:r>
              <a:rPr lang="ru-RU" dirty="0"/>
              <a:t>вертолетостроение (Сикорский Игнатий Иванович – 1889-1972 годы, эмигрировал в США в 1919 году),</a:t>
            </a:r>
          </a:p>
          <a:p>
            <a:pPr fontAlgn="base"/>
            <a:r>
              <a:rPr lang="ru-RU" dirty="0"/>
              <a:t>производство оборудования для предотвращения загрязнения и очистки окружающей среды,</a:t>
            </a:r>
          </a:p>
          <a:p>
            <a:pPr fontAlgn="base"/>
            <a:r>
              <a:rPr lang="ru-RU" dirty="0"/>
              <a:t>промышленность топливных элементов и другие.</a:t>
            </a:r>
          </a:p>
          <a:p>
            <a:endParaRPr lang="ru-RU" dirty="0"/>
          </a:p>
        </p:txBody>
      </p:sp>
    </p:spTree>
    <p:extLst>
      <p:ext uri="{BB962C8B-B14F-4D97-AF65-F5344CB8AC3E}">
        <p14:creationId xmlns:p14="http://schemas.microsoft.com/office/powerpoint/2010/main" val="135597351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normAutofit fontScale="85000" lnSpcReduction="20000"/>
          </a:bodyPr>
          <a:lstStyle/>
          <a:p>
            <a:r>
              <a:rPr lang="ru-RU" dirty="0"/>
              <a:t>Важное место в экономике страны занимают отрасли </a:t>
            </a:r>
            <a:r>
              <a:rPr lang="ru-RU" b="1" dirty="0"/>
              <a:t>легкой промышленности</a:t>
            </a:r>
            <a:r>
              <a:rPr lang="ru-RU" dirty="0"/>
              <a:t>, среди которых выделяются текстильная и особенно швейная и трикотажная, хотя темпы роста этих отраслей невысоки и их относительная роль в промышленном производстве снижается. В текстильной промышленности структура выпуска тканей после 2 мировой войны заметно изменилась – выросла доля тканей, вырабатываемых на основе искусственных и синтетических волокон, а также комбинированных тканей, составив почти половину всей продукции отрасли.</a:t>
            </a:r>
          </a:p>
        </p:txBody>
      </p:sp>
    </p:spTree>
    <p:extLst>
      <p:ext uri="{BB962C8B-B14F-4D97-AF65-F5344CB8AC3E}">
        <p14:creationId xmlns:p14="http://schemas.microsoft.com/office/powerpoint/2010/main" val="85649014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style>
          <a:lnRef idx="1">
            <a:schemeClr val="accent2"/>
          </a:lnRef>
          <a:fillRef idx="3">
            <a:schemeClr val="accent2"/>
          </a:fillRef>
          <a:effectRef idx="2">
            <a:schemeClr val="accent2"/>
          </a:effectRef>
          <a:fontRef idx="minor">
            <a:schemeClr val="lt1"/>
          </a:fontRef>
        </p:style>
        <p:txBody>
          <a:bodyPr/>
          <a:lstStyle/>
          <a:p>
            <a:r>
              <a:rPr lang="ru-RU" sz="4000" dirty="0"/>
              <a:t>Роль США  в мировом хозяйстве</a:t>
            </a:r>
          </a:p>
        </p:txBody>
      </p:sp>
      <p:sp>
        <p:nvSpPr>
          <p:cNvPr id="6147" name="Rectangle 3"/>
          <p:cNvSpPr>
            <a:spLocks noGrp="1" noChangeArrowheads="1"/>
          </p:cNvSpPr>
          <p:nvPr>
            <p:ph idx="1"/>
          </p:nvPr>
        </p:nvSpPr>
        <p:spPr/>
        <p:style>
          <a:lnRef idx="1">
            <a:schemeClr val="accent5"/>
          </a:lnRef>
          <a:fillRef idx="2">
            <a:schemeClr val="accent5"/>
          </a:fillRef>
          <a:effectRef idx="1">
            <a:schemeClr val="accent5"/>
          </a:effectRef>
          <a:fontRef idx="minor">
            <a:schemeClr val="dk1"/>
          </a:fontRef>
        </p:style>
        <p:txBody>
          <a:bodyPr/>
          <a:lstStyle/>
          <a:p>
            <a:pPr marL="514350" indent="-514350">
              <a:buFont typeface="+mj-lt"/>
              <a:buAutoNum type="arabicPeriod"/>
            </a:pPr>
            <a:r>
              <a:rPr lang="ru-RU" sz="2800" dirty="0"/>
              <a:t>США – крупнейшее государство мира, обладающее могучим экономическим, научно-техническим и военным потенциалом;</a:t>
            </a:r>
          </a:p>
          <a:p>
            <a:pPr marL="514350" indent="-514350">
              <a:buFont typeface="+mj-lt"/>
              <a:buAutoNum type="arabicPeriod"/>
            </a:pPr>
            <a:r>
              <a:rPr lang="ru-RU" sz="2800" dirty="0"/>
              <a:t>ВНП США не имеет себе равных в мире</a:t>
            </a:r>
          </a:p>
          <a:p>
            <a:pPr marL="514350" indent="-514350">
              <a:buFont typeface="+mj-lt"/>
              <a:buAutoNum type="arabicPeriod"/>
            </a:pPr>
            <a:r>
              <a:rPr lang="ru-RU" sz="2800" dirty="0"/>
              <a:t>США – крупнейший в мире производитель промышленной и С/Х продукции</a:t>
            </a:r>
          </a:p>
          <a:p>
            <a:pPr marL="514350" indent="-514350">
              <a:buFont typeface="+mj-lt"/>
              <a:buAutoNum type="arabicPeriod"/>
            </a:pPr>
            <a:r>
              <a:rPr lang="ru-RU" sz="2800" dirty="0"/>
              <a:t>США – крупнейший экспортёр капитала</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2" name="Picture 4" descr="Хозяйство Северной Америки"/>
          <p:cNvPicPr>
            <a:picLocks noChangeAspect="1" noChangeArrowheads="1"/>
          </p:cNvPicPr>
          <p:nvPr/>
        </p:nvPicPr>
        <p:blipFill>
          <a:blip r:embed="rId2"/>
          <a:srcRect/>
          <a:stretch>
            <a:fillRect/>
          </a:stretch>
        </p:blipFill>
        <p:spPr bwMode="auto">
          <a:xfrm>
            <a:off x="-73025" y="0"/>
            <a:ext cx="9217025" cy="6769100"/>
          </a:xfrm>
          <a:prstGeom prst="rect">
            <a:avLst/>
          </a:prstGeom>
          <a:noFill/>
        </p:spPr>
      </p:pic>
      <p:sp>
        <p:nvSpPr>
          <p:cNvPr id="7173" name="Rectangle 5"/>
          <p:cNvSpPr>
            <a:spLocks noChangeArrowheads="1"/>
          </p:cNvSpPr>
          <p:nvPr/>
        </p:nvSpPr>
        <p:spPr bwMode="auto">
          <a:xfrm>
            <a:off x="1042988" y="404813"/>
            <a:ext cx="360362" cy="5688012"/>
          </a:xfrm>
          <a:prstGeom prst="rect">
            <a:avLst/>
          </a:prstGeom>
          <a:solidFill>
            <a:schemeClr val="accent1"/>
          </a:solidFill>
          <a:ln w="9525">
            <a:miter lim="800000"/>
            <a:headEnd/>
            <a:tailEnd/>
          </a:ln>
          <a:effectLst/>
          <a:scene3d>
            <a:camera prst="legacyObliqueTopRight"/>
            <a:lightRig rig="legacyFlat3" dir="b"/>
          </a:scene3d>
          <a:sp3d extrusionH="430200" prstMaterial="legacyMatte">
            <a:bevelT w="13500" h="13500" prst="angle"/>
            <a:bevelB w="13500" h="13500" prst="angle"/>
            <a:extrusionClr>
              <a:schemeClr val="accent1"/>
            </a:extrusionClr>
          </a:sp3d>
        </p:spPr>
        <p:txBody>
          <a:bodyPr wrap="none" anchor="ctr">
            <a:flatTx/>
          </a:bodyPr>
          <a:lstStyle/>
          <a:p>
            <a:endParaRPr lang="ru-RU"/>
          </a:p>
        </p:txBody>
      </p:sp>
      <p:sp>
        <p:nvSpPr>
          <p:cNvPr id="7174" name="Rectangle 6"/>
          <p:cNvSpPr>
            <a:spLocks noChangeArrowheads="1"/>
          </p:cNvSpPr>
          <p:nvPr/>
        </p:nvSpPr>
        <p:spPr bwMode="auto">
          <a:xfrm>
            <a:off x="1763713" y="333375"/>
            <a:ext cx="1008062" cy="431800"/>
          </a:xfrm>
          <a:prstGeom prst="rect">
            <a:avLst/>
          </a:prstGeom>
          <a:ln>
            <a:headEnd/>
            <a:tailEnd/>
          </a:ln>
        </p:spPr>
        <p:style>
          <a:lnRef idx="2">
            <a:schemeClr val="accent1"/>
          </a:lnRef>
          <a:fillRef idx="1">
            <a:schemeClr val="lt1"/>
          </a:fillRef>
          <a:effectRef idx="0">
            <a:schemeClr val="accent1"/>
          </a:effectRef>
          <a:fontRef idx="minor">
            <a:schemeClr val="dk1"/>
          </a:fontRef>
        </p:style>
        <p:txBody>
          <a:bodyPr wrap="none" anchor="ctr"/>
          <a:lstStyle/>
          <a:p>
            <a:pPr algn="ctr"/>
            <a:r>
              <a:rPr lang="ru-RU" sz="3200" b="1" dirty="0">
                <a:solidFill>
                  <a:srgbClr val="FF3300"/>
                </a:solidFill>
                <a:effectLst>
                  <a:outerShdw blurRad="38100" dist="38100" dir="2700000" algn="tl">
                    <a:srgbClr val="C0C0C0"/>
                  </a:outerShdw>
                </a:effectLst>
              </a:rPr>
              <a:t>США</a:t>
            </a:r>
          </a:p>
        </p:txBody>
      </p:sp>
      <p:sp>
        <p:nvSpPr>
          <p:cNvPr id="7175" name="Rectangle 7"/>
          <p:cNvSpPr>
            <a:spLocks noChangeArrowheads="1"/>
          </p:cNvSpPr>
          <p:nvPr/>
        </p:nvSpPr>
        <p:spPr bwMode="auto">
          <a:xfrm>
            <a:off x="5364163" y="3716338"/>
            <a:ext cx="358775" cy="1370012"/>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rot="10800000" vert="eaVert" wrap="none" anchor="ctr"/>
          <a:lstStyle/>
          <a:p>
            <a:pPr algn="ctr"/>
            <a:r>
              <a:rPr lang="ru-RU" sz="2400" b="1">
                <a:solidFill>
                  <a:srgbClr val="FF3300"/>
                </a:solidFill>
              </a:rPr>
              <a:t>Россия</a:t>
            </a:r>
          </a:p>
        </p:txBody>
      </p:sp>
      <p:sp>
        <p:nvSpPr>
          <p:cNvPr id="7176" name="Rectangle 8"/>
          <p:cNvSpPr>
            <a:spLocks noChangeArrowheads="1"/>
          </p:cNvSpPr>
          <p:nvPr/>
        </p:nvSpPr>
        <p:spPr bwMode="auto">
          <a:xfrm rot="16200000">
            <a:off x="1295400" y="2457450"/>
            <a:ext cx="1079500" cy="431800"/>
          </a:xfrm>
          <a:prstGeom prst="rect">
            <a:avLst/>
          </a:prstGeom>
          <a:ln>
            <a:headEnd/>
            <a:tailEnd/>
          </a:ln>
        </p:spPr>
        <p:style>
          <a:lnRef idx="2">
            <a:schemeClr val="accent2"/>
          </a:lnRef>
          <a:fillRef idx="1">
            <a:schemeClr val="lt1"/>
          </a:fillRef>
          <a:effectRef idx="0">
            <a:schemeClr val="accent2"/>
          </a:effectRef>
          <a:fontRef idx="minor">
            <a:schemeClr val="dk1"/>
          </a:fontRef>
        </p:style>
        <p:txBody>
          <a:bodyPr wrap="none" anchor="ctr"/>
          <a:lstStyle/>
          <a:p>
            <a:pPr algn="ctr"/>
            <a:r>
              <a:rPr lang="ru-RU" sz="2400" b="1"/>
              <a:t>Китай</a:t>
            </a:r>
          </a:p>
        </p:txBody>
      </p:sp>
      <p:sp>
        <p:nvSpPr>
          <p:cNvPr id="7177" name="Rectangle 9"/>
          <p:cNvSpPr>
            <a:spLocks noChangeArrowheads="1"/>
          </p:cNvSpPr>
          <p:nvPr/>
        </p:nvSpPr>
        <p:spPr bwMode="auto">
          <a:xfrm>
            <a:off x="1476375" y="3500438"/>
            <a:ext cx="360363" cy="2592387"/>
          </a:xfrm>
          <a:prstGeom prst="rect">
            <a:avLst/>
          </a:prstGeom>
          <a:solidFill>
            <a:srgbClr val="FFFF66"/>
          </a:solidFill>
          <a:ln w="9525">
            <a:miter lim="800000"/>
            <a:headEnd/>
            <a:tailEnd/>
          </a:ln>
          <a:effectLst/>
          <a:scene3d>
            <a:camera prst="legacyObliqueTopRight"/>
            <a:lightRig rig="legacyFlat3" dir="b"/>
          </a:scene3d>
          <a:sp3d extrusionH="430200" prstMaterial="legacyMatte">
            <a:bevelT w="13500" h="13500" prst="angle"/>
            <a:bevelB w="13500" h="13500" prst="angle"/>
            <a:extrusionClr>
              <a:srgbClr val="FFFF66"/>
            </a:extrusionClr>
          </a:sp3d>
        </p:spPr>
        <p:txBody>
          <a:bodyPr wrap="none" anchor="ctr">
            <a:flatTx/>
          </a:bodyPr>
          <a:lstStyle/>
          <a:p>
            <a:endParaRPr lang="ru-RU"/>
          </a:p>
        </p:txBody>
      </p:sp>
      <p:sp>
        <p:nvSpPr>
          <p:cNvPr id="7178" name="Rectangle 10"/>
          <p:cNvSpPr>
            <a:spLocks noChangeArrowheads="1"/>
          </p:cNvSpPr>
          <p:nvPr/>
        </p:nvSpPr>
        <p:spPr bwMode="auto">
          <a:xfrm>
            <a:off x="1835150" y="4292600"/>
            <a:ext cx="360363" cy="1800225"/>
          </a:xfrm>
          <a:prstGeom prst="rect">
            <a:avLst/>
          </a:prstGeom>
          <a:solidFill>
            <a:srgbClr val="66FF33"/>
          </a:solidFill>
          <a:ln w="9525">
            <a:miter lim="800000"/>
            <a:headEnd/>
            <a:tailEnd/>
          </a:ln>
          <a:effectLst/>
          <a:scene3d>
            <a:camera prst="legacyObliqueTopRight"/>
            <a:lightRig rig="legacyFlat3" dir="b"/>
          </a:scene3d>
          <a:sp3d extrusionH="430200" prstMaterial="legacyMatte">
            <a:bevelT w="13500" h="13500" prst="angle"/>
            <a:bevelB w="13500" h="13500" prst="angle"/>
            <a:extrusionClr>
              <a:srgbClr val="66FF33"/>
            </a:extrusionClr>
          </a:sp3d>
        </p:spPr>
        <p:txBody>
          <a:bodyPr wrap="none" anchor="ctr">
            <a:flatTx/>
          </a:bodyPr>
          <a:lstStyle/>
          <a:p>
            <a:endParaRPr lang="ru-RU"/>
          </a:p>
        </p:txBody>
      </p:sp>
      <p:sp>
        <p:nvSpPr>
          <p:cNvPr id="7179" name="Rectangle 11"/>
          <p:cNvSpPr>
            <a:spLocks noChangeArrowheads="1"/>
          </p:cNvSpPr>
          <p:nvPr/>
        </p:nvSpPr>
        <p:spPr bwMode="auto">
          <a:xfrm rot="16200000">
            <a:off x="1655762" y="3176588"/>
            <a:ext cx="1368425" cy="431800"/>
          </a:xfrm>
          <a:prstGeom prst="rect">
            <a:avLst/>
          </a:prstGeom>
          <a:ln>
            <a:headEnd/>
            <a:tailEnd/>
          </a:ln>
        </p:spPr>
        <p:style>
          <a:lnRef idx="1">
            <a:schemeClr val="accent5"/>
          </a:lnRef>
          <a:fillRef idx="2">
            <a:schemeClr val="accent5"/>
          </a:fillRef>
          <a:effectRef idx="1">
            <a:schemeClr val="accent5"/>
          </a:effectRef>
          <a:fontRef idx="minor">
            <a:schemeClr val="dk1"/>
          </a:fontRef>
        </p:style>
        <p:txBody>
          <a:bodyPr wrap="none" anchor="ctr"/>
          <a:lstStyle/>
          <a:p>
            <a:pPr algn="ctr"/>
            <a:r>
              <a:rPr lang="ru-RU" sz="2400" b="1" dirty="0"/>
              <a:t>Япония</a:t>
            </a:r>
          </a:p>
        </p:txBody>
      </p:sp>
      <p:sp>
        <p:nvSpPr>
          <p:cNvPr id="7180" name="Rectangle 12"/>
          <p:cNvSpPr>
            <a:spLocks noChangeArrowheads="1"/>
          </p:cNvSpPr>
          <p:nvPr/>
        </p:nvSpPr>
        <p:spPr bwMode="auto">
          <a:xfrm>
            <a:off x="5148263" y="5445125"/>
            <a:ext cx="280993" cy="627081"/>
          </a:xfrm>
          <a:prstGeom prst="rect">
            <a:avLst/>
          </a:prstGeom>
          <a:solidFill>
            <a:srgbClr val="FF3399"/>
          </a:solidFill>
          <a:ln w="9525">
            <a:miter lim="800000"/>
            <a:headEnd/>
            <a:tailEnd/>
          </a:ln>
          <a:effectLst/>
          <a:scene3d>
            <a:camera prst="legacyObliqueTopRight"/>
            <a:lightRig rig="legacyFlat3" dir="b"/>
          </a:scene3d>
          <a:sp3d extrusionH="430200" prstMaterial="legacyMatte">
            <a:bevelT w="13500" h="13500" prst="angle"/>
            <a:bevelB w="13500" h="13500" prst="angle"/>
            <a:extrusionClr>
              <a:srgbClr val="FF3399"/>
            </a:extrusionClr>
          </a:sp3d>
        </p:spPr>
        <p:txBody>
          <a:bodyPr wrap="none" anchor="ctr">
            <a:flatTx/>
          </a:bodyPr>
          <a:lstStyle/>
          <a:p>
            <a:endParaRPr lang="ru-RU"/>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p:style>
          <a:lnRef idx="1">
            <a:schemeClr val="accent2"/>
          </a:lnRef>
          <a:fillRef idx="3">
            <a:schemeClr val="accent2"/>
          </a:fillRef>
          <a:effectRef idx="2">
            <a:schemeClr val="accent2"/>
          </a:effectRef>
          <a:fontRef idx="minor">
            <a:schemeClr val="lt1"/>
          </a:fontRef>
        </p:style>
        <p:txBody>
          <a:bodyPr/>
          <a:lstStyle/>
          <a:p>
            <a:r>
              <a:rPr lang="ru-RU" dirty="0"/>
              <a:t>Промышленность</a:t>
            </a:r>
          </a:p>
        </p:txBody>
      </p:sp>
      <p:sp>
        <p:nvSpPr>
          <p:cNvPr id="41987" name="Rectangle 3"/>
          <p:cNvSpPr>
            <a:spLocks noGrp="1" noChangeArrowheads="1"/>
          </p:cNvSpPr>
          <p:nvPr>
            <p:ph idx="1"/>
          </p:nvPr>
        </p:nvSpPr>
        <p:spPr>
          <a:xfrm>
            <a:off x="500034" y="1571613"/>
            <a:ext cx="8215370" cy="2643206"/>
          </a:xfr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1">
            <a:schemeClr val="accent5"/>
          </a:lnRef>
          <a:fillRef idx="2">
            <a:schemeClr val="accent5"/>
          </a:fillRef>
          <a:effectRef idx="1">
            <a:schemeClr val="accent5"/>
          </a:effectRef>
          <a:fontRef idx="minor">
            <a:schemeClr val="dk1"/>
          </a:fontRef>
        </p:style>
        <p:txBody>
          <a:bodyPr>
            <a:normAutofit lnSpcReduction="10000"/>
          </a:bodyPr>
          <a:lstStyle/>
          <a:p>
            <a:pPr marL="514350" indent="-514350">
              <a:buFont typeface="+mj-lt"/>
              <a:buAutoNum type="arabicPeriod"/>
            </a:pPr>
            <a:r>
              <a:rPr lang="ru-RU" dirty="0"/>
              <a:t>Занято 25% населения</a:t>
            </a:r>
          </a:p>
          <a:p>
            <a:pPr marL="514350" indent="-514350">
              <a:buFont typeface="+mj-lt"/>
              <a:buAutoNum type="arabicPeriod"/>
            </a:pPr>
            <a:r>
              <a:rPr lang="ru-RU" dirty="0"/>
              <a:t>Высокий уровень концентрации производства и капитала – ТНК</a:t>
            </a:r>
          </a:p>
          <a:p>
            <a:pPr marL="514350" indent="-514350">
              <a:buFont typeface="+mj-lt"/>
              <a:buAutoNum type="arabicPeriod"/>
            </a:pPr>
            <a:r>
              <a:rPr lang="ru-RU" dirty="0"/>
              <a:t>Чётко проявляется переход от </a:t>
            </a:r>
            <a:r>
              <a:rPr lang="ru-RU" dirty="0" err="1"/>
              <a:t>ресурсо</a:t>
            </a:r>
            <a:r>
              <a:rPr lang="ru-RU" dirty="0"/>
              <a:t>- </a:t>
            </a:r>
            <a:r>
              <a:rPr lang="ru-RU" dirty="0" smtClean="0"/>
              <a:t>к </a:t>
            </a:r>
            <a:r>
              <a:rPr lang="ru-RU" dirty="0"/>
              <a:t>энергосберегающим технологиям</a:t>
            </a:r>
          </a:p>
          <a:p>
            <a:pPr marL="514350" indent="-514350">
              <a:buFont typeface="+mj-lt"/>
              <a:buAutoNum type="arabicPeriod"/>
            </a:pPr>
            <a:endParaRPr lang="ru-RU" dirty="0"/>
          </a:p>
          <a:p>
            <a:pPr marL="514350" indent="-514350">
              <a:buFont typeface="+mj-lt"/>
              <a:buAutoNum type="arabicPeriod"/>
            </a:pPr>
            <a:endParaRPr lang="ru-RU" dirty="0"/>
          </a:p>
        </p:txBody>
      </p:sp>
      <p:pic>
        <p:nvPicPr>
          <p:cNvPr id="46081" name="Picture 1" descr="C:\Documents and Settings\Администратор\Local Settings\Temporary Internet Files\Content.IE5\GBFQK3G8\MCj04335860000[1].wmf"/>
          <p:cNvPicPr>
            <a:picLocks noChangeAspect="1" noChangeArrowheads="1"/>
          </p:cNvPicPr>
          <p:nvPr/>
        </p:nvPicPr>
        <p:blipFill>
          <a:blip r:embed="rId2"/>
          <a:srcRect/>
          <a:stretch>
            <a:fillRect/>
          </a:stretch>
        </p:blipFill>
        <p:spPr bwMode="auto">
          <a:xfrm>
            <a:off x="500034" y="4635806"/>
            <a:ext cx="2500330" cy="1649613"/>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46083" name="Picture 3" descr="C:\Documents and Settings\Администратор\Local Settings\Temporary Internet Files\Content.IE5\3QB4U87S\MCj04325070000[1].wmf"/>
          <p:cNvPicPr>
            <a:picLocks noChangeAspect="1" noChangeArrowheads="1"/>
          </p:cNvPicPr>
          <p:nvPr/>
        </p:nvPicPr>
        <p:blipFill>
          <a:blip r:embed="rId3"/>
          <a:srcRect/>
          <a:stretch>
            <a:fillRect/>
          </a:stretch>
        </p:blipFill>
        <p:spPr bwMode="auto">
          <a:xfrm>
            <a:off x="3143239" y="4635806"/>
            <a:ext cx="2360723" cy="1624015"/>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46084" name="Picture 4" descr="C:\Documents and Settings\Администратор\Local Settings\Temporary Internet Files\Content.IE5\PHZKEL6O\MCj04283310000[1].wmf"/>
          <p:cNvPicPr>
            <a:picLocks noChangeAspect="1" noChangeArrowheads="1"/>
          </p:cNvPicPr>
          <p:nvPr/>
        </p:nvPicPr>
        <p:blipFill>
          <a:blip r:embed="rId4"/>
          <a:srcRect/>
          <a:stretch>
            <a:fillRect/>
          </a:stretch>
        </p:blipFill>
        <p:spPr bwMode="auto">
          <a:xfrm>
            <a:off x="5572132" y="4572008"/>
            <a:ext cx="2000264" cy="1738612"/>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a:t>Горнодобывающая промышленность</a:t>
            </a:r>
            <a:r>
              <a:rPr lang="ru-RU" dirty="0"/>
              <a:t>.</a:t>
            </a:r>
          </a:p>
        </p:txBody>
      </p:sp>
      <p:sp>
        <p:nvSpPr>
          <p:cNvPr id="3" name="Объект 2"/>
          <p:cNvSpPr>
            <a:spLocks noGrp="1"/>
          </p:cNvSpPr>
          <p:nvPr>
            <p:ph idx="1"/>
          </p:nvPr>
        </p:nvSpPr>
        <p:spPr/>
        <p:txBody>
          <a:bodyPr/>
          <a:lstStyle/>
          <a:p>
            <a:r>
              <a:rPr lang="ru-RU" dirty="0"/>
              <a:t>США занимают видное место по добыче ряда </a:t>
            </a:r>
            <a:r>
              <a:rPr lang="ru-RU" dirty="0" err="1"/>
              <a:t>важнейших</a:t>
            </a:r>
            <a:r>
              <a:rPr lang="ru-RU" dirty="0" err="1">
                <a:hlinkClick r:id="rId2"/>
              </a:rPr>
              <a:t>полезных</a:t>
            </a:r>
            <a:r>
              <a:rPr lang="ru-RU" dirty="0">
                <a:hlinkClick r:id="rId2"/>
              </a:rPr>
              <a:t> ископаемых</a:t>
            </a:r>
            <a:r>
              <a:rPr lang="ru-RU" dirty="0"/>
              <a:t> – </a:t>
            </a:r>
            <a:r>
              <a:rPr lang="ru-RU" dirty="0">
                <a:hlinkClick r:id="rId3"/>
              </a:rPr>
              <a:t>каменного угля</a:t>
            </a:r>
            <a:r>
              <a:rPr lang="ru-RU" dirty="0"/>
              <a:t>, нефти, природного газа, </a:t>
            </a:r>
            <a:r>
              <a:rPr lang="ru-RU" dirty="0">
                <a:hlinkClick r:id="rId4"/>
              </a:rPr>
              <a:t>железной руды</a:t>
            </a:r>
            <a:r>
              <a:rPr lang="ru-RU" dirty="0"/>
              <a:t>, меди, свинца, цинка, фосфоритов. Однако доля отрасли по числу занятых и стоимости продукции в промышленном производстве страны невелика и проявляет тенденцию к дальнейшему сокращению.</a:t>
            </a:r>
          </a:p>
        </p:txBody>
      </p:sp>
    </p:spTree>
    <p:extLst>
      <p:ext uri="{BB962C8B-B14F-4D97-AF65-F5344CB8AC3E}">
        <p14:creationId xmlns:p14="http://schemas.microsoft.com/office/powerpoint/2010/main" val="205327822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normAutofit fontScale="92500" lnSpcReduction="20000"/>
          </a:bodyPr>
          <a:lstStyle/>
          <a:p>
            <a:r>
              <a:rPr lang="ru-RU" dirty="0"/>
              <a:t>В размещении горнодобывающей промышленности по районам США происходят заметные сдвиги, связанные с изменением структуры отрасли, главным образом ростом доли добываемых энергоресурсов. В стоимости продукции горнодобывающей промышленности возрастает доля Юга – основного района добычи нефти, угля и газа. Соответственно уменьшается доля Севера и Запада, где в основном добываются руды цветных и черных металлов.</a:t>
            </a:r>
          </a:p>
        </p:txBody>
      </p:sp>
    </p:spTree>
    <p:extLst>
      <p:ext uri="{BB962C8B-B14F-4D97-AF65-F5344CB8AC3E}">
        <p14:creationId xmlns:p14="http://schemas.microsoft.com/office/powerpoint/2010/main" val="284781152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Нефтяная промышленность.</a:t>
            </a:r>
            <a:endParaRPr lang="ru-RU" dirty="0"/>
          </a:p>
        </p:txBody>
      </p:sp>
      <p:sp>
        <p:nvSpPr>
          <p:cNvPr id="3" name="Объект 2"/>
          <p:cNvSpPr>
            <a:spLocks noGrp="1"/>
          </p:cNvSpPr>
          <p:nvPr>
            <p:ph idx="1"/>
          </p:nvPr>
        </p:nvSpPr>
        <p:spPr/>
        <p:txBody>
          <a:bodyPr>
            <a:normAutofit fontScale="85000" lnSpcReduction="20000"/>
          </a:bodyPr>
          <a:lstStyle/>
          <a:p>
            <a:r>
              <a:rPr lang="ru-RU" dirty="0"/>
              <a:t>Наибольшее значение для энергетического хозяйства страны имеет </a:t>
            </a:r>
            <a:r>
              <a:rPr lang="ru-RU" b="1" dirty="0">
                <a:hlinkClick r:id="rId2"/>
              </a:rPr>
              <a:t>нефтяная</a:t>
            </a:r>
            <a:r>
              <a:rPr lang="ru-RU" b="1" dirty="0"/>
              <a:t> промышленность</a:t>
            </a:r>
            <a:r>
              <a:rPr lang="ru-RU" dirty="0"/>
              <a:t>. Главную роль в добыче нефти играют юго-западные штаты – Техас, Луизиана, Оклахома, Нью-Мексико, поставляющие около 70% добываемой в стране нефти. В пределах этого района нефть добывается и в шельфовой зоне Мексиканского залива. Крупные месторождения нефти имеются на Тихоокеанском побережье в штате Калифорния, в горном штате Вайоминг. В последние годы начато широкое освоение месторождений на Аляске.</a:t>
            </a:r>
          </a:p>
        </p:txBody>
      </p:sp>
    </p:spTree>
    <p:extLst>
      <p:ext uri="{BB962C8B-B14F-4D97-AF65-F5344CB8AC3E}">
        <p14:creationId xmlns:p14="http://schemas.microsoft.com/office/powerpoint/2010/main" val="110762353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normAutofit fontScale="85000" lnSpcReduction="20000"/>
          </a:bodyPr>
          <a:lstStyle/>
          <a:p>
            <a:r>
              <a:rPr lang="ru-RU" dirty="0"/>
              <a:t>США обладает мощной нефтеперерабатывающей промышленностью. Наиболее крупные нефтеперерабатывающие заводы фирм: «Эксон </a:t>
            </a:r>
            <a:r>
              <a:rPr lang="ru-RU" dirty="0" err="1"/>
              <a:t>корпорейшен</a:t>
            </a:r>
            <a:r>
              <a:rPr lang="ru-RU" dirty="0"/>
              <a:t>» расположены в штатах Луизиана и Техас, «</a:t>
            </a:r>
            <a:r>
              <a:rPr lang="ru-RU" dirty="0" err="1"/>
              <a:t>Тексако</a:t>
            </a:r>
            <a:r>
              <a:rPr lang="ru-RU" dirty="0"/>
              <a:t> </a:t>
            </a:r>
            <a:r>
              <a:rPr lang="ru-RU" dirty="0" err="1"/>
              <a:t>инкорпорейд</a:t>
            </a:r>
            <a:r>
              <a:rPr lang="ru-RU" dirty="0"/>
              <a:t>» в Техасе, «</a:t>
            </a:r>
            <a:r>
              <a:rPr lang="ru-RU" dirty="0" err="1"/>
              <a:t>Амоко</a:t>
            </a:r>
            <a:r>
              <a:rPr lang="ru-RU" dirty="0"/>
              <a:t> </a:t>
            </a:r>
            <a:r>
              <a:rPr lang="ru-RU" dirty="0" err="1"/>
              <a:t>ойл</a:t>
            </a:r>
            <a:r>
              <a:rPr lang="ru-RU" dirty="0"/>
              <a:t>» также в Техасе. Размещение нефтепереработки США заметно отличается от добычи нефти. Значительная часть мощностей размещается не только в районах добычи, но и в районах потребления, то есть в важнейших промышленных узлах Северо-Востока, в портовых центрах, на трассах магистральных нефтепроводов.</a:t>
            </a:r>
          </a:p>
        </p:txBody>
      </p:sp>
    </p:spTree>
    <p:extLst>
      <p:ext uri="{BB962C8B-B14F-4D97-AF65-F5344CB8AC3E}">
        <p14:creationId xmlns:p14="http://schemas.microsoft.com/office/powerpoint/2010/main" val="103454087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normAutofit fontScale="77500" lnSpcReduction="20000"/>
          </a:bodyPr>
          <a:lstStyle/>
          <a:p>
            <a:pPr fontAlgn="base"/>
            <a:r>
              <a:rPr lang="ru-RU" dirty="0"/>
              <a:t>Главнейшими районами концентрации нефтеперерабатывающих заводов являются:</a:t>
            </a:r>
          </a:p>
          <a:p>
            <a:pPr fontAlgn="base"/>
            <a:r>
              <a:rPr lang="ru-RU" dirty="0"/>
              <a:t>побережье Мексиканского залива (полоса шириной 200-300 км на территории штатов Техас, Луизиана, </a:t>
            </a:r>
            <a:r>
              <a:rPr lang="ru-RU" dirty="0">
                <a:hlinkClick r:id="rId2"/>
              </a:rPr>
              <a:t>Миссисипи</a:t>
            </a:r>
            <a:r>
              <a:rPr lang="ru-RU" dirty="0"/>
              <a:t>),</a:t>
            </a:r>
          </a:p>
          <a:p>
            <a:pPr fontAlgn="base"/>
            <a:r>
              <a:rPr lang="ru-RU" dirty="0"/>
              <a:t>Южная и Центральная Калифорния,</a:t>
            </a:r>
          </a:p>
          <a:p>
            <a:pPr fontAlgn="base"/>
            <a:r>
              <a:rPr lang="ru-RU" dirty="0"/>
              <a:t>полоса Атлантического побережья от Нью-Йорка до Балтимора (главным образом устья рек Гудзон и Делавэр).</a:t>
            </a:r>
          </a:p>
          <a:p>
            <a:pPr fontAlgn="base"/>
            <a:r>
              <a:rPr lang="ru-RU" dirty="0"/>
              <a:t>Районы залегания природного газа в основном совпадают с нефтеносными бассейнами. На долю 5 штатов – Техаса, Луизианы, Оклахомы, Нью-Мексико и Канзаса приходится свыше 90% добычи.</a:t>
            </a:r>
          </a:p>
        </p:txBody>
      </p:sp>
    </p:spTree>
    <p:extLst>
      <p:ext uri="{BB962C8B-B14F-4D97-AF65-F5344CB8AC3E}">
        <p14:creationId xmlns:p14="http://schemas.microsoft.com/office/powerpoint/2010/main" val="153733046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normAutofit lnSpcReduction="10000"/>
          </a:bodyPr>
          <a:lstStyle/>
          <a:p>
            <a:r>
              <a:rPr lang="ru-RU" dirty="0"/>
              <a:t>По </a:t>
            </a:r>
            <a:r>
              <a:rPr lang="ru-RU" b="1" dirty="0"/>
              <a:t>добыче угля</a:t>
            </a:r>
            <a:r>
              <a:rPr lang="ru-RU" dirty="0"/>
              <a:t> США занимает 1 место в мире (1 </a:t>
            </a:r>
            <a:r>
              <a:rPr lang="ru-RU" dirty="0" err="1"/>
              <a:t>млрд.т</a:t>
            </a:r>
            <a:r>
              <a:rPr lang="ru-RU" dirty="0"/>
              <a:t>/год). В результате энергетического кризиса и резкого повышения цен на нефть, как на внешнем, так и на внутреннем рынке в США большое внимание стали уделять разработке рентабельных способов получения жидкого топлива из каменного угля. Характерно, что активную роль в этих исследованиях играют ведущие нефтяные монополии страны.</a:t>
            </a:r>
          </a:p>
        </p:txBody>
      </p:sp>
    </p:spTree>
    <p:extLst>
      <p:ext uri="{BB962C8B-B14F-4D97-AF65-F5344CB8AC3E}">
        <p14:creationId xmlns:p14="http://schemas.microsoft.com/office/powerpoint/2010/main" val="227922860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normAutofit fontScale="92500" lnSpcReduction="20000"/>
          </a:bodyPr>
          <a:lstStyle/>
          <a:p>
            <a:r>
              <a:rPr lang="ru-RU" b="1" dirty="0"/>
              <a:t>Электроэнергетика</a:t>
            </a:r>
            <a:r>
              <a:rPr lang="ru-RU" dirty="0"/>
              <a:t> относится к числу наиболее быстро развивающихся отраслей экономики США. Крупнейшей государственной энергосистемой США является система гидравлических и тепловых электростанций в бассейне рек Теннесси и Камберленд, управляемых Администрацией реки Теннесси. Но около 80% всей электроэнергии вырабатывается в США на частных электростанциях, в том числе 4% — на электростанциях промышленных предприятий.</a:t>
            </a:r>
          </a:p>
        </p:txBody>
      </p:sp>
    </p:spTree>
    <p:extLst>
      <p:ext uri="{BB962C8B-B14F-4D97-AF65-F5344CB8AC3E}">
        <p14:creationId xmlns:p14="http://schemas.microsoft.com/office/powerpoint/2010/main" val="157657496"/>
      </p:ext>
    </p:extLst>
  </p:cSld>
  <p:clrMapOvr>
    <a:masterClrMapping/>
  </p:clrMapOvr>
</p:sld>
</file>

<file path=ppt/theme/theme1.xml><?xml version="1.0" encoding="utf-8"?>
<a:theme xmlns:a="http://schemas.openxmlformats.org/drawingml/2006/main" name="Тема1">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Тема1</Template>
  <TotalTime>610</TotalTime>
  <Words>559</Words>
  <Application>Microsoft Office PowerPoint</Application>
  <PresentationFormat>Экран (4:3)</PresentationFormat>
  <Paragraphs>49</Paragraphs>
  <Slides>23</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23</vt:i4>
      </vt:variant>
    </vt:vector>
  </HeadingPairs>
  <TitlesOfParts>
    <vt:vector size="24" baseType="lpstr">
      <vt:lpstr>Тема1</vt:lpstr>
      <vt:lpstr>Презентация PowerPoint</vt:lpstr>
      <vt:lpstr>Презентация PowerPoint</vt:lpstr>
      <vt:lpstr>Горнодобывающая промышленность.</vt:lpstr>
      <vt:lpstr>Презентация PowerPoint</vt:lpstr>
      <vt:lpstr>Нефтяная промышленность.</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Роль США  в мировом хозяйстве</vt:lpstr>
      <vt:lpstr>Презентация PowerPoint</vt:lpstr>
      <vt:lpstr>Промышленность</vt:lpstr>
    </vt:vector>
  </TitlesOfParts>
  <Company>дом</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Хозяйство США: ведущее место в мировой экономике. </dc:title>
  <dc:creator>Нина Валентиновна</dc:creator>
  <cp:lastModifiedBy>Castro</cp:lastModifiedBy>
  <cp:revision>20</cp:revision>
  <dcterms:created xsi:type="dcterms:W3CDTF">2008-12-20T18:11:54Z</dcterms:created>
  <dcterms:modified xsi:type="dcterms:W3CDTF">2015-05-25T09:17:14Z</dcterms:modified>
</cp:coreProperties>
</file>