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0" r:id="rId5"/>
    <p:sldId id="259" r:id="rId6"/>
    <p:sldId id="263" r:id="rId7"/>
    <p:sldId id="273" r:id="rId8"/>
    <p:sldId id="266" r:id="rId9"/>
    <p:sldId id="274" r:id="rId10"/>
    <p:sldId id="275" r:id="rId11"/>
    <p:sldId id="269" r:id="rId12"/>
    <p:sldId id="27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BBDEC73-5745-4216-9170-3B44446D5B71}" type="datetimeFigureOut">
              <a:rPr lang="ru-RU" smtClean="0"/>
              <a:pPr/>
              <a:t>25.12.2016</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147DEB0-6F9D-4443-82B3-45178A199F60}" type="slidenum">
              <a:rPr lang="ru-RU" smtClean="0"/>
              <a:pPr/>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147DEB0-6F9D-4443-82B3-45178A199F60}" type="slidenum">
              <a:rPr lang="ru-RU" smtClean="0"/>
              <a:pPr/>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7" name="Slide Number Placeholder 6"/>
          <p:cNvSpPr>
            <a:spLocks noGrp="1"/>
          </p:cNvSpPr>
          <p:nvPr>
            <p:ph type="sldNum" sz="quarter" idx="12"/>
          </p:nvPr>
        </p:nvSpPr>
        <p:spPr/>
        <p:txBody>
          <a:bodyPr/>
          <a:lstStyle/>
          <a:p>
            <a:fld id="{2147DEB0-6F9D-4443-82B3-45178A199F60}" type="slidenum">
              <a:rPr lang="ru-RU" smtClean="0"/>
              <a:pPr/>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BBDEC73-5745-4216-9170-3B44446D5B71}" type="datetimeFigureOut">
              <a:rPr lang="ru-RU" smtClean="0"/>
              <a:pPr/>
              <a:t>25.12.2016</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2147DEB0-6F9D-4443-82B3-45178A199F6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BBDEC73-5745-4216-9170-3B44446D5B71}" type="datetimeFigureOut">
              <a:rPr lang="ru-RU" smtClean="0"/>
              <a:pPr/>
              <a:t>25.12.2016</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147DEB0-6F9D-4443-82B3-45178A199F6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randars.ru/college/psihologiya/lichnost.html"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3789040"/>
            <a:ext cx="6172200" cy="1071570"/>
          </a:xfrm>
        </p:spPr>
        <p:txBody>
          <a:bodyPr>
            <a:normAutofit fontScale="90000"/>
          </a:bodyPr>
          <a:lstStyle/>
          <a:p>
            <a:r>
              <a:rPr lang="ru-RU" dirty="0" smtClean="0">
                <a:solidFill>
                  <a:schemeClr val="tx1"/>
                </a:solidFill>
                <a:latin typeface="Arial Black" pitchFamily="34" charset="0"/>
                <a:ea typeface="Open Sans Condensed" pitchFamily="34" charset="0"/>
                <a:cs typeface="Open Sans Condensed" pitchFamily="34" charset="0"/>
              </a:rPr>
              <a:t>Презентация на тему «Способности человека»</a:t>
            </a:r>
            <a:endParaRPr lang="ru-RU" dirty="0">
              <a:solidFill>
                <a:schemeClr val="tx1"/>
              </a:solidFill>
              <a:latin typeface="Arial Black" pitchFamily="34" charset="0"/>
              <a:ea typeface="Open Sans Condensed" pitchFamily="34" charset="0"/>
              <a:cs typeface="Open Sans Condensed" pitchFamily="34" charset="0"/>
            </a:endParaRPr>
          </a:p>
        </p:txBody>
      </p:sp>
      <p:sp>
        <p:nvSpPr>
          <p:cNvPr id="4" name="TextBox 3"/>
          <p:cNvSpPr txBox="1"/>
          <p:nvPr/>
        </p:nvSpPr>
        <p:spPr>
          <a:xfrm>
            <a:off x="857208" y="214290"/>
            <a:ext cx="7429584" cy="646331"/>
          </a:xfrm>
          <a:prstGeom prst="rect">
            <a:avLst/>
          </a:prstGeom>
          <a:noFill/>
        </p:spPr>
        <p:txBody>
          <a:bodyPr wrap="square" rtlCol="0">
            <a:spAutoFit/>
          </a:bodyPr>
          <a:lstStyle/>
          <a:p>
            <a:pPr algn="ctr"/>
            <a:r>
              <a:rPr lang="ru-RU" b="1" dirty="0">
                <a:latin typeface="Arial Black" pitchFamily="34" charset="0"/>
              </a:rPr>
              <a:t>«Нижегородский государственный университет им. Н.И. Лобачевского</a:t>
            </a:r>
            <a:r>
              <a:rPr lang="ru-RU" b="1" dirty="0" smtClean="0">
                <a:latin typeface="Arial Black" pitchFamily="34" charset="0"/>
              </a:rPr>
              <a:t>»</a:t>
            </a:r>
            <a:endParaRPr lang="ru-RU" dirty="0">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654032"/>
          </a:xfrm>
        </p:spPr>
        <p:txBody>
          <a:bodyPr>
            <a:normAutofit/>
          </a:bodyPr>
          <a:lstStyle/>
          <a:p>
            <a:r>
              <a:rPr lang="ru-RU" sz="3200" dirty="0" smtClean="0">
                <a:solidFill>
                  <a:schemeClr val="tx1"/>
                </a:solidFill>
                <a:latin typeface="Arial Black" pitchFamily="34" charset="0"/>
              </a:rPr>
              <a:t>Гениальность</a:t>
            </a:r>
            <a:endParaRPr lang="ru-RU" sz="3200" dirty="0">
              <a:solidFill>
                <a:schemeClr val="tx1"/>
              </a:solidFill>
              <a:latin typeface="Arial Black" pitchFamily="34" charset="0"/>
            </a:endParaRPr>
          </a:p>
        </p:txBody>
      </p:sp>
      <p:pic>
        <p:nvPicPr>
          <p:cNvPr id="8194" name="Picture 2" descr="C:\Users\ndk_ru1\Desktop\sayt-psihol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2204864"/>
            <a:ext cx="3181350" cy="42862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55576" y="1025239"/>
            <a:ext cx="7920880" cy="646331"/>
          </a:xfrm>
          <a:prstGeom prst="rect">
            <a:avLst/>
          </a:prstGeom>
          <a:noFill/>
        </p:spPr>
        <p:txBody>
          <a:bodyPr wrap="square" rtlCol="0">
            <a:spAutoFit/>
          </a:bodyPr>
          <a:lstStyle/>
          <a:p>
            <a:r>
              <a:rPr lang="ru-RU" b="1" dirty="0"/>
              <a:t>Гениальность</a:t>
            </a:r>
            <a:r>
              <a:rPr lang="ru-RU" dirty="0"/>
              <a:t> — это качественно наивысшая степень развития и проявления одаренности и таланта.</a:t>
            </a:r>
          </a:p>
        </p:txBody>
      </p:sp>
      <p:sp>
        <p:nvSpPr>
          <p:cNvPr id="4" name="TextBox 3"/>
          <p:cNvSpPr txBox="1"/>
          <p:nvPr/>
        </p:nvSpPr>
        <p:spPr>
          <a:xfrm>
            <a:off x="755576" y="1844824"/>
            <a:ext cx="4464496" cy="4278094"/>
          </a:xfrm>
          <a:prstGeom prst="rect">
            <a:avLst/>
          </a:prstGeom>
          <a:noFill/>
        </p:spPr>
        <p:txBody>
          <a:bodyPr wrap="square" rtlCol="0">
            <a:spAutoFit/>
          </a:bodyPr>
          <a:lstStyle/>
          <a:p>
            <a:r>
              <a:rPr lang="ru-RU" sz="1600" dirty="0"/>
              <a:t>Гения характеризуют уникальность, высочайшее творчество, открытие чего-то, ранее человечеству неизведанного. Гений уникален, не похож на других людей, причем иногда настолько, что представляется непонятным, даже лишним. Однозначно определить, признать кого-то гением крайне сложно. Именно поэтому “непризнанных гениев” много больше, чем они есть в действительности. Однако гении всегда были, есть и будут проявляться, поскольку необходимы обществу. Гении столь же разнообразны, как и образующие их способности, одаренности, обстоятельства, деятельности. На то они и гении.</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8976"/>
            <a:ext cx="8106124" cy="582594"/>
          </a:xfrm>
        </p:spPr>
        <p:txBody>
          <a:bodyPr>
            <a:normAutofit fontScale="90000"/>
          </a:bodyPr>
          <a:lstStyle/>
          <a:p>
            <a:r>
              <a:rPr lang="ru-RU" sz="3200" dirty="0" smtClean="0">
                <a:solidFill>
                  <a:schemeClr val="tx1"/>
                </a:solidFill>
                <a:latin typeface="Arial Black" pitchFamily="34" charset="0"/>
              </a:rPr>
              <a:t>Проблема диагностики способностей</a:t>
            </a:r>
            <a:endParaRPr lang="ru-RU" sz="3200" dirty="0">
              <a:solidFill>
                <a:schemeClr val="tx1"/>
              </a:solidFill>
              <a:latin typeface="Arial Black" pitchFamily="34" charset="0"/>
            </a:endParaRPr>
          </a:p>
        </p:txBody>
      </p:sp>
      <p:pic>
        <p:nvPicPr>
          <p:cNvPr id="9218" name="Picture 2" descr="C:\Users\ndk_ru1\Desktop\ewuN4f-drM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301351"/>
            <a:ext cx="3096344" cy="2172338"/>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ndk_ru1\Desktop\sposobnosti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429212"/>
            <a:ext cx="3810000" cy="2971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3568" y="1059798"/>
            <a:ext cx="7632848" cy="2246769"/>
          </a:xfrm>
          <a:prstGeom prst="rect">
            <a:avLst/>
          </a:prstGeom>
          <a:noFill/>
        </p:spPr>
        <p:txBody>
          <a:bodyPr wrap="square" rtlCol="0">
            <a:spAutoFit/>
          </a:bodyPr>
          <a:lstStyle/>
          <a:p>
            <a:r>
              <a:rPr lang="ru-RU" sz="1400" dirty="0"/>
              <a:t>Способности и задатки выделяются в качестве одного из параметров целостного психического облика личности. Они дают психологическое описание человека с какой-то специфической стороны, являющейся жизненно значимой. Слова “способный” или “неспособный” широко употребляются в быту, особенно в практике обучения. Понятие способности является дискуссионным, содержит в себе непростые общечеловеческие, психологические, в том числе этические, нравственные вопросы. Это понятие пересекается со многими другими психологическими категориями и явлениями. Рассмотрим собственно психологическую трактовку способностей, которая отличается зачастую от их житейского понимания.</a:t>
            </a:r>
          </a:p>
        </p:txBody>
      </p:sp>
      <p:sp>
        <p:nvSpPr>
          <p:cNvPr id="4" name="TextBox 3"/>
          <p:cNvSpPr txBox="1"/>
          <p:nvPr/>
        </p:nvSpPr>
        <p:spPr>
          <a:xfrm>
            <a:off x="4493568" y="3115653"/>
            <a:ext cx="4398912" cy="1200329"/>
          </a:xfrm>
          <a:prstGeom prst="rect">
            <a:avLst/>
          </a:prstGeom>
          <a:noFill/>
        </p:spPr>
        <p:txBody>
          <a:bodyPr wrap="square" rtlCol="0">
            <a:spAutoFit/>
          </a:bodyPr>
          <a:lstStyle/>
          <a:p>
            <a:r>
              <a:rPr lang="ru-RU" sz="1200" dirty="0"/>
              <a:t>У любого человека нет более прямого и надежного пути к развитию своих способностей и личности в целом, чем общедоступное, грамотно организованное, но не облегченное и упрощенное, а оптимально напряженное, развивающее и творческое обучение.</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764704"/>
            <a:ext cx="8215370" cy="1071570"/>
          </a:xfrm>
        </p:spPr>
        <p:txBody>
          <a:bodyPr>
            <a:normAutofit/>
          </a:bodyPr>
          <a:lstStyle/>
          <a:p>
            <a:pPr marL="457200" indent="-457200" algn="ctr">
              <a:buNone/>
            </a:pPr>
            <a:r>
              <a:rPr lang="ru-RU" sz="4000" dirty="0" smtClean="0">
                <a:latin typeface="Arial Black" pitchFamily="34" charset="0"/>
                <a:ea typeface="Open Sans" pitchFamily="34" charset="0"/>
                <a:cs typeface="Open Sans" pitchFamily="34" charset="0"/>
              </a:rPr>
              <a:t>Спасибо за внимание!</a:t>
            </a:r>
          </a:p>
        </p:txBody>
      </p:sp>
      <p:pic>
        <p:nvPicPr>
          <p:cNvPr id="10242" name="Picture 2" descr="C:\Users\ndk_ru1\Desktop\1318789724_9f35c8aaa9c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700808"/>
            <a:ext cx="6480720" cy="43219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972452" cy="654032"/>
          </a:xfrm>
        </p:spPr>
        <p:txBody>
          <a:bodyPr>
            <a:normAutofit fontScale="90000"/>
          </a:bodyPr>
          <a:lstStyle/>
          <a:p>
            <a:r>
              <a:rPr lang="ru-RU" sz="3600" dirty="0" smtClean="0">
                <a:solidFill>
                  <a:schemeClr val="tx1"/>
                </a:solidFill>
                <a:latin typeface="Arial Black" pitchFamily="34" charset="0"/>
              </a:rPr>
              <a:t>Содержание (план презентации)</a:t>
            </a:r>
            <a:endParaRPr lang="ru-RU" sz="3600" dirty="0">
              <a:solidFill>
                <a:schemeClr val="tx1"/>
              </a:solidFill>
              <a:latin typeface="Arial Black" pitchFamily="34" charset="0"/>
            </a:endParaRPr>
          </a:p>
        </p:txBody>
      </p:sp>
      <p:sp>
        <p:nvSpPr>
          <p:cNvPr id="3" name="Содержимое 2"/>
          <p:cNvSpPr>
            <a:spLocks noGrp="1"/>
          </p:cNvSpPr>
          <p:nvPr>
            <p:ph idx="1"/>
          </p:nvPr>
        </p:nvSpPr>
        <p:spPr>
          <a:xfrm>
            <a:off x="457200" y="1071546"/>
            <a:ext cx="7615262" cy="5402406"/>
          </a:xfrm>
        </p:spPr>
        <p:txBody>
          <a:bodyPr/>
          <a:lstStyle/>
          <a:p>
            <a:pPr marL="457200" indent="-457200">
              <a:buAutoNum type="arabicPeriod"/>
            </a:pPr>
            <a:r>
              <a:rPr lang="ru-RU" dirty="0" smtClean="0">
                <a:latin typeface="Arial" pitchFamily="34" charset="0"/>
                <a:ea typeface="Open Sans" pitchFamily="34" charset="0"/>
                <a:cs typeface="Arial" pitchFamily="34" charset="0"/>
              </a:rPr>
              <a:t>Что такое способности?</a:t>
            </a:r>
          </a:p>
          <a:p>
            <a:pPr marL="457200" indent="-457200">
              <a:buAutoNum type="arabicPeriod"/>
            </a:pPr>
            <a:r>
              <a:rPr lang="ru-RU" dirty="0" smtClean="0">
                <a:latin typeface="Arial" pitchFamily="34" charset="0"/>
                <a:ea typeface="Open Sans" pitchFamily="34" charset="0"/>
                <a:cs typeface="Arial" pitchFamily="34" charset="0"/>
              </a:rPr>
              <a:t>Задатки</a:t>
            </a:r>
          </a:p>
          <a:p>
            <a:pPr marL="457200" indent="-457200">
              <a:buAutoNum type="arabicPeriod"/>
            </a:pPr>
            <a:r>
              <a:rPr lang="ru-RU" dirty="0" smtClean="0">
                <a:latin typeface="Arial" pitchFamily="34" charset="0"/>
                <a:ea typeface="Open Sans" pitchFamily="34" charset="0"/>
                <a:cs typeface="Arial" pitchFamily="34" charset="0"/>
              </a:rPr>
              <a:t>Способность и деятельность</a:t>
            </a:r>
          </a:p>
          <a:p>
            <a:pPr marL="457200" indent="-457200">
              <a:buAutoNum type="arabicPeriod"/>
            </a:pPr>
            <a:r>
              <a:rPr lang="ru-RU" dirty="0" err="1" smtClean="0">
                <a:latin typeface="Arial" pitchFamily="34" charset="0"/>
                <a:ea typeface="Open Sans" pitchFamily="34" charset="0"/>
                <a:cs typeface="Arial" pitchFamily="34" charset="0"/>
              </a:rPr>
              <a:t>Деятельностный</a:t>
            </a:r>
            <a:r>
              <a:rPr lang="ru-RU" dirty="0" smtClean="0">
                <a:latin typeface="Arial" pitchFamily="34" charset="0"/>
                <a:ea typeface="Open Sans" pitchFamily="34" charset="0"/>
                <a:cs typeface="Arial" pitchFamily="34" charset="0"/>
              </a:rPr>
              <a:t> подход</a:t>
            </a:r>
          </a:p>
          <a:p>
            <a:pPr marL="457200" indent="-457200">
              <a:buAutoNum type="arabicPeriod"/>
            </a:pPr>
            <a:r>
              <a:rPr lang="ru-RU" dirty="0" smtClean="0">
                <a:latin typeface="Arial" pitchFamily="34" charset="0"/>
                <a:ea typeface="Open Sans" pitchFamily="34" charset="0"/>
                <a:cs typeface="Arial" pitchFamily="34" charset="0"/>
              </a:rPr>
              <a:t>«</a:t>
            </a:r>
            <a:r>
              <a:rPr lang="ru-RU" dirty="0" err="1" smtClean="0">
                <a:latin typeface="Arial" pitchFamily="34" charset="0"/>
                <a:ea typeface="Open Sans" pitchFamily="34" charset="0"/>
                <a:cs typeface="Arial" pitchFamily="34" charset="0"/>
              </a:rPr>
              <a:t>Знаниевый</a:t>
            </a:r>
            <a:r>
              <a:rPr lang="ru-RU" dirty="0" smtClean="0">
                <a:latin typeface="Arial" pitchFamily="34" charset="0"/>
                <a:ea typeface="Open Sans" pitchFamily="34" charset="0"/>
                <a:cs typeface="Arial" pitchFamily="34" charset="0"/>
              </a:rPr>
              <a:t>» подход</a:t>
            </a:r>
          </a:p>
          <a:p>
            <a:pPr marL="457200" indent="-457200">
              <a:buAutoNum type="arabicPeriod"/>
            </a:pPr>
            <a:r>
              <a:rPr lang="ru-RU" dirty="0" smtClean="0">
                <a:latin typeface="Arial" pitchFamily="34" charset="0"/>
                <a:ea typeface="Open Sans" pitchFamily="34" charset="0"/>
                <a:cs typeface="Arial" pitchFamily="34" charset="0"/>
              </a:rPr>
              <a:t>Иерархия способностей</a:t>
            </a:r>
          </a:p>
          <a:p>
            <a:pPr marL="457200" indent="-457200">
              <a:buAutoNum type="arabicPeriod"/>
            </a:pPr>
            <a:r>
              <a:rPr lang="ru-RU" dirty="0" smtClean="0">
                <a:latin typeface="Arial" pitchFamily="34" charset="0"/>
                <a:ea typeface="Open Sans" pitchFamily="34" charset="0"/>
                <a:cs typeface="Arial" pitchFamily="34" charset="0"/>
              </a:rPr>
              <a:t>Одарённость</a:t>
            </a:r>
          </a:p>
          <a:p>
            <a:pPr marL="457200" indent="-457200">
              <a:buAutoNum type="arabicPeriod"/>
            </a:pPr>
            <a:r>
              <a:rPr lang="ru-RU" dirty="0" smtClean="0">
                <a:latin typeface="Arial" pitchFamily="34" charset="0"/>
                <a:ea typeface="Open Sans" pitchFamily="34" charset="0"/>
                <a:cs typeface="Arial" pitchFamily="34" charset="0"/>
              </a:rPr>
              <a:t>Гениальность</a:t>
            </a:r>
          </a:p>
          <a:p>
            <a:pPr marL="457200" indent="-457200">
              <a:buAutoNum type="arabicPeriod"/>
            </a:pPr>
            <a:r>
              <a:rPr lang="ru-RU" dirty="0" smtClean="0">
                <a:latin typeface="Arial" pitchFamily="34" charset="0"/>
                <a:ea typeface="Open Sans" pitchFamily="34" charset="0"/>
                <a:cs typeface="Arial" pitchFamily="34" charset="0"/>
              </a:rPr>
              <a:t>Проблемы диагностики</a:t>
            </a:r>
          </a:p>
          <a:p>
            <a:pPr marL="0" indent="0">
              <a:buNone/>
            </a:pPr>
            <a:r>
              <a:rPr lang="ru-RU" dirty="0" smtClean="0">
                <a:latin typeface="Arial" pitchFamily="34" charset="0"/>
                <a:ea typeface="Open Sans" pitchFamily="34" charset="0"/>
                <a:cs typeface="Arial" pitchFamily="34" charset="0"/>
              </a:rPr>
              <a:t>      способностей</a:t>
            </a:r>
          </a:p>
        </p:txBody>
      </p:sp>
      <p:pic>
        <p:nvPicPr>
          <p:cNvPr id="3074" name="Picture 2" descr="C:\Users\ndk_ru1\Desktop\aj-k-j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4401" y="1265286"/>
            <a:ext cx="3485351" cy="223224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ndk_ru1\Desktop\reben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8188" y="3789040"/>
            <a:ext cx="3504969" cy="25473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7972452" cy="654032"/>
          </a:xfrm>
        </p:spPr>
        <p:txBody>
          <a:bodyPr>
            <a:normAutofit/>
          </a:bodyPr>
          <a:lstStyle/>
          <a:p>
            <a:pPr marL="457200" indent="-457200"/>
            <a:r>
              <a:rPr lang="ru-RU" sz="3600" dirty="0" smtClean="0">
                <a:solidFill>
                  <a:schemeClr val="tx1"/>
                </a:solidFill>
                <a:latin typeface="Arial Black" pitchFamily="34" charset="0"/>
                <a:ea typeface="Open Sans" pitchFamily="34" charset="0"/>
                <a:cs typeface="Arial" pitchFamily="34" charset="0"/>
              </a:rPr>
              <a:t>Что такое способности?</a:t>
            </a:r>
          </a:p>
        </p:txBody>
      </p:sp>
      <p:sp>
        <p:nvSpPr>
          <p:cNvPr id="3" name="Содержимое 2"/>
          <p:cNvSpPr>
            <a:spLocks noGrp="1"/>
          </p:cNvSpPr>
          <p:nvPr>
            <p:ph idx="1"/>
          </p:nvPr>
        </p:nvSpPr>
        <p:spPr>
          <a:xfrm>
            <a:off x="611560" y="1052736"/>
            <a:ext cx="7615262" cy="2643206"/>
          </a:xfrm>
        </p:spPr>
        <p:txBody>
          <a:bodyPr>
            <a:normAutofit/>
          </a:bodyPr>
          <a:lstStyle/>
          <a:p>
            <a:pPr marL="457200" indent="-457200">
              <a:buNone/>
            </a:pPr>
            <a:r>
              <a:rPr lang="ru-RU" sz="2000" b="1" dirty="0">
                <a:solidFill>
                  <a:srgbClr val="000000"/>
                </a:solidFill>
                <a:latin typeface="Arial"/>
              </a:rPr>
              <a:t>Способности</a:t>
            </a:r>
            <a:r>
              <a:rPr lang="ru-RU" sz="2000" dirty="0">
                <a:solidFill>
                  <a:srgbClr val="000000"/>
                </a:solidFill>
                <a:latin typeface="Arial"/>
              </a:rPr>
              <a:t> — это индивидуально-психологические особенности, имеющие отношение к успешности выполнения какой-либо деятельности, не сводимые к знаниям, навыкам и умениям личности, но объясняющие быстроту и легкость их приобретения.</a:t>
            </a:r>
            <a:endParaRPr lang="ru-RU" sz="2000" dirty="0">
              <a:latin typeface="PT Sans" pitchFamily="34" charset="0"/>
              <a:ea typeface="Open Sans" pitchFamily="34" charset="0"/>
              <a:cs typeface="Open Sans" pitchFamily="34" charset="0"/>
            </a:endParaRPr>
          </a:p>
        </p:txBody>
      </p:sp>
      <p:pic>
        <p:nvPicPr>
          <p:cNvPr id="2050" name="Picture 2" descr="C:\Users\ndk_ru1\Desktop\1470834_33855_2303058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908205"/>
            <a:ext cx="6474296" cy="33615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1758" y="188640"/>
            <a:ext cx="7972452" cy="1003242"/>
          </a:xfrm>
        </p:spPr>
        <p:txBody>
          <a:bodyPr>
            <a:noAutofit/>
          </a:bodyPr>
          <a:lstStyle/>
          <a:p>
            <a:pPr algn="ctr"/>
            <a:r>
              <a:rPr lang="ru-RU" dirty="0" smtClean="0">
                <a:solidFill>
                  <a:schemeClr val="tx1"/>
                </a:solidFill>
                <a:latin typeface="Arial Black" pitchFamily="34" charset="0"/>
                <a:cs typeface="Arial" pitchFamily="34" charset="0"/>
              </a:rPr>
              <a:t>Задатки</a:t>
            </a:r>
            <a:endParaRPr lang="ru-RU" dirty="0">
              <a:solidFill>
                <a:schemeClr val="tx1"/>
              </a:solidFill>
              <a:latin typeface="Arial Black" pitchFamily="34" charset="0"/>
              <a:cs typeface="Arial" pitchFamily="34" charset="0"/>
            </a:endParaRPr>
          </a:p>
        </p:txBody>
      </p:sp>
      <p:sp>
        <p:nvSpPr>
          <p:cNvPr id="3" name="TextBox 2"/>
          <p:cNvSpPr txBox="1"/>
          <p:nvPr/>
        </p:nvSpPr>
        <p:spPr>
          <a:xfrm>
            <a:off x="683568" y="1052736"/>
            <a:ext cx="7488832" cy="5632311"/>
          </a:xfrm>
          <a:prstGeom prst="rect">
            <a:avLst/>
          </a:prstGeom>
          <a:noFill/>
        </p:spPr>
        <p:txBody>
          <a:bodyPr wrap="square" rtlCol="0">
            <a:spAutoFit/>
          </a:bodyPr>
          <a:lstStyle/>
          <a:p>
            <a:r>
              <a:rPr lang="ru-RU" dirty="0" smtClean="0"/>
              <a:t>Развитие </a:t>
            </a:r>
            <a:r>
              <a:rPr lang="ru-RU" dirty="0"/>
              <a:t>способности должно иметь какое-то “начало”, точку отсчета. Задатки — это природная предпосылка способности, анатомо-физиологические особенности, лежащие в основе развития способностей. Нет способностей, как вне деятельности, так и вне задатков. Задатки врожденны и статичны в отличие от динамических способностей. Задаток сам по себе не определен, ни на что не направлен, многозначен. Он получает свою определенность, только будучи, включенным в структуру деятельности, в динамику способности</a:t>
            </a:r>
            <a:r>
              <a:rPr lang="ru-RU" dirty="0" smtClean="0"/>
              <a:t>.</a:t>
            </a:r>
          </a:p>
          <a:p>
            <a:r>
              <a:rPr lang="ru-RU" dirty="0"/>
              <a:t>У человека имеется множество самых разных способностей: элементарные и сложные, общие и специальные, теоретические и практические, коммуникативные и предметно-</a:t>
            </a:r>
            <a:r>
              <a:rPr lang="ru-RU" dirty="0" err="1"/>
              <a:t>деятельностные</a:t>
            </a:r>
            <a:r>
              <a:rPr lang="ru-RU" dirty="0"/>
              <a:t>.</a:t>
            </a:r>
          </a:p>
          <a:p>
            <a:r>
              <a:rPr lang="ru-RU" dirty="0"/>
              <a:t>Способности человека не только совместно определяют успешность деятельности и общения, но и взаимодействуют друг с другом, оказывая друг на друга определенное влияние. В зависимости от наличия и степени развитости отдельных способностей, они приобретают специфический характер.</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654032"/>
          </a:xfrm>
        </p:spPr>
        <p:txBody>
          <a:bodyPr>
            <a:normAutofit/>
          </a:bodyPr>
          <a:lstStyle/>
          <a:p>
            <a:pPr marL="457200" indent="-457200"/>
            <a:r>
              <a:rPr lang="ru-RU" sz="3200" dirty="0" smtClean="0">
                <a:solidFill>
                  <a:schemeClr val="tx1"/>
                </a:solidFill>
                <a:latin typeface="Arial Black" pitchFamily="34" charset="0"/>
                <a:ea typeface="Open Sans" pitchFamily="34" charset="0"/>
                <a:cs typeface="Open Sans" pitchFamily="34" charset="0"/>
              </a:rPr>
              <a:t>Способности и деятельность</a:t>
            </a:r>
          </a:p>
        </p:txBody>
      </p:sp>
      <p:sp>
        <p:nvSpPr>
          <p:cNvPr id="11" name="Содержимое 10"/>
          <p:cNvSpPr>
            <a:spLocks noGrp="1"/>
          </p:cNvSpPr>
          <p:nvPr>
            <p:ph idx="1"/>
          </p:nvPr>
        </p:nvSpPr>
        <p:spPr>
          <a:xfrm>
            <a:off x="457200" y="1071546"/>
            <a:ext cx="7467600" cy="5500726"/>
          </a:xfrm>
        </p:spPr>
        <p:txBody>
          <a:bodyPr>
            <a:normAutofit/>
          </a:bodyPr>
          <a:lstStyle/>
          <a:p>
            <a:pPr marL="68580" indent="0">
              <a:buNone/>
            </a:pPr>
            <a:r>
              <a:rPr lang="ru-RU" sz="2000" dirty="0"/>
              <a:t>В психологии существует два основных подхода к пониманию способностей, их происхождения и места в системе деятельности, психики и личности.</a:t>
            </a:r>
            <a:endParaRPr lang="ru-RU" sz="2000" dirty="0">
              <a:latin typeface="PT Sans" pitchFamily="34" charset="0"/>
            </a:endParaRPr>
          </a:p>
        </p:txBody>
      </p:sp>
      <p:pic>
        <p:nvPicPr>
          <p:cNvPr id="1027" name="Picture 3" descr="C:\Users\ndk_ru1\Desktop\7e12b6d18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053684"/>
            <a:ext cx="4402460" cy="43276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ndk_ru1\Desktop\ezotericheskaya-psihologiy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560" y="4252413"/>
            <a:ext cx="3200400" cy="19716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11560" y="2420888"/>
            <a:ext cx="3200400" cy="646331"/>
          </a:xfrm>
          <a:prstGeom prst="rect">
            <a:avLst/>
          </a:prstGeom>
          <a:noFill/>
        </p:spPr>
        <p:txBody>
          <a:bodyPr wrap="square" rtlCol="0">
            <a:spAutoFit/>
          </a:bodyPr>
          <a:lstStyle/>
          <a:p>
            <a:r>
              <a:rPr lang="ru-RU" b="1" i="1" dirty="0" smtClean="0"/>
              <a:t>-</a:t>
            </a:r>
            <a:r>
              <a:rPr lang="ru-RU" b="1" i="1" dirty="0" err="1" smtClean="0"/>
              <a:t>Деятельностный</a:t>
            </a:r>
            <a:r>
              <a:rPr lang="ru-RU" b="1" i="1" dirty="0" smtClean="0"/>
              <a:t> подход</a:t>
            </a:r>
          </a:p>
          <a:p>
            <a:r>
              <a:rPr lang="ru-RU" b="1" i="1" dirty="0" smtClean="0"/>
              <a:t>-</a:t>
            </a:r>
            <a:r>
              <a:rPr lang="ru-RU" b="1" i="1" dirty="0" err="1" smtClean="0"/>
              <a:t>Знаниевый</a:t>
            </a:r>
            <a:r>
              <a:rPr lang="ru-RU" b="1" i="1" dirty="0" smtClean="0"/>
              <a:t> подход</a:t>
            </a:r>
            <a:endParaRPr lang="ru-RU" b="1"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654032"/>
          </a:xfrm>
        </p:spPr>
        <p:txBody>
          <a:bodyPr>
            <a:normAutofit/>
          </a:bodyPr>
          <a:lstStyle/>
          <a:p>
            <a:r>
              <a:rPr lang="ru-RU" sz="3600" dirty="0" err="1" smtClean="0">
                <a:solidFill>
                  <a:schemeClr val="tx1"/>
                </a:solidFill>
                <a:latin typeface="Arial Black" pitchFamily="34" charset="0"/>
              </a:rPr>
              <a:t>Деятельностный</a:t>
            </a:r>
            <a:r>
              <a:rPr lang="ru-RU" sz="3600" dirty="0" smtClean="0">
                <a:solidFill>
                  <a:schemeClr val="tx1"/>
                </a:solidFill>
                <a:latin typeface="Arial Black" pitchFamily="34" charset="0"/>
              </a:rPr>
              <a:t> подход</a:t>
            </a:r>
            <a:endParaRPr lang="ru-RU" sz="3600" dirty="0">
              <a:solidFill>
                <a:schemeClr val="tx1"/>
              </a:solidFill>
              <a:latin typeface="Arial Black" pitchFamily="34" charset="0"/>
            </a:endParaRPr>
          </a:p>
        </p:txBody>
      </p:sp>
      <p:sp>
        <p:nvSpPr>
          <p:cNvPr id="8" name="Содержимое 4"/>
          <p:cNvSpPr>
            <a:spLocks noGrp="1"/>
          </p:cNvSpPr>
          <p:nvPr>
            <p:ph idx="1"/>
          </p:nvPr>
        </p:nvSpPr>
        <p:spPr>
          <a:xfrm>
            <a:off x="467544" y="943036"/>
            <a:ext cx="8003232" cy="1565366"/>
          </a:xfrm>
        </p:spPr>
        <p:txBody>
          <a:bodyPr>
            <a:noAutofit/>
          </a:bodyPr>
          <a:lstStyle/>
          <a:p>
            <a:pPr algn="ctr"/>
            <a:r>
              <a:rPr lang="ru-RU" sz="1400" dirty="0">
                <a:solidFill>
                  <a:srgbClr val="000000"/>
                </a:solidFill>
                <a:latin typeface="Arial"/>
              </a:rPr>
              <a:t>Подчеркивая связь способностей с успешной деятельностью, следует ограничить круг индивидуально-варьирующих особенностей только теми, которые обеспечивают эффективный результат деятельности. Способных людей от неспособных отличает более быстрое освоение деятельности, достижение в ней большей эффективности. Хотя внешне способности проявляются в деятельности: в навыках, умениях и знаниях личности, но в то же время способности и деятельность не тождественны друг другу. Так, человек может быть хорошо технически подготовлен и образован, но мало способен к какой-либо деятельности.</a:t>
            </a:r>
            <a:endParaRPr lang="ru-RU" sz="1400" dirty="0" smtClean="0"/>
          </a:p>
        </p:txBody>
      </p:sp>
      <p:pic>
        <p:nvPicPr>
          <p:cNvPr id="4098" name="Picture 2" descr="C:\Users\ndk_ru1\Desktop\3254a6ccc67844b753f3c6b89cb44a4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074712"/>
            <a:ext cx="4945775" cy="32099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78243" y="2924944"/>
            <a:ext cx="2669619" cy="2893100"/>
          </a:xfrm>
          <a:prstGeom prst="rect">
            <a:avLst/>
          </a:prstGeom>
          <a:noFill/>
        </p:spPr>
        <p:txBody>
          <a:bodyPr wrap="square" rtlCol="0">
            <a:spAutoFit/>
          </a:bodyPr>
          <a:lstStyle/>
          <a:p>
            <a:r>
              <a:rPr lang="ru-RU" sz="1400" dirty="0" smtClean="0">
                <a:solidFill>
                  <a:srgbClr val="000000"/>
                </a:solidFill>
                <a:latin typeface="Arial"/>
              </a:rPr>
              <a:t>- Способности </a:t>
            </a:r>
            <a:r>
              <a:rPr lang="ru-RU" sz="1400" dirty="0">
                <a:solidFill>
                  <a:srgbClr val="000000"/>
                </a:solidFill>
                <a:latin typeface="Arial"/>
              </a:rPr>
              <a:t>проявляются не в самих знаниях, умениях и навыках, а в динамике их приобретения, в том, насколько быстро и легко человек осваивает конкретную деятельность. От способностей зависит качество выполнения деятельности, ее успешность и уровень достижений, и также то, как эта деятельность </a:t>
            </a:r>
            <a:r>
              <a:rPr lang="ru-RU" sz="1200" dirty="0">
                <a:solidFill>
                  <a:srgbClr val="000000"/>
                </a:solidFill>
                <a:latin typeface="Arial"/>
              </a:rPr>
              <a:t>выполняется.</a:t>
            </a:r>
            <a:endParaRPr lang="ru-RU"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7972452" cy="654032"/>
          </a:xfrm>
        </p:spPr>
        <p:txBody>
          <a:bodyPr>
            <a:normAutofit/>
          </a:bodyPr>
          <a:lstStyle/>
          <a:p>
            <a:r>
              <a:rPr lang="ru-RU" sz="3600" dirty="0" smtClean="0">
                <a:solidFill>
                  <a:schemeClr val="tx1"/>
                </a:solidFill>
                <a:latin typeface="Arial Black" pitchFamily="34" charset="0"/>
              </a:rPr>
              <a:t>«</a:t>
            </a:r>
            <a:r>
              <a:rPr lang="ru-RU" sz="3600" dirty="0" err="1" smtClean="0">
                <a:solidFill>
                  <a:schemeClr val="tx1"/>
                </a:solidFill>
                <a:latin typeface="Arial Black" pitchFamily="34" charset="0"/>
              </a:rPr>
              <a:t>Знаниевый</a:t>
            </a:r>
            <a:r>
              <a:rPr lang="ru-RU" sz="3600" dirty="0" smtClean="0">
                <a:solidFill>
                  <a:schemeClr val="tx1"/>
                </a:solidFill>
                <a:latin typeface="Arial Black" pitchFamily="34" charset="0"/>
              </a:rPr>
              <a:t>» подход</a:t>
            </a:r>
            <a:endParaRPr lang="ru-RU" sz="3600" dirty="0">
              <a:solidFill>
                <a:schemeClr val="tx1"/>
              </a:solidFill>
              <a:latin typeface="Arial Black" pitchFamily="34" charset="0"/>
            </a:endParaRPr>
          </a:p>
        </p:txBody>
      </p:sp>
      <p:sp>
        <p:nvSpPr>
          <p:cNvPr id="8" name="Содержимое 4"/>
          <p:cNvSpPr>
            <a:spLocks noGrp="1"/>
          </p:cNvSpPr>
          <p:nvPr>
            <p:ph idx="1"/>
          </p:nvPr>
        </p:nvSpPr>
        <p:spPr>
          <a:xfrm>
            <a:off x="395536" y="1268760"/>
            <a:ext cx="8136904" cy="2520280"/>
          </a:xfrm>
        </p:spPr>
        <p:txBody>
          <a:bodyPr>
            <a:normAutofit fontScale="92500"/>
          </a:bodyPr>
          <a:lstStyle/>
          <a:p>
            <a:pPr algn="ctr"/>
            <a:r>
              <a:rPr lang="ru-RU" sz="1400" dirty="0"/>
              <a:t>Обратимся ко второму психологическому подходу, к пониманию связей способности и деятельности. Его главное отличие от предыдущей концепции заключается в фактическом приравнивании способностей к наличному уровню знаний, умений и навыков. Такой позиции придерживался советский психолог В. А. </a:t>
            </a:r>
            <a:r>
              <a:rPr lang="ru-RU" sz="1400" dirty="0" err="1"/>
              <a:t>Крутецкий</a:t>
            </a:r>
            <a:r>
              <a:rPr lang="ru-RU" sz="1400" dirty="0"/>
              <a:t> (1917-1989). </a:t>
            </a:r>
            <a:r>
              <a:rPr lang="ru-RU" sz="1400" dirty="0" err="1"/>
              <a:t>Знаниевый</a:t>
            </a:r>
            <a:r>
              <a:rPr lang="ru-RU" sz="1400" dirty="0"/>
              <a:t> подход акцентирован как бы на </a:t>
            </a:r>
            <a:r>
              <a:rPr lang="ru-RU" sz="1400" dirty="0" err="1"/>
              <a:t>операциональном</a:t>
            </a:r>
            <a:r>
              <a:rPr lang="ru-RU" sz="1400" dirty="0"/>
              <a:t> аспекте способностей, тогда как </a:t>
            </a:r>
            <a:r>
              <a:rPr lang="ru-RU" sz="1400" dirty="0" err="1"/>
              <a:t>деятельностный</a:t>
            </a:r>
            <a:r>
              <a:rPr lang="ru-RU" sz="1400" dirty="0"/>
              <a:t> выделяет динамический аспект. Но ведь быстрота и легкость развития способностей обеспечена только соответствующими операциями и знаниями. Так как формирование начинается не “с нуля”, оно не предопределено врожденными задатками. Соответствующие знания, навыки и умения личности фактически не отделимы от понимания, функционирования и развития способностей. Поэтому многочисленные работы “</a:t>
            </a:r>
            <a:r>
              <a:rPr lang="ru-RU" sz="1400" dirty="0" err="1"/>
              <a:t>знаниевого</a:t>
            </a:r>
            <a:r>
              <a:rPr lang="ru-RU" sz="1400" dirty="0"/>
              <a:t>” подхода, посвящены математическим, умственным, педагогическим способностям, как правило, широко известны и перспективны.</a:t>
            </a:r>
            <a:endParaRPr lang="ru-RU" sz="1400" dirty="0" smtClean="0"/>
          </a:p>
        </p:txBody>
      </p:sp>
      <p:pic>
        <p:nvPicPr>
          <p:cNvPr id="5122" name="Picture 2" descr="C:\Users\ndk_ru1\Desktop\24085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7775" y="3717032"/>
            <a:ext cx="2904008" cy="268720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ndk_ru1\Desktop\hqdefaul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748097"/>
            <a:ext cx="4104456" cy="26751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72452" cy="654032"/>
          </a:xfrm>
        </p:spPr>
        <p:txBody>
          <a:bodyPr>
            <a:normAutofit/>
          </a:bodyPr>
          <a:lstStyle/>
          <a:p>
            <a:r>
              <a:rPr lang="ru-RU" sz="3200" dirty="0" smtClean="0">
                <a:solidFill>
                  <a:schemeClr val="tx1"/>
                </a:solidFill>
                <a:latin typeface="Arial Black" pitchFamily="34" charset="0"/>
              </a:rPr>
              <a:t>Иерархия способностей</a:t>
            </a:r>
            <a:endParaRPr lang="ru-RU" sz="3200" dirty="0">
              <a:solidFill>
                <a:schemeClr val="tx1"/>
              </a:solidFill>
              <a:latin typeface="Arial Black" pitchFamily="34" charset="0"/>
            </a:endParaRPr>
          </a:p>
        </p:txBody>
      </p:sp>
      <p:sp>
        <p:nvSpPr>
          <p:cNvPr id="9" name="Содержимое 10"/>
          <p:cNvSpPr>
            <a:spLocks noGrp="1"/>
          </p:cNvSpPr>
          <p:nvPr>
            <p:ph idx="1"/>
          </p:nvPr>
        </p:nvSpPr>
        <p:spPr>
          <a:xfrm>
            <a:off x="457200" y="1071546"/>
            <a:ext cx="7467600" cy="928694"/>
          </a:xfrm>
        </p:spPr>
        <p:txBody>
          <a:bodyPr>
            <a:normAutofit/>
          </a:bodyPr>
          <a:lstStyle/>
          <a:p>
            <a:pPr>
              <a:buNone/>
            </a:pPr>
            <a:endParaRPr lang="ru-RU" dirty="0" smtClean="0">
              <a:latin typeface="Arial" pitchFamily="34" charset="0"/>
              <a:cs typeface="Arial" pitchFamily="34" charset="0"/>
            </a:endParaRPr>
          </a:p>
          <a:p>
            <a:endParaRPr lang="ru-RU" dirty="0">
              <a:latin typeface="Arial" pitchFamily="34" charset="0"/>
              <a:cs typeface="Arial" pitchFamily="34" charset="0"/>
            </a:endParaRPr>
          </a:p>
        </p:txBody>
      </p:sp>
      <p:pic>
        <p:nvPicPr>
          <p:cNvPr id="6146" name="Picture 2" descr="C:\Users\ndk_ru1\Desktop\eixZXTwfJK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373" y="2636912"/>
            <a:ext cx="7670800" cy="37592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701373" y="908720"/>
            <a:ext cx="7543035" cy="1754326"/>
          </a:xfrm>
          <a:prstGeom prst="rect">
            <a:avLst/>
          </a:prstGeom>
        </p:spPr>
        <p:txBody>
          <a:bodyPr wrap="square">
            <a:spAutoFit/>
          </a:bodyPr>
          <a:lstStyle/>
          <a:p>
            <a:r>
              <a:rPr lang="ru-RU" dirty="0"/>
              <a:t>Способности существуют и развиваются или погибают в </a:t>
            </a:r>
            <a:r>
              <a:rPr lang="ru-RU" dirty="0">
                <a:hlinkClick r:id="rId3" tooltip="Личность"/>
              </a:rPr>
              <a:t>личности</a:t>
            </a:r>
            <a:r>
              <a:rPr lang="ru-RU" dirty="0"/>
              <a:t> точно так же, как психологически “исходные” потребности, мотивы деятельности. В личности наблюдается своя динамическая иерархия способностей. В этой структуре выделяются и особые личностные образования, называемые </a:t>
            </a:r>
            <a:r>
              <a:rPr lang="ru-RU" dirty="0" smtClean="0"/>
              <a:t>одаренностью и гениальностью.</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7972452" cy="654032"/>
          </a:xfrm>
        </p:spPr>
        <p:txBody>
          <a:bodyPr>
            <a:normAutofit/>
          </a:bodyPr>
          <a:lstStyle/>
          <a:p>
            <a:r>
              <a:rPr lang="ru-RU" sz="3200" dirty="0" smtClean="0">
                <a:solidFill>
                  <a:schemeClr val="tx1"/>
                </a:solidFill>
                <a:latin typeface="Arial Black" pitchFamily="34" charset="0"/>
              </a:rPr>
              <a:t>Одарённость</a:t>
            </a:r>
            <a:endParaRPr lang="ru-RU" sz="3200" dirty="0">
              <a:solidFill>
                <a:schemeClr val="tx1"/>
              </a:solidFill>
              <a:latin typeface="Arial Black" pitchFamily="34" charset="0"/>
            </a:endParaRPr>
          </a:p>
        </p:txBody>
      </p:sp>
      <p:pic>
        <p:nvPicPr>
          <p:cNvPr id="7170" name="Picture 2" descr="C:\Users\ndk_ru1\Desktop\158534_481621784309_481621019309_49570_2802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3861048"/>
            <a:ext cx="3095667" cy="23217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7583" y="1052736"/>
            <a:ext cx="6048672" cy="646331"/>
          </a:xfrm>
          <a:prstGeom prst="rect">
            <a:avLst/>
          </a:prstGeom>
          <a:noFill/>
        </p:spPr>
        <p:txBody>
          <a:bodyPr wrap="square" rtlCol="0">
            <a:spAutoFit/>
          </a:bodyPr>
          <a:lstStyle/>
          <a:p>
            <a:r>
              <a:rPr lang="ru-RU" b="1" dirty="0"/>
              <a:t>Одаренность</a:t>
            </a:r>
            <a:r>
              <a:rPr lang="ru-RU" dirty="0"/>
              <a:t> — качественно своеобразное, личностное сочетание способностей.</a:t>
            </a:r>
          </a:p>
        </p:txBody>
      </p:sp>
      <p:sp>
        <p:nvSpPr>
          <p:cNvPr id="5" name="TextBox 4"/>
          <p:cNvSpPr txBox="1"/>
          <p:nvPr/>
        </p:nvSpPr>
        <p:spPr>
          <a:xfrm>
            <a:off x="580495" y="1699067"/>
            <a:ext cx="7560840" cy="1384995"/>
          </a:xfrm>
          <a:prstGeom prst="rect">
            <a:avLst/>
          </a:prstGeom>
          <a:noFill/>
        </p:spPr>
        <p:txBody>
          <a:bodyPr wrap="square" rtlCol="0">
            <a:spAutoFit/>
          </a:bodyPr>
          <a:lstStyle/>
          <a:p>
            <a:r>
              <a:rPr lang="ru-RU" sz="1400" dirty="0"/>
              <a:t>Под </a:t>
            </a:r>
            <a:r>
              <a:rPr lang="ru-RU" sz="1400" b="1" dirty="0"/>
              <a:t>общей одаренностью</a:t>
            </a:r>
            <a:r>
              <a:rPr lang="ru-RU" sz="1400" dirty="0"/>
              <a:t> понимается развитие относительно широких и универсально задействованных психологических составляющих, например памяти и интеллекта. Однако способность и одаренность могут существовать только применительно к некой конкретной деятельности. Поэтому общая одаренность должна быть отнесена к определенной универсальной деятельности. Таковой является вся человеческая психика, или сама жизни.</a:t>
            </a:r>
          </a:p>
        </p:txBody>
      </p:sp>
      <p:sp>
        <p:nvSpPr>
          <p:cNvPr id="6" name="TextBox 5"/>
          <p:cNvSpPr txBox="1"/>
          <p:nvPr/>
        </p:nvSpPr>
        <p:spPr>
          <a:xfrm>
            <a:off x="580494" y="3090669"/>
            <a:ext cx="5143634" cy="3231654"/>
          </a:xfrm>
          <a:prstGeom prst="rect">
            <a:avLst/>
          </a:prstGeom>
          <a:noFill/>
        </p:spPr>
        <p:txBody>
          <a:bodyPr wrap="square" rtlCol="0">
            <a:spAutoFit/>
          </a:bodyPr>
          <a:lstStyle/>
          <a:p>
            <a:r>
              <a:rPr lang="ru-RU" sz="1200" b="1" dirty="0"/>
              <a:t>Специальная одаренность</a:t>
            </a:r>
            <a:r>
              <a:rPr lang="ru-RU" sz="1200" dirty="0"/>
              <a:t> имеет более узкое понятийное содержание, поскольку относится к некоторой специальной, т.е. относительно специфической, деятельности. Но такая градация деятельности условна. Так в структуру художественной деятельности входят и перцепция, и рисование, и композиция, и воображение, и многое другое, что требует соответствующего развития специальных способностей. Поэтому общие и специальные способности реально существуют в личностном, </a:t>
            </a:r>
            <a:r>
              <a:rPr lang="ru-RU" sz="1200" dirty="0" err="1"/>
              <a:t>деятельностном</a:t>
            </a:r>
            <a:r>
              <a:rPr lang="ru-RU" sz="1200" dirty="0"/>
              <a:t> единстве.</a:t>
            </a:r>
          </a:p>
          <a:p>
            <a:r>
              <a:rPr lang="ru-RU" sz="1200" dirty="0"/>
              <a:t>Высокая степень одаренности называется талантом, при описании качеств которого используется множество выразительных эпитетов. Это, например, выдающееся совершенство, значимость, страстная увлеченность, высокая работоспособность, оригинальность разнообразие. Б. М. Теплов писал, что талант как таковой многосторонен. По законам теории вероятностей “выдающимися” не могут быть все, поэтому в реальности талантливых людей немного.</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Другая 1">
      <a:dk1>
        <a:srgbClr val="401A5D"/>
      </a:dk1>
      <a:lt1>
        <a:srgbClr val="C971E5"/>
      </a:lt1>
      <a:dk2>
        <a:srgbClr val="1B0B28"/>
      </a:dk2>
      <a:lt2>
        <a:srgbClr val="F476D0"/>
      </a:lt2>
      <a:accent1>
        <a:srgbClr val="002060"/>
      </a:accent1>
      <a:accent2>
        <a:srgbClr val="622890"/>
      </a:accent2>
      <a:accent3>
        <a:srgbClr val="381750"/>
      </a:accent3>
      <a:accent4>
        <a:srgbClr val="00B0F0"/>
      </a:accent4>
      <a:accent5>
        <a:srgbClr val="0C1ECC"/>
      </a:accent5>
      <a:accent6>
        <a:srgbClr val="29113C"/>
      </a:accent6>
      <a:hlink>
        <a:srgbClr val="1B0B28"/>
      </a:hlink>
      <a:folHlink>
        <a:srgbClr val="002060"/>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1278</TotalTime>
  <Words>750</Words>
  <Application>Microsoft Office PowerPoint</Application>
  <PresentationFormat>Экран (4:3)</PresentationFormat>
  <Paragraphs>42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Остин</vt:lpstr>
      <vt:lpstr>Презентация на тему «Способности человека»</vt:lpstr>
      <vt:lpstr>Содержание (план презентации)</vt:lpstr>
      <vt:lpstr>Что такое способности?</vt:lpstr>
      <vt:lpstr>Задатки</vt:lpstr>
      <vt:lpstr>Способности и деятельность</vt:lpstr>
      <vt:lpstr>Деятельностный подход</vt:lpstr>
      <vt:lpstr>«Знаниевый» подход</vt:lpstr>
      <vt:lpstr>Иерархия способностей</vt:lpstr>
      <vt:lpstr>Одарённость</vt:lpstr>
      <vt:lpstr>Гениальность</vt:lpstr>
      <vt:lpstr>Проблема диагностики способностей</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Полина</dc:creator>
  <cp:lastModifiedBy>ASUS-Ann</cp:lastModifiedBy>
  <cp:revision>138</cp:revision>
  <dcterms:created xsi:type="dcterms:W3CDTF">2015-10-16T20:46:18Z</dcterms:created>
  <dcterms:modified xsi:type="dcterms:W3CDTF">2016-12-25T09:26:15Z</dcterms:modified>
</cp:coreProperties>
</file>