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3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9" autoAdjust="0"/>
    <p:restoredTop sz="93682" autoAdjust="0"/>
  </p:normalViewPr>
  <p:slideViewPr>
    <p:cSldViewPr>
      <p:cViewPr varScale="1">
        <p:scale>
          <a:sx n="88" d="100"/>
          <a:sy n="88" d="100"/>
        </p:scale>
        <p:origin x="-102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31B4F-4EAF-4914-8848-84BDACE2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D8DD-F746-45B8-8CCC-76A88312D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C1866-8E6B-41D0-94C8-AC181D101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FAC7B-6346-4C05-B347-AE6B97EF6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C1F34-6EE0-4F4A-AB86-1949ABAB6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1E0E1-100B-4D7A-83E5-78759CAF5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6753-FD51-4AB8-A674-9954FA928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8C6A-22B2-44CF-9280-FAC2BD918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8DD7-53E0-42C7-8247-C82935BDCE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5D3D4-093D-4ACE-8CC6-9D92571C5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346D0D1-8386-438E-AC53-0E34DE6008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FCFBA6-F383-4FDD-B483-B4DB3F00C71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143116"/>
            <a:ext cx="82539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Художня</a:t>
            </a:r>
            <a:r>
              <a:rPr lang="ru-RU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культура </a:t>
            </a:r>
            <a:r>
              <a:rPr lang="ru-RU" sz="5400" b="1" cap="none" spc="0" dirty="0" err="1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Росії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488" y="4214818"/>
            <a:ext cx="26393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Музика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 (8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2347" y="521724"/>
            <a:ext cx="4135371" cy="5907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642918"/>
            <a:ext cx="4038600" cy="5626121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Один </a:t>
            </a:r>
            <a:r>
              <a:rPr lang="ru-RU" dirty="0" err="1" smtClean="0">
                <a:solidFill>
                  <a:srgbClr val="FFC000"/>
                </a:solidFill>
              </a:rPr>
              <a:t>з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найбільш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популярних</a:t>
            </a:r>
            <a:r>
              <a:rPr lang="ru-RU" dirty="0" smtClean="0">
                <a:solidFill>
                  <a:srgbClr val="FFC000"/>
                </a:solidFill>
              </a:rPr>
              <a:t> великих </a:t>
            </a:r>
            <a:r>
              <a:rPr lang="ru-RU" dirty="0" err="1" smtClean="0">
                <a:solidFill>
                  <a:srgbClr val="FFC000"/>
                </a:solidFill>
              </a:rPr>
              <a:t>джазових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оркестрів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endParaRPr lang="ru-RU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smtClean="0">
                <a:solidFill>
                  <a:srgbClr val="FFC000"/>
                </a:solidFill>
              </a:rPr>
              <a:t>    60 </a:t>
            </a:r>
            <a:r>
              <a:rPr lang="ru-RU" dirty="0" smtClean="0">
                <a:solidFill>
                  <a:srgbClr val="FFC000"/>
                </a:solidFill>
              </a:rPr>
              <a:t>-</a:t>
            </a:r>
            <a:r>
              <a:rPr lang="ru-RU" dirty="0" err="1" smtClean="0">
                <a:solidFill>
                  <a:srgbClr val="FFC000"/>
                </a:solidFill>
              </a:rPr>
              <a:t>х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років</a:t>
            </a:r>
            <a:r>
              <a:rPr lang="ru-RU" dirty="0" smtClean="0">
                <a:solidFill>
                  <a:srgbClr val="FFC000"/>
                </a:solidFill>
              </a:rPr>
              <a:t> - </a:t>
            </a:r>
            <a:r>
              <a:rPr lang="ru-RU" dirty="0" err="1" smtClean="0">
                <a:solidFill>
                  <a:srgbClr val="FFC000"/>
                </a:solidFill>
              </a:rPr>
              <a:t>ленінградський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колектив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Йосипа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Володимировича</a:t>
            </a:r>
            <a:r>
              <a:rPr lang="ru-RU" dirty="0" smtClean="0">
                <a:solidFill>
                  <a:srgbClr val="FFC000"/>
                </a:solidFill>
              </a:rPr>
              <a:t> Вайнштейна ( 1918-2001 ) . До </a:t>
            </a:r>
            <a:r>
              <a:rPr lang="ru-RU" dirty="0" err="1" smtClean="0">
                <a:solidFill>
                  <a:srgbClr val="FFC000"/>
                </a:solidFill>
              </a:rPr>
              <a:t>нього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увійшли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провідні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джазові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інструменталісти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Ленінграда</a:t>
            </a:r>
            <a:r>
              <a:rPr lang="ru-RU" dirty="0" smtClean="0">
                <a:solidFill>
                  <a:srgbClr val="FFC00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man_listening_to_music_hi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14282" y="1500174"/>
            <a:ext cx="4283106" cy="4572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4041775" cy="4625989"/>
          </a:xfrm>
          <a:solidFill>
            <a:srgbClr val="40932D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Поп -</a:t>
            </a:r>
            <a:r>
              <a:rPr lang="ru-RU" dirty="0" err="1" smtClean="0">
                <a:solidFill>
                  <a:srgbClr val="FFC000"/>
                </a:solidFill>
              </a:rPr>
              <a:t>музика</a:t>
            </a:r>
            <a:r>
              <a:rPr lang="ru-RU" dirty="0" smtClean="0">
                <a:solidFill>
                  <a:srgbClr val="FFC000"/>
                </a:solidFill>
              </a:rPr>
              <a:t> - (англ. </a:t>
            </a:r>
            <a:r>
              <a:rPr lang="ru-RU" dirty="0" err="1" smtClean="0">
                <a:solidFill>
                  <a:srgbClr val="FFC000"/>
                </a:solidFill>
              </a:rPr>
              <a:t>pop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music</a:t>
            </a:r>
            <a:r>
              <a:rPr lang="ru-RU" dirty="0" smtClean="0">
                <a:solidFill>
                  <a:srgbClr val="FFC000"/>
                </a:solidFill>
              </a:rPr>
              <a:t> , </a:t>
            </a:r>
            <a:r>
              <a:rPr lang="ru-RU" dirty="0" err="1" smtClean="0">
                <a:solidFill>
                  <a:srgbClr val="FFC000"/>
                </a:solidFill>
              </a:rPr>
              <a:t>від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popular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music</a:t>
            </a:r>
            <a:r>
              <a:rPr lang="ru-RU" dirty="0" smtClean="0">
                <a:solidFill>
                  <a:srgbClr val="FFC000"/>
                </a:solidFill>
              </a:rPr>
              <a:t> - популярна , </a:t>
            </a:r>
            <a:r>
              <a:rPr lang="ru-RU" dirty="0" err="1" smtClean="0">
                <a:solidFill>
                  <a:srgbClr val="FFC000"/>
                </a:solidFill>
              </a:rPr>
              <a:t>загальнодоступна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музика</a:t>
            </a:r>
            <a:r>
              <a:rPr lang="ru-RU" dirty="0" smtClean="0">
                <a:solidFill>
                  <a:srgbClr val="FFC000"/>
                </a:solidFill>
              </a:rPr>
              <a:t>) , </a:t>
            </a:r>
            <a:r>
              <a:rPr lang="ru-RU" dirty="0" err="1" smtClean="0">
                <a:solidFill>
                  <a:srgbClr val="FFC000"/>
                </a:solidFill>
              </a:rPr>
              <a:t>поняття</a:t>
            </a:r>
            <a:r>
              <a:rPr lang="ru-RU" dirty="0" smtClean="0">
                <a:solidFill>
                  <a:srgbClr val="FFC000"/>
                </a:solidFill>
              </a:rPr>
              <a:t>, </a:t>
            </a:r>
            <a:r>
              <a:rPr lang="ru-RU" dirty="0" err="1" smtClean="0">
                <a:solidFill>
                  <a:srgbClr val="FFC000"/>
                </a:solidFill>
              </a:rPr>
              <a:t>що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охоплює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різні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стилі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і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жанри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розважальної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естрадної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музики</a:t>
            </a:r>
            <a:r>
              <a:rPr lang="ru-RU" dirty="0" smtClean="0">
                <a:solidFill>
                  <a:srgbClr val="FFC000"/>
                </a:solidFill>
              </a:rPr>
              <a:t>. </a:t>
            </a:r>
            <a:r>
              <a:rPr lang="ru-RU" dirty="0" err="1" smtClean="0">
                <a:solidFill>
                  <a:srgbClr val="FFC000"/>
                </a:solidFill>
              </a:rPr>
              <a:t>Це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музика</a:t>
            </a:r>
            <a:r>
              <a:rPr lang="ru-RU" dirty="0" smtClean="0">
                <a:solidFill>
                  <a:srgbClr val="FFC000"/>
                </a:solidFill>
              </a:rPr>
              <a:t> , яка </a:t>
            </a:r>
            <a:r>
              <a:rPr lang="ru-RU" dirty="0" err="1" smtClean="0">
                <a:solidFill>
                  <a:srgbClr val="FFC000"/>
                </a:solidFill>
              </a:rPr>
              <a:t>захоплює</a:t>
            </a:r>
            <a:r>
              <a:rPr lang="ru-RU" dirty="0" smtClean="0">
                <a:solidFill>
                  <a:srgbClr val="FFC000"/>
                </a:solidFill>
              </a:rPr>
              <a:t> великий спектр </a:t>
            </a:r>
            <a:r>
              <a:rPr lang="ru-RU" dirty="0" err="1" smtClean="0">
                <a:solidFill>
                  <a:srgbClr val="FFC000"/>
                </a:solidFill>
              </a:rPr>
              <a:t>молоді</a:t>
            </a:r>
            <a:r>
              <a:rPr lang="ru-RU" dirty="0" smtClean="0">
                <a:solidFill>
                  <a:srgbClr val="FFC000"/>
                </a:solidFill>
              </a:rPr>
              <a:t> , а </a:t>
            </a:r>
            <a:r>
              <a:rPr lang="ru-RU" dirty="0" err="1" smtClean="0">
                <a:solidFill>
                  <a:srgbClr val="FFC000"/>
                </a:solidFill>
              </a:rPr>
              <a:t>також</a:t>
            </a:r>
            <a:r>
              <a:rPr lang="ru-RU" dirty="0" smtClean="0">
                <a:solidFill>
                  <a:srgbClr val="FFC000"/>
                </a:solidFill>
              </a:rPr>
              <a:t> людей </a:t>
            </a:r>
            <a:r>
              <a:rPr lang="ru-RU" dirty="0" err="1" smtClean="0">
                <a:solidFill>
                  <a:srgbClr val="FFC000"/>
                </a:solidFill>
              </a:rPr>
              <a:t>похилого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віку</a:t>
            </a:r>
            <a:r>
              <a:rPr lang="ru-RU" dirty="0" smtClean="0">
                <a:solidFill>
                  <a:srgbClr val="FFC000"/>
                </a:solidFill>
              </a:rPr>
              <a:t>. Вона для широкого кола </a:t>
            </a:r>
            <a:r>
              <a:rPr lang="ru-RU" dirty="0" err="1" smtClean="0">
                <a:solidFill>
                  <a:srgbClr val="FFC000"/>
                </a:solidFill>
              </a:rPr>
              <a:t>слухачів</a:t>
            </a:r>
            <a:r>
              <a:rPr lang="ru-RU" dirty="0" smtClean="0">
                <a:solidFill>
                  <a:srgbClr val="FFC000"/>
                </a:solidFill>
              </a:rPr>
              <a:t> .</a:t>
            </a:r>
          </a:p>
          <a:p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357166"/>
            <a:ext cx="548752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solidFill>
                  <a:srgbClr val="FFC000"/>
                </a:solidFill>
              </a:rPr>
              <a:t>Поп - </a:t>
            </a:r>
            <a:r>
              <a:rPr lang="ru-RU" sz="6600" b="1" dirty="0" err="1" smtClean="0">
                <a:solidFill>
                  <a:srgbClr val="FFC000"/>
                </a:solidFill>
              </a:rPr>
              <a:t>музика</a:t>
            </a:r>
            <a:endParaRPr lang="ru-RU" sz="6600" dirty="0" smtClean="0">
              <a:solidFill>
                <a:srgbClr val="FFC000"/>
              </a:solidFill>
            </a:endParaRP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Перш</a:t>
            </a:r>
            <a:r>
              <a:rPr lang="uk-UA" dirty="0" smtClean="0"/>
              <a:t>і </a:t>
            </a:r>
            <a:r>
              <a:rPr lang="uk-UA" dirty="0" err="1" smtClean="0"/>
              <a:t>поп-групи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 (11)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00034" y="1428736"/>
            <a:ext cx="3857652" cy="48307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7" descr="i (10)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8" y="1500174"/>
            <a:ext cx="3786214" cy="4643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57166"/>
            <a:ext cx="757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C000"/>
                </a:solidFill>
              </a:rPr>
              <a:t>Також популярними в той час були:</a:t>
            </a:r>
            <a:endParaRPr lang="ru-RU" sz="3200" b="1" dirty="0">
              <a:solidFill>
                <a:srgbClr val="FFC000"/>
              </a:solidFill>
            </a:endParaRPr>
          </a:p>
        </p:txBody>
      </p:sp>
      <p:pic>
        <p:nvPicPr>
          <p:cNvPr id="3" name="Рисунок 2" descr="i (1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142984"/>
            <a:ext cx="3786214" cy="3786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 (1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571744"/>
            <a:ext cx="4240014" cy="3590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57158" y="5072074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>
                <a:solidFill>
                  <a:srgbClr val="FFC000"/>
                </a:solidFill>
              </a:rPr>
              <a:t>Олег </a:t>
            </a:r>
            <a:r>
              <a:rPr lang="uk-UA" sz="2000" dirty="0" err="1" smtClean="0">
                <a:solidFill>
                  <a:srgbClr val="FFC000"/>
                </a:solidFill>
              </a:rPr>
              <a:t>Газманов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6357958"/>
            <a:ext cx="321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err="1" smtClean="0">
                <a:solidFill>
                  <a:srgbClr val="FFC000"/>
                </a:solidFill>
              </a:rPr>
              <a:t>Гурт”Любе”</a:t>
            </a:r>
            <a:endParaRPr lang="ru-RU" sz="2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688" y="714356"/>
            <a:ext cx="8644030" cy="120032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err="1" smtClean="0">
                <a:solidFill>
                  <a:srgbClr val="FFFF00"/>
                </a:solidFill>
              </a:rPr>
              <a:t>Нове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явище</a:t>
            </a:r>
            <a:r>
              <a:rPr lang="ru-RU" sz="2400" dirty="0" smtClean="0">
                <a:solidFill>
                  <a:srgbClr val="FFFF00"/>
                </a:solidFill>
              </a:rPr>
              <a:t> для </a:t>
            </a:r>
            <a:r>
              <a:rPr lang="ru-RU" sz="2400" dirty="0" err="1" smtClean="0">
                <a:solidFill>
                  <a:srgbClr val="FFFF00"/>
                </a:solidFill>
              </a:rPr>
              <a:t>вітчизняної</a:t>
            </a:r>
            <a:r>
              <a:rPr lang="ru-RU" sz="2400" dirty="0" smtClean="0">
                <a:solidFill>
                  <a:srgbClr val="FFFF00"/>
                </a:solidFill>
              </a:rPr>
              <a:t> поп -</a:t>
            </a:r>
            <a:r>
              <a:rPr lang="ru-RU" sz="2400" dirty="0" err="1" smtClean="0">
                <a:solidFill>
                  <a:srgbClr val="FFFF00"/>
                </a:solidFill>
              </a:rPr>
              <a:t>музики</a:t>
            </a:r>
            <a:r>
              <a:rPr lang="ru-RU" sz="2400" dirty="0" smtClean="0">
                <a:solidFill>
                  <a:srgbClr val="FFFF00"/>
                </a:solidFill>
              </a:rPr>
              <a:t> - </a:t>
            </a:r>
            <a:r>
              <a:rPr lang="ru-RU" sz="2400" dirty="0" err="1" smtClean="0">
                <a:solidFill>
                  <a:srgbClr val="FFFF00"/>
                </a:solidFill>
              </a:rPr>
              <a:t>мюзикли</a:t>
            </a:r>
            <a:r>
              <a:rPr lang="ru-RU" sz="2400" dirty="0" smtClean="0">
                <a:solidFill>
                  <a:srgbClr val="FFFF00"/>
                </a:solidFill>
              </a:rPr>
              <a:t> . У 2000 </a:t>
            </a:r>
            <a:r>
              <a:rPr lang="ru-RU" sz="2400" dirty="0" err="1" smtClean="0">
                <a:solidFill>
                  <a:srgbClr val="FFFF00"/>
                </a:solidFill>
              </a:rPr>
              <a:t>році</a:t>
            </a:r>
            <a:r>
              <a:rPr lang="ru-RU" sz="2400" dirty="0" smtClean="0">
                <a:solidFill>
                  <a:srgbClr val="FFFF00"/>
                </a:solidFill>
              </a:rPr>
              <a:t> на </a:t>
            </a:r>
            <a:r>
              <a:rPr lang="ru-RU" sz="2400" dirty="0" err="1" smtClean="0">
                <a:solidFill>
                  <a:srgbClr val="FFFF00"/>
                </a:solidFill>
              </a:rPr>
              <a:t>сцені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Московського</a:t>
            </a:r>
            <a:r>
              <a:rPr lang="ru-RU" sz="2400" dirty="0" smtClean="0">
                <a:solidFill>
                  <a:srgbClr val="FFFF00"/>
                </a:solidFill>
              </a:rPr>
              <a:t> театру </a:t>
            </a:r>
            <a:r>
              <a:rPr lang="ru-RU" sz="2400" dirty="0" err="1" smtClean="0">
                <a:solidFill>
                  <a:srgbClr val="FFFF00"/>
                </a:solidFill>
              </a:rPr>
              <a:t>опперети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був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поставлений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бродвейський</a:t>
            </a:r>
            <a:r>
              <a:rPr lang="ru-RU" sz="2400" dirty="0" smtClean="0">
                <a:solidFill>
                  <a:srgbClr val="FFFF00"/>
                </a:solidFill>
              </a:rPr>
              <a:t> мюзикл « Метро» 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i (1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143116"/>
            <a:ext cx="3966238" cy="3373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 (1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3286124"/>
            <a:ext cx="321471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857224" y="5572140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rgbClr val="00B050"/>
                </a:solidFill>
              </a:rPr>
              <a:t>Московський театр </a:t>
            </a:r>
            <a:r>
              <a:rPr lang="uk-UA" dirty="0" err="1" smtClean="0">
                <a:solidFill>
                  <a:srgbClr val="00B050"/>
                </a:solidFill>
              </a:rPr>
              <a:t>опперети</a:t>
            </a:r>
            <a:endParaRPr lang="uk-UA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428604"/>
            <a:ext cx="50406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Рок –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музика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72066" y="1500174"/>
            <a:ext cx="3786214" cy="378565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Рок -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зазвичай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ексцентрична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естрадна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музика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насичена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соціально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драматичної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експресією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виконується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швидких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ритмах 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частіше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електронних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інструментах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за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участю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голосу.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i (1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98" y="1500174"/>
            <a:ext cx="4304854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 (17)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42843" y="714356"/>
            <a:ext cx="4357719" cy="5643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642918"/>
            <a:ext cx="4041775" cy="571740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dirty="0" err="1" smtClean="0">
                <a:solidFill>
                  <a:srgbClr val="C00000"/>
                </a:solidFill>
              </a:rPr>
              <a:t>Головним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поштовхом</a:t>
            </a:r>
            <a:r>
              <a:rPr lang="ru-RU" sz="3200" dirty="0" smtClean="0">
                <a:solidFill>
                  <a:srgbClr val="C00000"/>
                </a:solidFill>
              </a:rPr>
              <a:t> , </a:t>
            </a:r>
            <a:r>
              <a:rPr lang="ru-RU" sz="3200" dirty="0" err="1" smtClean="0">
                <a:solidFill>
                  <a:srgbClr val="C00000"/>
                </a:solidFill>
              </a:rPr>
              <a:t>після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якого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розвиток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вітчизняної</a:t>
            </a:r>
            <a:r>
              <a:rPr lang="ru-RU" sz="3200" dirty="0" smtClean="0">
                <a:solidFill>
                  <a:srgbClr val="C00000"/>
                </a:solidFill>
              </a:rPr>
              <a:t> рок -</a:t>
            </a:r>
            <a:r>
              <a:rPr lang="ru-RU" sz="3200" dirty="0" err="1" smtClean="0">
                <a:solidFill>
                  <a:srgbClr val="C00000"/>
                </a:solidFill>
              </a:rPr>
              <a:t>музики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вже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неможливо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було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стримати</a:t>
            </a:r>
            <a:r>
              <a:rPr lang="ru-RU" sz="3200" dirty="0" smtClean="0">
                <a:solidFill>
                  <a:srgbClr val="C00000"/>
                </a:solidFill>
              </a:rPr>
              <a:t> , стала </a:t>
            </a:r>
            <a:r>
              <a:rPr lang="ru-RU" sz="3200" dirty="0" err="1" smtClean="0">
                <a:solidFill>
                  <a:srgbClr val="C00000"/>
                </a:solidFill>
              </a:rPr>
              <a:t>поява</a:t>
            </a:r>
            <a:r>
              <a:rPr lang="ru-RU" sz="3200" dirty="0" smtClean="0">
                <a:solidFill>
                  <a:srgbClr val="C00000"/>
                </a:solidFill>
              </a:rPr>
              <a:t> пластинок </a:t>
            </a:r>
            <a:r>
              <a:rPr lang="ru-RU" sz="3200" dirty="0" err="1" smtClean="0">
                <a:solidFill>
                  <a:srgbClr val="C00000"/>
                </a:solidFill>
              </a:rPr>
              <a:t>британської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групи</a:t>
            </a:r>
            <a:r>
              <a:rPr lang="ru-RU" sz="3200" dirty="0" smtClean="0">
                <a:solidFill>
                  <a:srgbClr val="C00000"/>
                </a:solidFill>
              </a:rPr>
              <a:t> «</a:t>
            </a:r>
            <a:r>
              <a:rPr lang="ru-RU" sz="3200" dirty="0" err="1" smtClean="0">
                <a:solidFill>
                  <a:srgbClr val="C00000"/>
                </a:solidFill>
              </a:rPr>
              <a:t>Бітлз</a:t>
            </a:r>
            <a:r>
              <a:rPr lang="ru-RU" sz="3200" dirty="0" smtClean="0">
                <a:solidFill>
                  <a:srgbClr val="C00000"/>
                </a:solidFill>
              </a:rPr>
              <a:t>».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i (18)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42844" y="642918"/>
            <a:ext cx="4286280" cy="57150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714356"/>
            <a:ext cx="4041775" cy="564596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Одним </a:t>
            </a:r>
            <a:r>
              <a:rPr lang="ru-RU" sz="3200" dirty="0" err="1" smtClean="0">
                <a:solidFill>
                  <a:srgbClr val="C00000"/>
                </a:solidFill>
              </a:rPr>
              <a:t>з</a:t>
            </a:r>
            <a:r>
              <a:rPr lang="ru-RU" sz="3200" dirty="0" smtClean="0">
                <a:solidFill>
                  <a:srgbClr val="C00000"/>
                </a:solidFill>
              </a:rPr>
              <a:t> перших </a:t>
            </a:r>
            <a:r>
              <a:rPr lang="ru-RU" sz="3200" dirty="0" err="1" smtClean="0">
                <a:solidFill>
                  <a:srgbClr val="C00000"/>
                </a:solidFill>
              </a:rPr>
              <a:t>зрозумів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необхідність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створення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російськомовного</a:t>
            </a:r>
            <a:r>
              <a:rPr lang="ru-RU" sz="3200" dirty="0" smtClean="0">
                <a:solidFill>
                  <a:srgbClr val="C00000"/>
                </a:solidFill>
              </a:rPr>
              <a:t> репертуару </a:t>
            </a:r>
            <a:r>
              <a:rPr lang="ru-RU" sz="3200" dirty="0" err="1" smtClean="0">
                <a:solidFill>
                  <a:srgbClr val="C00000"/>
                </a:solidFill>
              </a:rPr>
              <a:t>Олександр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</a:rPr>
              <a:t>Градський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 (19)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714348" y="2786058"/>
            <a:ext cx="7286676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0034" y="214290"/>
            <a:ext cx="8143932" cy="200026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Твори </a:t>
            </a:r>
            <a:r>
              <a:rPr lang="ru-RU" sz="4000" dirty="0" err="1" smtClean="0">
                <a:solidFill>
                  <a:srgbClr val="C00000"/>
                </a:solidFill>
                <a:latin typeface="Monotype Corsiva" pitchFamily="66" charset="0"/>
              </a:rPr>
              <a:t>Олександра</a:t>
            </a:r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4000" dirty="0" err="1" smtClean="0">
                <a:solidFill>
                  <a:srgbClr val="C00000"/>
                </a:solidFill>
                <a:latin typeface="Monotype Corsiva" pitchFamily="66" charset="0"/>
              </a:rPr>
              <a:t>Градського</a:t>
            </a:r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 озвучила </a:t>
            </a:r>
            <a:r>
              <a:rPr lang="ru-RU" sz="4000" dirty="0" err="1" smtClean="0">
                <a:solidFill>
                  <a:srgbClr val="C00000"/>
                </a:solidFill>
                <a:latin typeface="Monotype Corsiva" pitchFamily="66" charset="0"/>
              </a:rPr>
              <a:t>група</a:t>
            </a:r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     « </a:t>
            </a:r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Скоморохи » , </a:t>
            </a:r>
            <a:r>
              <a:rPr lang="ru-RU" sz="4000" dirty="0" err="1" smtClean="0">
                <a:solidFill>
                  <a:srgbClr val="C00000"/>
                </a:solidFill>
                <a:latin typeface="Monotype Corsiva" pitchFamily="66" charset="0"/>
              </a:rPr>
              <a:t>утворена</a:t>
            </a:r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 в </a:t>
            </a:r>
            <a:r>
              <a:rPr lang="ru-RU" sz="4000" dirty="0" err="1" smtClean="0">
                <a:solidFill>
                  <a:srgbClr val="C00000"/>
                </a:solidFill>
                <a:latin typeface="Monotype Corsiva" pitchFamily="66" charset="0"/>
              </a:rPr>
              <a:t>березні</a:t>
            </a:r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 1966 року.</a:t>
            </a:r>
          </a:p>
          <a:p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uk-UA" sz="3600" dirty="0" smtClean="0">
                <a:solidFill>
                  <a:srgbClr val="C00000"/>
                </a:solidFill>
              </a:rPr>
              <a:t>Також </a:t>
            </a:r>
            <a:r>
              <a:rPr lang="uk-UA" sz="3600" dirty="0" err="1" smtClean="0">
                <a:solidFill>
                  <a:srgbClr val="C00000"/>
                </a:solidFill>
              </a:rPr>
              <a:t>найвідомішимим</a:t>
            </a:r>
            <a:r>
              <a:rPr lang="uk-UA" sz="3600" dirty="0" smtClean="0">
                <a:solidFill>
                  <a:srgbClr val="C00000"/>
                </a:solidFill>
              </a:rPr>
              <a:t> виконавцями року є </a:t>
            </a:r>
            <a:r>
              <a:rPr lang="uk-UA" sz="3600" dirty="0" err="1" smtClean="0">
                <a:solidFill>
                  <a:srgbClr val="C00000"/>
                </a:solidFill>
              </a:rPr>
              <a:t>гурт”Кіно”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Гурт”Кіно”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uk-UA" dirty="0" smtClean="0"/>
              <a:t>Лідер гурту Віктор </a:t>
            </a:r>
            <a:r>
              <a:rPr lang="uk-UA" dirty="0" err="1" smtClean="0"/>
              <a:t>Цой</a:t>
            </a:r>
            <a:endParaRPr lang="ru-RU" dirty="0"/>
          </a:p>
        </p:txBody>
      </p:sp>
      <p:pic>
        <p:nvPicPr>
          <p:cNvPr id="7" name="Содержимое 6" descr="i (21)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14282" y="3071810"/>
            <a:ext cx="4143404" cy="25003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Содержимое 7" descr="i (20)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13478" y="2676765"/>
            <a:ext cx="3130421" cy="3109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i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285720" y="1571612"/>
            <a:ext cx="4143404" cy="49292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645025" y="1428736"/>
            <a:ext cx="4041775" cy="5214974"/>
          </a:xfrm>
          <a:solidFill>
            <a:srgbClr val="4093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Принципово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новий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етап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розвитку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російської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музики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в </a:t>
            </a:r>
            <a:r>
              <a:rPr lang="en-US" sz="2000" dirty="0" smtClean="0">
                <a:solidFill>
                  <a:schemeClr val="bg1"/>
                </a:solidFill>
                <a:latin typeface="Bookman Old Style" pitchFamily="18" charset="0"/>
              </a:rPr>
              <a:t>XIX </a:t>
            </a:r>
            <a:r>
              <a:rPr lang="ru-RU" sz="2000" dirty="0" err="1" smtClean="0">
                <a:solidFill>
                  <a:schemeClr val="bg1"/>
                </a:solidFill>
                <a:latin typeface="Bookman Old Style" pitchFamily="18" charset="0"/>
              </a:rPr>
              <a:t>столітті</a:t>
            </a:r>
            <a:r>
              <a:rPr lang="ru-RU" sz="2000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пов'язаний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із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творчістю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 </a:t>
            </a:r>
            <a:r>
              <a:rPr lang="ru-RU" sz="2000" dirty="0" err="1" smtClean="0">
                <a:solidFill>
                  <a:schemeClr val="bg1"/>
                </a:solidFill>
                <a:latin typeface="Bookman Old Style" pitchFamily="18" charset="0"/>
              </a:rPr>
              <a:t>М.І.Глінки</a:t>
            </a:r>
            <a:r>
              <a:rPr lang="ru-RU" sz="2000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який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вважається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основоположником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російської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композиторської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школи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і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першим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російським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композитором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світового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рівня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.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Творчість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Глінки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стимулювала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розвиток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виконавського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мистецтва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та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критичної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 думки в </a:t>
            </a:r>
            <a:r>
              <a:rPr lang="ru-RU" sz="2000" dirty="0" err="1">
                <a:solidFill>
                  <a:schemeClr val="bg1"/>
                </a:solidFill>
                <a:latin typeface="Bookman Old Style" pitchFamily="18" charset="0"/>
              </a:rPr>
              <a:t>Росії</a:t>
            </a:r>
            <a:r>
              <a:rPr lang="ru-RU" sz="2000" dirty="0">
                <a:solidFill>
                  <a:schemeClr val="bg1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57166"/>
            <a:ext cx="85797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XIX- </a:t>
            </a:r>
            <a:r>
              <a:rPr lang="ru-RU" sz="5400" b="1" cap="none" spc="0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початок </a:t>
            </a:r>
            <a:r>
              <a:rPr lang="en-US" sz="5400" b="1" cap="none" spc="0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XX </a:t>
            </a:r>
            <a:r>
              <a:rPr lang="ru-RU" sz="5400" b="1" cap="none" spc="0" dirty="0" err="1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століття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58" y="635795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Михайло </a:t>
            </a:r>
            <a:r>
              <a:rPr lang="uk-UA" dirty="0" err="1" smtClean="0"/>
              <a:t>Глінка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71472" y="1357298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2800" dirty="0" err="1" smtClean="0"/>
              <a:t>Музика</a:t>
            </a:r>
            <a:r>
              <a:rPr lang="ru-RU" sz="2800" dirty="0" smtClean="0"/>
              <a:t> - </a:t>
            </a:r>
            <a:r>
              <a:rPr lang="ru-RU" sz="2800" dirty="0" err="1" smtClean="0"/>
              <a:t>мистецтво</a:t>
            </a:r>
            <a:r>
              <a:rPr lang="ru-RU" sz="2800" dirty="0" smtClean="0"/>
              <a:t>,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400" dirty="0" err="1" smtClean="0"/>
              <a:t>відбиває</a:t>
            </a:r>
            <a:r>
              <a:rPr lang="ru-RU" sz="2800" dirty="0" smtClean="0"/>
              <a:t> </a:t>
            </a:r>
            <a:r>
              <a:rPr lang="ru-RU" sz="2800" dirty="0" err="1" smtClean="0"/>
              <a:t>дійсність</a:t>
            </a:r>
            <a:r>
              <a:rPr lang="ru-RU" sz="2800" dirty="0" smtClean="0"/>
              <a:t> у </a:t>
            </a:r>
            <a:r>
              <a:rPr lang="ru-RU" sz="2800" dirty="0" err="1" smtClean="0"/>
              <a:t>звукових</a:t>
            </a:r>
            <a:r>
              <a:rPr lang="ru-RU" sz="2800" dirty="0" smtClean="0"/>
              <a:t> </a:t>
            </a:r>
            <a:r>
              <a:rPr lang="ru-RU" sz="2800" dirty="0" err="1" smtClean="0"/>
              <a:t>художніх</a:t>
            </a:r>
            <a:r>
              <a:rPr lang="ru-RU" sz="2800" dirty="0" smtClean="0"/>
              <a:t> образах , а </a:t>
            </a:r>
            <a:r>
              <a:rPr lang="ru-RU" sz="2800" dirty="0" err="1" smtClean="0"/>
              <a:t>також</a:t>
            </a:r>
            <a:r>
              <a:rPr lang="ru-RU" sz="2800" dirty="0" smtClean="0"/>
              <a:t> </a:t>
            </a:r>
            <a:r>
              <a:rPr lang="ru-RU" sz="2800" dirty="0" err="1" smtClean="0"/>
              <a:t>самі</a:t>
            </a:r>
            <a:r>
              <a:rPr lang="ru-RU" sz="2800" dirty="0" smtClean="0"/>
              <a:t> твори </a:t>
            </a:r>
            <a:r>
              <a:rPr lang="ru-RU" sz="2800" dirty="0" err="1" smtClean="0"/>
              <a:t>цього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мистецтва</a:t>
            </a:r>
            <a:r>
              <a:rPr lang="ru-RU" sz="2800" dirty="0" smtClean="0"/>
              <a:t>. </a:t>
            </a:r>
            <a:r>
              <a:rPr lang="ru-RU" sz="2800" dirty="0" err="1" smtClean="0"/>
              <a:t>Виконання</a:t>
            </a:r>
            <a:r>
              <a:rPr lang="ru-RU" sz="2800" dirty="0" smtClean="0"/>
              <a:t> таких </a:t>
            </a:r>
            <a:r>
              <a:rPr lang="ru-RU" sz="2800" dirty="0" err="1" smtClean="0"/>
              <a:t>творів</a:t>
            </a:r>
            <a:r>
              <a:rPr lang="ru-RU" sz="2800" dirty="0" smtClean="0"/>
              <a:t> на </a:t>
            </a:r>
            <a:r>
              <a:rPr lang="ru-RU" sz="2800" dirty="0" err="1" smtClean="0"/>
              <a:t>інструментах</a:t>
            </a:r>
            <a:r>
              <a:rPr lang="ru-RU" sz="2800" dirty="0" smtClean="0"/>
              <a:t> , а </a:t>
            </a:r>
            <a:r>
              <a:rPr lang="ru-RU" sz="2800" dirty="0" err="1" smtClean="0"/>
              <a:t>також</a:t>
            </a:r>
            <a:r>
              <a:rPr lang="ru-RU" sz="2800" dirty="0" smtClean="0"/>
              <a:t> </a:t>
            </a:r>
            <a:r>
              <a:rPr lang="ru-RU" sz="2800" dirty="0" err="1" smtClean="0"/>
              <a:t>саме</a:t>
            </a:r>
            <a:r>
              <a:rPr lang="ru-RU" sz="2800" dirty="0" smtClean="0"/>
              <a:t> </a:t>
            </a:r>
            <a:r>
              <a:rPr lang="ru-RU" sz="2800" dirty="0" err="1" smtClean="0"/>
              <a:t>звучання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цих</a:t>
            </a:r>
            <a:r>
              <a:rPr lang="ru-RU" sz="2800" dirty="0" smtClean="0"/>
              <a:t> </a:t>
            </a:r>
            <a:r>
              <a:rPr lang="ru-RU" sz="2800" dirty="0" err="1" smtClean="0"/>
              <a:t>творів</a:t>
            </a:r>
            <a:r>
              <a:rPr lang="ru-RU" sz="2400" dirty="0" smtClean="0"/>
              <a:t>.</a:t>
            </a:r>
            <a:endParaRPr lang="ru-RU" sz="4800" dirty="0"/>
          </a:p>
        </p:txBody>
      </p:sp>
      <p:pic>
        <p:nvPicPr>
          <p:cNvPr id="9" name="Содержимое 8" descr="i (2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2683261"/>
            <a:ext cx="5786478" cy="33175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286248" y="285728"/>
            <a:ext cx="4400552" cy="62865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ru-RU" sz="20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Саме</a:t>
            </a:r>
            <a:r>
              <a:rPr lang="ru-RU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на </a:t>
            </a:r>
            <a:r>
              <a:rPr lang="en-US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XIX-XX </a:t>
            </a:r>
            <a:r>
              <a:rPr lang="uk-UA" sz="20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ст.припадає</a:t>
            </a:r>
            <a:r>
              <a:rPr lang="uk-UA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основний розвиток музичної культури в Росії.</a:t>
            </a:r>
            <a:r>
              <a:rPr lang="ru-RU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В 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1859 </a:t>
            </a:r>
            <a:r>
              <a:rPr lang="ru-RU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з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ініціативи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А. Г. </a:t>
            </a:r>
            <a:r>
              <a:rPr lang="ru-RU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Рубінштейна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й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інших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діячів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засноване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 </a:t>
            </a:r>
            <a:r>
              <a:rPr lang="uk-UA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Російське музичне товариство </a:t>
            </a:r>
            <a:r>
              <a:rPr lang="ru-RU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в </a:t>
            </a:r>
            <a:r>
              <a:rPr lang="ru-RU" sz="20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Петербурзі</a:t>
            </a:r>
            <a:r>
              <a:rPr lang="ru-RU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20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відкриваються</a:t>
            </a:r>
            <a:r>
              <a:rPr lang="ru-RU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Петербурзька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 (1862) </a:t>
            </a:r>
            <a:r>
              <a:rPr lang="ru-RU" sz="20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і</a:t>
            </a:r>
            <a:r>
              <a:rPr lang="ru-RU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Московська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 (1866) </a:t>
            </a:r>
            <a:r>
              <a:rPr lang="ru-RU" sz="20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консерваторії</a:t>
            </a:r>
            <a:r>
              <a:rPr lang="ru-RU" sz="20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</a:t>
            </a:r>
            <a:r>
              <a:rPr lang="ru-RU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інтенсивнішим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стає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концертне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життя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закладаються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основи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професійної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музичної</a:t>
            </a:r>
            <a:r>
              <a:rPr lang="ru-RU" sz="20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освіти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66437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2844" y="6488668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А. Г. </a:t>
            </a:r>
            <a:r>
              <a:rPr lang="ru-RU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Рубінштейн-піаніст</a:t>
            </a:r>
            <a:endParaRPr lang="ru-RU" dirty="0"/>
          </a:p>
        </p:txBody>
      </p:sp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14290"/>
            <a:ext cx="3944806" cy="6286544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57818" y="214290"/>
            <a:ext cx="3428992" cy="369331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Для </a:t>
            </a:r>
            <a:r>
              <a:rPr lang="ru-RU" dirty="0" err="1" smtClean="0">
                <a:solidFill>
                  <a:schemeClr val="bg1"/>
                </a:solidFill>
              </a:rPr>
              <a:t>російської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музичної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культури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першої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половини</a:t>
            </a:r>
            <a:r>
              <a:rPr lang="ru-RU" dirty="0" smtClean="0">
                <a:solidFill>
                  <a:schemeClr val="bg1"/>
                </a:solidFill>
              </a:rPr>
              <a:t> XIX характерно </a:t>
            </a:r>
            <a:r>
              <a:rPr lang="ru-RU" dirty="0" err="1" smtClean="0">
                <a:solidFill>
                  <a:schemeClr val="bg1"/>
                </a:solidFill>
              </a:rPr>
              <a:t>підвищена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увага</a:t>
            </a:r>
            <a:r>
              <a:rPr lang="ru-RU" dirty="0" smtClean="0">
                <a:solidFill>
                  <a:schemeClr val="bg1"/>
                </a:solidFill>
              </a:rPr>
              <a:t> до опери та </a:t>
            </a:r>
            <a:r>
              <a:rPr lang="ru-RU" dirty="0" err="1" smtClean="0">
                <a:solidFill>
                  <a:schemeClr val="bg1"/>
                </a:solidFill>
              </a:rPr>
              <a:t>камерної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вокальної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музики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Серйозний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інтерес</a:t>
            </a:r>
            <a:r>
              <a:rPr lang="ru-RU" dirty="0" smtClean="0">
                <a:solidFill>
                  <a:schemeClr val="bg1"/>
                </a:solidFill>
              </a:rPr>
              <a:t> до </a:t>
            </a:r>
            <a:r>
              <a:rPr lang="ru-RU" dirty="0" err="1" smtClean="0">
                <a:solidFill>
                  <a:schemeClr val="bg1"/>
                </a:solidFill>
              </a:rPr>
              <a:t>симфонії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з'явився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лише</a:t>
            </a:r>
            <a:r>
              <a:rPr lang="ru-RU" dirty="0" smtClean="0">
                <a:solidFill>
                  <a:schemeClr val="bg1"/>
                </a:solidFill>
              </a:rPr>
              <a:t> в </a:t>
            </a:r>
            <a:r>
              <a:rPr lang="ru-RU" dirty="0" err="1" smtClean="0">
                <a:solidFill>
                  <a:schemeClr val="bg1"/>
                </a:solidFill>
              </a:rPr>
              <a:t>другій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половині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століття</a:t>
            </a:r>
            <a:r>
              <a:rPr lang="ru-RU" dirty="0" smtClean="0">
                <a:solidFill>
                  <a:schemeClr val="bg1"/>
                </a:solidFill>
              </a:rPr>
              <a:t> . Особливо </a:t>
            </a:r>
            <a:r>
              <a:rPr lang="ru-RU" dirty="0" err="1" smtClean="0">
                <a:solidFill>
                  <a:schemeClr val="bg1"/>
                </a:solidFill>
              </a:rPr>
              <a:t>популярні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були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програмні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симфонічні</a:t>
            </a:r>
            <a:r>
              <a:rPr lang="ru-RU" dirty="0" smtClean="0">
                <a:solidFill>
                  <a:schemeClr val="bg1"/>
                </a:solidFill>
              </a:rPr>
              <a:t> твори, у тому </a:t>
            </a:r>
            <a:r>
              <a:rPr lang="ru-RU" dirty="0" err="1" smtClean="0">
                <a:solidFill>
                  <a:schemeClr val="bg1"/>
                </a:solidFill>
              </a:rPr>
              <a:t>числі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симфонічна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мініатюра</a:t>
            </a:r>
            <a:r>
              <a:rPr lang="ru-RU" dirty="0" smtClean="0">
                <a:solidFill>
                  <a:schemeClr val="bg1"/>
                </a:solidFill>
              </a:rPr>
              <a:t> .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Яскравим</a:t>
            </a:r>
            <a:r>
              <a:rPr lang="ru-RU" dirty="0" smtClean="0">
                <a:solidFill>
                  <a:schemeClr val="bg1"/>
                </a:solidFill>
              </a:rPr>
              <a:t> прикладом </a:t>
            </a:r>
            <a:r>
              <a:rPr lang="uk-UA" dirty="0" smtClean="0">
                <a:solidFill>
                  <a:schemeClr val="bg1"/>
                </a:solidFill>
              </a:rPr>
              <a:t>є роботи І.</a:t>
            </a:r>
            <a:r>
              <a:rPr lang="uk-UA" dirty="0" err="1" smtClean="0">
                <a:solidFill>
                  <a:schemeClr val="bg1"/>
                </a:solidFill>
              </a:rPr>
              <a:t>Глінки</a:t>
            </a:r>
            <a:r>
              <a:rPr lang="uk-UA" dirty="0" smtClean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21764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0"/>
            <a:ext cx="3357586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143380"/>
            <a:ext cx="2524125" cy="15716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TextBox 4"/>
          <p:cNvSpPr txBox="1"/>
          <p:nvPr/>
        </p:nvSpPr>
        <p:spPr>
          <a:xfrm>
            <a:off x="285720" y="564357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«Арагонская хота »</a:t>
            </a:r>
            <a:endParaRPr lang="ru-RU" dirty="0"/>
          </a:p>
        </p:txBody>
      </p:sp>
      <p:pic>
        <p:nvPicPr>
          <p:cNvPr id="6" name="Рисунок 5" descr="i (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4429132"/>
            <a:ext cx="2762269" cy="2071702"/>
          </a:xfrm>
          <a:prstGeom prst="rect">
            <a:avLst/>
          </a:prstGeom>
        </p:spPr>
      </p:pic>
      <p:pic>
        <p:nvPicPr>
          <p:cNvPr id="7" name="Рисунок 6" descr="i (4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3240" y="3786190"/>
            <a:ext cx="1785950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port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00174"/>
            <a:ext cx="3811587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14414" y="285728"/>
            <a:ext cx="64294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П.І.Чайковський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5290920_CHajkovskij_P_I_Opery_Evgenij_Onegin_Pikovaya_dama_CD-ROM_MP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1285860"/>
            <a:ext cx="3111030" cy="3138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вал 5"/>
          <p:cNvSpPr/>
          <p:nvPr/>
        </p:nvSpPr>
        <p:spPr>
          <a:xfrm>
            <a:off x="4786314" y="4714884"/>
            <a:ext cx="2928958" cy="1357322"/>
          </a:xfrm>
          <a:prstGeom prst="ellipse">
            <a:avLst/>
          </a:prstGeom>
          <a:solidFill>
            <a:srgbClr val="4093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5072074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dirty="0" smtClean="0">
                <a:solidFill>
                  <a:srgbClr val="FFC000"/>
                </a:solidFill>
              </a:rPr>
              <a:t>П</a:t>
            </a:r>
            <a:r>
              <a:rPr lang="en-US" dirty="0" smtClean="0">
                <a:solidFill>
                  <a:srgbClr val="FFC000"/>
                </a:solidFill>
              </a:rPr>
              <a:t>’</a:t>
            </a:r>
            <a:r>
              <a:rPr lang="uk-UA" dirty="0" err="1" smtClean="0">
                <a:solidFill>
                  <a:srgbClr val="FFC000"/>
                </a:solidFill>
              </a:rPr>
              <a:t>ята</a:t>
            </a:r>
            <a:r>
              <a:rPr lang="uk-UA" dirty="0" smtClean="0">
                <a:solidFill>
                  <a:srgbClr val="FFC000"/>
                </a:solidFill>
              </a:rPr>
              <a:t> та шоста симфонії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214282" y="2214554"/>
            <a:ext cx="3643338" cy="2071702"/>
          </a:xfrm>
          <a:prstGeom prst="rightArrow">
            <a:avLst/>
          </a:prstGeom>
          <a:solidFill>
            <a:srgbClr val="4093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282" y="2786058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rgbClr val="FFC000"/>
                </a:solidFill>
              </a:rPr>
              <a:t>В </a:t>
            </a:r>
            <a:r>
              <a:rPr lang="en-US" dirty="0" smtClean="0">
                <a:solidFill>
                  <a:srgbClr val="FFC000"/>
                </a:solidFill>
              </a:rPr>
              <a:t>XX</a:t>
            </a:r>
            <a:r>
              <a:rPr lang="uk-UA" dirty="0" smtClean="0">
                <a:solidFill>
                  <a:srgbClr val="FFC000"/>
                </a:solidFill>
              </a:rPr>
              <a:t> ст. в музиці Росії з</a:t>
            </a:r>
            <a:r>
              <a:rPr lang="en-US" dirty="0" smtClean="0">
                <a:solidFill>
                  <a:srgbClr val="FFC000"/>
                </a:solidFill>
              </a:rPr>
              <a:t>‘</a:t>
            </a:r>
            <a:r>
              <a:rPr lang="uk-UA" dirty="0" smtClean="0">
                <a:solidFill>
                  <a:srgbClr val="FFC000"/>
                </a:solidFill>
              </a:rPr>
              <a:t>являються нові розгалуження.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000628" y="285728"/>
            <a:ext cx="3357586" cy="1571636"/>
          </a:xfrm>
          <a:prstGeom prst="ellipse">
            <a:avLst/>
          </a:prstGeom>
          <a:solidFill>
            <a:srgbClr val="4093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57818" y="714356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FFC000"/>
                </a:solidFill>
              </a:rPr>
              <a:t>Джаз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786314" y="2714620"/>
            <a:ext cx="3571900" cy="1643074"/>
          </a:xfrm>
          <a:prstGeom prst="ellipse">
            <a:avLst/>
          </a:prstGeom>
          <a:solidFill>
            <a:srgbClr val="4093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286380" y="3286124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C000"/>
                </a:solidFill>
              </a:rPr>
              <a:t>Поп-музика</a:t>
            </a:r>
            <a:endParaRPr lang="ru-RU" sz="3200" b="1" dirty="0">
              <a:solidFill>
                <a:srgbClr val="FFC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857752" y="4857760"/>
            <a:ext cx="3286148" cy="1500174"/>
          </a:xfrm>
          <a:prstGeom prst="ellipse">
            <a:avLst/>
          </a:prstGeom>
          <a:solidFill>
            <a:srgbClr val="4093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357818" y="5357826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FFC000"/>
                </a:solidFill>
              </a:rPr>
              <a:t>Рок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6" grpId="0" animBg="1"/>
      <p:bldP spid="7" grpId="0"/>
      <p:bldP spid="8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5400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sz="5400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sz="5400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Джаз</a:t>
            </a:r>
            <a:r>
              <a:rPr lang="ru-RU" sz="5400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5400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800" dirty="0"/>
          </a:p>
        </p:txBody>
      </p:sp>
      <p:pic>
        <p:nvPicPr>
          <p:cNvPr id="4" name="Содержимое 3" descr="i (9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0919" y="1785926"/>
            <a:ext cx="7331543" cy="46434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143504" y="571480"/>
            <a:ext cx="3786182" cy="5324535"/>
          </a:xfrm>
          <a:prstGeom prst="rect">
            <a:avLst/>
          </a:prstGeom>
          <a:solidFill>
            <a:srgbClr val="40932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Джаз</a:t>
            </a:r>
            <a:r>
              <a:rPr lang="ru-RU" sz="2400" dirty="0" smtClean="0">
                <a:solidFill>
                  <a:srgbClr val="FFFF00"/>
                </a:solidFill>
              </a:rPr>
              <a:t> - </a:t>
            </a:r>
            <a:r>
              <a:rPr lang="ru-RU" sz="2400" dirty="0" err="1" smtClean="0">
                <a:solidFill>
                  <a:srgbClr val="FFFF00"/>
                </a:solidFill>
              </a:rPr>
              <a:t>оригінальна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імпровізаційна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музика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з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нерівним</a:t>
            </a:r>
            <a:r>
              <a:rPr lang="ru-RU" sz="2400" dirty="0" smtClean="0">
                <a:solidFill>
                  <a:srgbClr val="FFFF00"/>
                </a:solidFill>
              </a:rPr>
              <a:t> ритмом </a:t>
            </a:r>
            <a:r>
              <a:rPr lang="ru-RU" sz="2400" dirty="0" err="1" smtClean="0">
                <a:solidFill>
                  <a:srgbClr val="FFFF00"/>
                </a:solidFill>
              </a:rPr>
              <a:t>і</a:t>
            </a:r>
            <a:r>
              <a:rPr lang="ru-RU" sz="2400" dirty="0" smtClean="0">
                <a:solidFill>
                  <a:srgbClr val="FFFF00"/>
                </a:solidFill>
              </a:rPr>
              <a:t> темпом , </a:t>
            </a:r>
            <a:r>
              <a:rPr lang="ru-RU" sz="2400" dirty="0" err="1" smtClean="0">
                <a:solidFill>
                  <a:srgbClr val="FFFF00"/>
                </a:solidFill>
              </a:rPr>
              <a:t>що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поєднує</a:t>
            </a:r>
            <a:r>
              <a:rPr lang="ru-RU" sz="2400" dirty="0" smtClean="0">
                <a:solidFill>
                  <a:srgbClr val="FFFF00"/>
                </a:solidFill>
              </a:rPr>
              <a:t> в </a:t>
            </a:r>
            <a:r>
              <a:rPr lang="ru-RU" sz="2400" dirty="0" err="1" smtClean="0">
                <a:solidFill>
                  <a:srgbClr val="FFFF00"/>
                </a:solidFill>
              </a:rPr>
              <a:t>собі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риси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європейської</a:t>
            </a:r>
            <a:r>
              <a:rPr lang="ru-RU" sz="2400" dirty="0" smtClean="0">
                <a:solidFill>
                  <a:srgbClr val="FFFF00"/>
                </a:solidFill>
              </a:rPr>
              <a:t> та </a:t>
            </a:r>
            <a:r>
              <a:rPr lang="ru-RU" sz="2400" dirty="0" err="1" smtClean="0">
                <a:solidFill>
                  <a:srgbClr val="FFFF00"/>
                </a:solidFill>
              </a:rPr>
              <a:t>африканської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традицій</a:t>
            </a:r>
            <a:r>
              <a:rPr lang="ru-RU" sz="2400" dirty="0" smtClean="0">
                <a:solidFill>
                  <a:srgbClr val="FFFF00"/>
                </a:solidFill>
              </a:rPr>
              <a:t>. </a:t>
            </a:r>
            <a:r>
              <a:rPr lang="ru-RU" sz="2400" dirty="0" err="1" smtClean="0">
                <a:solidFill>
                  <a:srgbClr val="FFFF00"/>
                </a:solidFill>
              </a:rPr>
              <a:t>Чимало</a:t>
            </a:r>
            <a:r>
              <a:rPr lang="ru-RU" sz="2400" dirty="0" smtClean="0">
                <a:solidFill>
                  <a:srgbClr val="FFFF00"/>
                </a:solidFill>
              </a:rPr>
              <a:t> для </a:t>
            </a:r>
            <a:r>
              <a:rPr lang="ru-RU" sz="2400" dirty="0" err="1" smtClean="0">
                <a:solidFill>
                  <a:srgbClr val="FFFF00"/>
                </a:solidFill>
              </a:rPr>
              <a:t>розвитку</a:t>
            </a:r>
            <a:r>
              <a:rPr lang="ru-RU" sz="2400" dirty="0" smtClean="0">
                <a:solidFill>
                  <a:srgbClr val="FFFF00"/>
                </a:solidFill>
              </a:rPr>
              <a:t> джазу в </a:t>
            </a:r>
            <a:r>
              <a:rPr lang="ru-RU" sz="2400" dirty="0" err="1" smtClean="0">
                <a:solidFill>
                  <a:srgbClr val="FFFF00"/>
                </a:solidFill>
              </a:rPr>
              <a:t>Росії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зробив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Георгій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Володимирович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Ландсберг</a:t>
            </a:r>
            <a:r>
              <a:rPr lang="ru-RU" sz="2400" dirty="0" smtClean="0">
                <a:solidFill>
                  <a:srgbClr val="FFFF00"/>
                </a:solidFill>
              </a:rPr>
              <a:t>.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FF00"/>
                </a:solidFill>
              </a:rPr>
              <a:t>В 1929 </a:t>
            </a:r>
            <a:r>
              <a:rPr lang="ru-RU" sz="2400" dirty="0" err="1" smtClean="0">
                <a:solidFill>
                  <a:srgbClr val="FFFF00"/>
                </a:solidFill>
              </a:rPr>
              <a:t>році</a:t>
            </a:r>
            <a:r>
              <a:rPr lang="ru-RU" sz="2400" dirty="0" smtClean="0">
                <a:solidFill>
                  <a:srgbClr val="FFFF00"/>
                </a:solidFill>
              </a:rPr>
              <a:t> створив «Джаз - </a:t>
            </a:r>
            <a:r>
              <a:rPr lang="ru-RU" sz="2400" dirty="0" err="1" smtClean="0">
                <a:solidFill>
                  <a:srgbClr val="FFFF00"/>
                </a:solidFill>
              </a:rPr>
              <a:t>капелу</a:t>
            </a:r>
            <a:r>
              <a:rPr lang="ru-RU" sz="2400" dirty="0" smtClean="0">
                <a:solidFill>
                  <a:srgbClr val="FFFF00"/>
                </a:solidFill>
              </a:rPr>
              <a:t> » в </a:t>
            </a:r>
            <a:r>
              <a:rPr lang="ru-RU" sz="2400" dirty="0" err="1" smtClean="0">
                <a:solidFill>
                  <a:srgbClr val="FFFF00"/>
                </a:solidFill>
              </a:rPr>
              <a:t>Ленінграді</a:t>
            </a:r>
            <a:r>
              <a:rPr lang="ru-RU" sz="2400" dirty="0" smtClean="0">
                <a:solidFill>
                  <a:srgbClr val="FFFF00"/>
                </a:solidFill>
              </a:rPr>
              <a:t>.</a:t>
            </a:r>
          </a:p>
          <a:p>
            <a:endParaRPr lang="ru-RU" sz="2400" dirty="0" smtClean="0">
              <a:solidFill>
                <a:srgbClr val="FFFF00"/>
              </a:solidFill>
            </a:endParaRPr>
          </a:p>
          <a:p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Landsberg_Georgiy_Samuilovich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500042"/>
            <a:ext cx="4357718" cy="578647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i (5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42852"/>
            <a:ext cx="2528905" cy="36127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43570" y="142852"/>
            <a:ext cx="3252782" cy="4525963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Одним </a:t>
            </a:r>
            <a:r>
              <a:rPr lang="ru-RU" dirty="0" err="1" smtClean="0">
                <a:solidFill>
                  <a:srgbClr val="FFC000"/>
                </a:solidFill>
              </a:rPr>
              <a:t>з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найпопулярніших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виконавців</a:t>
            </a:r>
            <a:r>
              <a:rPr lang="ru-RU" dirty="0" smtClean="0">
                <a:solidFill>
                  <a:srgbClr val="FFC000"/>
                </a:solidFill>
              </a:rPr>
              <a:t> джазу став </a:t>
            </a:r>
            <a:r>
              <a:rPr lang="ru-RU" dirty="0" err="1" smtClean="0">
                <a:solidFill>
                  <a:srgbClr val="FFC000"/>
                </a:solidFill>
              </a:rPr>
              <a:t>Леонід</a:t>
            </a:r>
            <a:r>
              <a:rPr lang="ru-RU" dirty="0" smtClean="0">
                <a:solidFill>
                  <a:srgbClr val="FFC000"/>
                </a:solidFill>
              </a:rPr>
              <a:t> Осипович </a:t>
            </a:r>
            <a:r>
              <a:rPr lang="ru-RU" dirty="0" err="1" smtClean="0">
                <a:solidFill>
                  <a:srgbClr val="FFC000"/>
                </a:solidFill>
              </a:rPr>
              <a:t>Утьосов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6" name="Рисунок 5" descr="i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1428736"/>
            <a:ext cx="2388395" cy="3319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 (7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0762" y="2928934"/>
            <a:ext cx="2623203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1233</TotalTime>
  <Words>388</Words>
  <Application>Microsoft Office PowerPoint</Application>
  <PresentationFormat>Экран (4:3)</PresentationFormat>
  <Paragraphs>39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 Джаз </vt:lpstr>
      <vt:lpstr>Слайд 8</vt:lpstr>
      <vt:lpstr>Слайд 9</vt:lpstr>
      <vt:lpstr>Слайд 10</vt:lpstr>
      <vt:lpstr> </vt:lpstr>
      <vt:lpstr>Перші поп-групи</vt:lpstr>
      <vt:lpstr>Слайд 13</vt:lpstr>
      <vt:lpstr>Слайд 14</vt:lpstr>
      <vt:lpstr>Слайд 15</vt:lpstr>
      <vt:lpstr>Слайд 16</vt:lpstr>
      <vt:lpstr>Слайд 17</vt:lpstr>
      <vt:lpstr>Слайд 18</vt:lpstr>
      <vt:lpstr>Також найвідомішимим виконавцями року є гурт”Кіно”</vt:lpstr>
      <vt:lpstr> Музика - мистецтво, що відбиває дійсність у звукових художніх образах , а також самі твори цього мистецтва. Виконання таких творів на інструментах , а також саме звучання цих творів.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91</cp:revision>
  <dcterms:created xsi:type="dcterms:W3CDTF">2013-12-21T11:11:01Z</dcterms:created>
  <dcterms:modified xsi:type="dcterms:W3CDTF">2013-12-24T18:18:12Z</dcterms:modified>
</cp:coreProperties>
</file>