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1" r:id="rId1"/>
  </p:sldMasterIdLst>
  <p:sldIdLst>
    <p:sldId id="256" r:id="rId2"/>
    <p:sldId id="276" r:id="rId3"/>
    <p:sldId id="336" r:id="rId4"/>
    <p:sldId id="335" r:id="rId5"/>
    <p:sldId id="277" r:id="rId6"/>
    <p:sldId id="337" r:id="rId7"/>
    <p:sldId id="278" r:id="rId8"/>
    <p:sldId id="338" r:id="rId9"/>
    <p:sldId id="265" r:id="rId10"/>
    <p:sldId id="267" r:id="rId11"/>
    <p:sldId id="268" r:id="rId12"/>
    <p:sldId id="269" r:id="rId13"/>
    <p:sldId id="289" r:id="rId14"/>
    <p:sldId id="272" r:id="rId15"/>
    <p:sldId id="273" r:id="rId16"/>
    <p:sldId id="274" r:id="rId17"/>
    <p:sldId id="275" r:id="rId18"/>
    <p:sldId id="287" r:id="rId19"/>
    <p:sldId id="324" r:id="rId20"/>
    <p:sldId id="325" r:id="rId21"/>
    <p:sldId id="326" r:id="rId22"/>
    <p:sldId id="327" r:id="rId23"/>
    <p:sldId id="328" r:id="rId24"/>
    <p:sldId id="329" r:id="rId25"/>
    <p:sldId id="330" r:id="rId26"/>
    <p:sldId id="331" r:id="rId27"/>
    <p:sldId id="295" r:id="rId28"/>
    <p:sldId id="296" r:id="rId29"/>
    <p:sldId id="322" r:id="rId30"/>
    <p:sldId id="358" r:id="rId31"/>
    <p:sldId id="333" r:id="rId32"/>
    <p:sldId id="323" r:id="rId33"/>
    <p:sldId id="359" r:id="rId34"/>
    <p:sldId id="297" r:id="rId35"/>
    <p:sldId id="360" r:id="rId36"/>
    <p:sldId id="298" r:id="rId37"/>
    <p:sldId id="299" r:id="rId38"/>
    <p:sldId id="300" r:id="rId39"/>
    <p:sldId id="301" r:id="rId40"/>
    <p:sldId id="303" r:id="rId41"/>
    <p:sldId id="361" r:id="rId42"/>
    <p:sldId id="304" r:id="rId43"/>
    <p:sldId id="362" r:id="rId44"/>
    <p:sldId id="306" r:id="rId45"/>
    <p:sldId id="307" r:id="rId46"/>
    <p:sldId id="363" r:id="rId47"/>
    <p:sldId id="308" r:id="rId48"/>
    <p:sldId id="309" r:id="rId49"/>
    <p:sldId id="364" r:id="rId50"/>
    <p:sldId id="310" r:id="rId51"/>
    <p:sldId id="311" r:id="rId52"/>
    <p:sldId id="312" r:id="rId53"/>
    <p:sldId id="313" r:id="rId54"/>
    <p:sldId id="365" r:id="rId55"/>
    <p:sldId id="314" r:id="rId56"/>
    <p:sldId id="366" r:id="rId57"/>
    <p:sldId id="315" r:id="rId58"/>
    <p:sldId id="367" r:id="rId59"/>
    <p:sldId id="316" r:id="rId60"/>
    <p:sldId id="317" r:id="rId61"/>
    <p:sldId id="368" r:id="rId62"/>
    <p:sldId id="318" r:id="rId63"/>
    <p:sldId id="319" r:id="rId64"/>
    <p:sldId id="320" r:id="rId65"/>
    <p:sldId id="369" r:id="rId66"/>
    <p:sldId id="321" r:id="rId67"/>
    <p:sldId id="371" r:id="rId68"/>
    <p:sldId id="334" r:id="rId69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-52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-52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-52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-52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-52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-52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-52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-52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-52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  <a:srgbClr val="660066"/>
    <a:srgbClr val="FFFF00"/>
    <a:srgbClr val="0000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14658"/>
    </p:cViewPr>
  </p:sorterViewPr>
  <p:notesViewPr>
    <p:cSldViewPr>
      <p:cViewPr varScale="1">
        <p:scale>
          <a:sx n="40" d="100"/>
          <a:sy n="40" d="100"/>
        </p:scale>
        <p:origin x="-1488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ltGray">
            <a:xfrm>
              <a:off x="0" y="4032"/>
              <a:ext cx="5760" cy="9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-5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-5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-5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-5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-5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-5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-5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-5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-52"/>
                </a:defRPr>
              </a:lvl9pPr>
            </a:lstStyle>
            <a:p>
              <a:endParaRPr lang="ru-RU" altLang="ru-RU"/>
            </a:p>
          </p:txBody>
        </p:sp>
        <p:sp>
          <p:nvSpPr>
            <p:cNvPr id="6" name="Rectangle 4" descr="C:\PM\mutegras.BMP"/>
            <p:cNvSpPr>
              <a:spLocks noChangeArrowheads="1"/>
            </p:cNvSpPr>
            <p:nvPr/>
          </p:nvSpPr>
          <p:spPr bwMode="ltGray">
            <a:xfrm>
              <a:off x="0" y="0"/>
              <a:ext cx="5760" cy="2304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-5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-5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-5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-5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-5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-5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-5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-5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-52"/>
                </a:defRPr>
              </a:lvl9pPr>
            </a:lstStyle>
            <a:p>
              <a:endParaRPr lang="ru-RU" altLang="ru-RU"/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ltGray">
            <a:xfrm>
              <a:off x="0" y="2304"/>
              <a:ext cx="5760" cy="1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Rectangle 6" descr="C:\PM\mutegras.BMP"/>
            <p:cNvSpPr>
              <a:spLocks noChangeArrowheads="1"/>
            </p:cNvSpPr>
            <p:nvPr/>
          </p:nvSpPr>
          <p:spPr bwMode="ltGray">
            <a:xfrm>
              <a:off x="0" y="4128"/>
              <a:ext cx="5760" cy="192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-5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-5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-5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-5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-5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-5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-5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-5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-52"/>
                </a:defRPr>
              </a:lvl9pPr>
            </a:lstStyle>
            <a:p>
              <a:endParaRPr lang="ru-RU" altLang="ru-RU"/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ltGray">
            <a:xfrm>
              <a:off x="0" y="4128"/>
              <a:ext cx="5760" cy="1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ltGray">
            <a:xfrm>
              <a:off x="384" y="1584"/>
              <a:ext cx="5376" cy="432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-5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-5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-5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-5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-5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-5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-5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-5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-52"/>
                </a:defRPr>
              </a:lvl9pPr>
            </a:lstStyle>
            <a:p>
              <a:endParaRPr lang="ru-RU" altLang="ru-RU"/>
            </a:p>
          </p:txBody>
        </p:sp>
      </p:grpSp>
      <p:sp>
        <p:nvSpPr>
          <p:cNvPr id="90121" name="Rectangle 9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pl-PL" noProof="0" smtClean="0"/>
              <a:t>Kliknij, aby edytować styl tytułu</a:t>
            </a:r>
            <a:br>
              <a:rPr lang="pl-PL" noProof="0" smtClean="0"/>
            </a:br>
            <a:r>
              <a:rPr lang="pl-PL" noProof="0" smtClean="0"/>
              <a:t>z Wzorca</a:t>
            </a:r>
          </a:p>
        </p:txBody>
      </p:sp>
      <p:sp>
        <p:nvSpPr>
          <p:cNvPr id="90122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91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pl-PL" noProof="0" smtClean="0"/>
              <a:t>Kliknij, aby edytować styl podtytułu z Wzorca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>
                <a:solidFill>
                  <a:srgbClr val="0033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solidFill>
                  <a:srgbClr val="0033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>
                <a:solidFill>
                  <a:srgbClr val="003300"/>
                </a:solidFill>
              </a:defRPr>
            </a:lvl1pPr>
          </a:lstStyle>
          <a:p>
            <a:pPr>
              <a:defRPr/>
            </a:pPr>
            <a:fld id="{1EA1AB2E-0303-4CC7-8E64-1350136AE21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52943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42B96C-7B06-423C-936A-D7303BB43C1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14498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304800"/>
            <a:ext cx="1943100" cy="56594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04800"/>
            <a:ext cx="5676900" cy="56594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81A5D8-A42F-4A3D-BB99-4813645861C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818922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арти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49438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артинка 3"/>
          <p:cNvSpPr>
            <a:spLocks noGrp="1"/>
          </p:cNvSpPr>
          <p:nvPr>
            <p:ph type="clipArt" sz="half" idx="2"/>
          </p:nvPr>
        </p:nvSpPr>
        <p:spPr>
          <a:xfrm>
            <a:off x="4648200" y="1849438"/>
            <a:ext cx="38100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4F0B0-5EB5-495A-9F76-49427934D29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28830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артинк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артинка 2"/>
          <p:cNvSpPr>
            <a:spLocks noGrp="1"/>
          </p:cNvSpPr>
          <p:nvPr>
            <p:ph type="clipArt" sz="half" idx="1"/>
          </p:nvPr>
        </p:nvSpPr>
        <p:spPr>
          <a:xfrm>
            <a:off x="685800" y="1849438"/>
            <a:ext cx="38100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849438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A7A02E-1552-44B7-ADA9-80364AC4C16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596477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49438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849438"/>
            <a:ext cx="38100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ACAB7-74C5-4373-B3A7-9C2768CC5DA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99390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AD11D0-F2B0-4F03-836E-897AD0C002E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71192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C05997-C556-4D86-9FA7-4432234DFFB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69418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849438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849438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4D4FE8-EBE5-4001-833B-B10FCCD90F3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12316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31D76B-6BE2-49BB-B7EE-7372290AC1F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02140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48E3FB-0C33-4D00-BBAB-6866B312E1D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38005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4530F8-DCB9-4C3F-9877-83605735FEC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19799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B81A2B-96DF-49C3-87E9-F588FE5EAFF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5051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B14F93-9EB7-45EB-BB57-82CB38A5597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71212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0" y="1524000"/>
            <a:ext cx="9144000" cy="1588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6400800"/>
            <a:ext cx="9144000" cy="1524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folHlink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-5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-5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-5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-5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-5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-5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-5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-5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-52"/>
              </a:defRPr>
            </a:lvl9pPr>
          </a:lstStyle>
          <a:p>
            <a:endParaRPr lang="ru-RU" altLang="ru-RU"/>
          </a:p>
        </p:txBody>
      </p:sp>
      <p:sp>
        <p:nvSpPr>
          <p:cNvPr id="1028" name="Rectangle 4" descr="mutegras"/>
          <p:cNvSpPr>
            <a:spLocks noChangeArrowheads="1"/>
          </p:cNvSpPr>
          <p:nvPr/>
        </p:nvSpPr>
        <p:spPr bwMode="ltGray">
          <a:xfrm>
            <a:off x="0" y="0"/>
            <a:ext cx="9144000" cy="1524000"/>
          </a:xfrm>
          <a:prstGeom prst="rect">
            <a:avLst/>
          </a:prstGeom>
          <a:blipFill dpi="0" rotWithShape="0">
            <a:blip r:embed="rId16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-5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-5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-5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-5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-5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-5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-5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-5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-52"/>
              </a:defRPr>
            </a:lvl9pPr>
          </a:lstStyle>
          <a:p>
            <a:endParaRPr lang="ru-RU" altLang="ru-RU"/>
          </a:p>
        </p:txBody>
      </p:sp>
      <p:sp>
        <p:nvSpPr>
          <p:cNvPr id="1029" name="Rectangle 5" descr="mutegras"/>
          <p:cNvSpPr>
            <a:spLocks noChangeArrowheads="1"/>
          </p:cNvSpPr>
          <p:nvPr/>
        </p:nvSpPr>
        <p:spPr bwMode="ltGray">
          <a:xfrm>
            <a:off x="0" y="6553200"/>
            <a:ext cx="9144000" cy="304800"/>
          </a:xfrm>
          <a:prstGeom prst="rect">
            <a:avLst/>
          </a:prstGeom>
          <a:blipFill dpi="0" rotWithShape="0">
            <a:blip r:embed="rId16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-5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-5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-5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-5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-5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-5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-5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-5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-52"/>
              </a:defRPr>
            </a:lvl9pPr>
          </a:lstStyle>
          <a:p>
            <a:endParaRPr lang="ru-RU" altLang="ru-RU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0" y="6553200"/>
            <a:ext cx="9144000" cy="1588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09600" y="533400"/>
            <a:ext cx="8534400" cy="685800"/>
          </a:xfrm>
          <a:prstGeom prst="rect">
            <a:avLst/>
          </a:prstGeom>
          <a:solidFill>
            <a:schemeClr val="hlink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-5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-5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-5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-5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-5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-5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-5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-5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-52"/>
              </a:defRPr>
            </a:lvl9pPr>
          </a:lstStyle>
          <a:p>
            <a:endParaRPr lang="ru-RU" altLang="ru-RU"/>
          </a:p>
        </p:txBody>
      </p:sp>
      <p:sp>
        <p:nvSpPr>
          <p:cNvPr id="8909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4800"/>
            <a:ext cx="7772400" cy="11430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tytułu</a:t>
            </a:r>
            <a:br>
              <a:rPr lang="pl-PL" smtClean="0"/>
            </a:br>
            <a:r>
              <a:rPr lang="pl-PL" smtClean="0"/>
              <a:t>z Wzorca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49438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ru-RU" smtClean="0"/>
              <a:t>Kliknij, aby edytować style tekstu z Wzorca</a:t>
            </a:r>
          </a:p>
          <a:p>
            <a:pPr lvl="1"/>
            <a:r>
              <a:rPr lang="pl-PL" altLang="ru-RU" smtClean="0"/>
              <a:t>Drugi poziom</a:t>
            </a:r>
          </a:p>
          <a:p>
            <a:pPr lvl="2"/>
            <a:r>
              <a:rPr lang="pl-PL" altLang="ru-RU" smtClean="0"/>
              <a:t>Trzeci poziom</a:t>
            </a:r>
          </a:p>
          <a:p>
            <a:pPr lvl="3"/>
            <a:r>
              <a:rPr lang="pl-PL" altLang="ru-RU" smtClean="0"/>
              <a:t>Czwarty poziom</a:t>
            </a:r>
          </a:p>
          <a:p>
            <a:pPr lvl="4"/>
            <a:r>
              <a:rPr lang="pl-PL" altLang="ru-RU" smtClean="0"/>
              <a:t>Piąty poziom</a:t>
            </a:r>
          </a:p>
        </p:txBody>
      </p:sp>
      <p:sp>
        <p:nvSpPr>
          <p:cNvPr id="89098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89675"/>
            <a:ext cx="19050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9099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89675"/>
            <a:ext cx="28956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9100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89675"/>
            <a:ext cx="19050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/>
            </a:lvl1pPr>
          </a:lstStyle>
          <a:p>
            <a:pPr>
              <a:defRPr/>
            </a:pPr>
            <a:fld id="{93D12380-2916-4299-8B1A-8DF109ACF74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  <p:sldLayoutId id="2147483753" r:id="rId13"/>
    <p:sldLayoutId id="2147483754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-5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-5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-5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-5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-5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-5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-5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-5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819400"/>
            <a:ext cx="7772400" cy="1143000"/>
          </a:xfrm>
        </p:spPr>
        <p:txBody>
          <a:bodyPr/>
          <a:lstStyle/>
          <a:p>
            <a:pPr algn="ctr">
              <a:defRPr/>
            </a:pPr>
            <a:r>
              <a:rPr lang="ru-RU" dirty="0" smtClean="0">
                <a:solidFill>
                  <a:schemeClr val="folHlink"/>
                </a:solidFill>
              </a:rPr>
              <a:t/>
            </a:r>
            <a:br>
              <a:rPr lang="ru-RU" dirty="0" smtClean="0">
                <a:solidFill>
                  <a:schemeClr val="folHlink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>Основы эпидемиологии.  </a:t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>Понятие об инфекционном и эпидемическом процессе, эпидемическом очаге. </a:t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endParaRPr lang="pl-PL" dirty="0" smtClean="0"/>
          </a:p>
        </p:txBody>
      </p:sp>
    </p:spTree>
  </p:cSld>
  <p:clrMapOvr>
    <a:masterClrMapping/>
  </p:clrMapOvr>
  <p:transition>
    <p:blinds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3600" b="1" smtClean="0">
                <a:solidFill>
                  <a:schemeClr val="tx1"/>
                </a:solidFill>
              </a:rPr>
              <a:t>Что представляет собой эпидемический процесс, каковы его звенья?</a:t>
            </a:r>
            <a:endParaRPr lang="pl-PL" smtClean="0">
              <a:solidFill>
                <a:schemeClr val="tx1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2286000"/>
            <a:ext cx="7086600" cy="4114800"/>
          </a:xfrm>
        </p:spPr>
        <p:txBody>
          <a:bodyPr/>
          <a:lstStyle/>
          <a:p>
            <a:pPr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Эпидемический процесс</a:t>
            </a:r>
            <a:r>
              <a:rPr lang="ru-RU" dirty="0" smtClean="0"/>
              <a:t> — это процесс распространения инфекционных болезней в коллективе. </a:t>
            </a:r>
          </a:p>
          <a:p>
            <a:pPr>
              <a:buFontTx/>
              <a:buNone/>
              <a:defRPr/>
            </a:pPr>
            <a:r>
              <a:rPr lang="ru-RU" dirty="0" smtClean="0"/>
              <a:t> </a:t>
            </a:r>
          </a:p>
          <a:p>
            <a:pPr>
              <a:defRPr/>
            </a:pPr>
            <a:endParaRPr lang="pl-PL" dirty="0" smtClean="0"/>
          </a:p>
        </p:txBody>
      </p:sp>
    </p:spTree>
  </p:cSld>
  <p:clrMapOvr>
    <a:masterClrMapping/>
  </p:clrMapOvr>
  <p:transition>
    <p:blinds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mtClean="0">
                <a:solidFill>
                  <a:srgbClr val="660066"/>
                </a:solidFill>
              </a:rPr>
              <a:t>включает три взаимосвязанных звена:</a:t>
            </a:r>
            <a:endParaRPr lang="pl-PL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49438"/>
            <a:ext cx="7086600" cy="4114800"/>
          </a:xfrm>
        </p:spPr>
        <p:txBody>
          <a:bodyPr/>
          <a:lstStyle/>
          <a:p>
            <a:pPr lvl="2">
              <a:lnSpc>
                <a:spcPct val="140000"/>
              </a:lnSpc>
              <a:defRPr/>
            </a:pPr>
            <a:r>
              <a:rPr lang="ru-RU" sz="3200" b="1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источник инфекции, выделяющий возбудителей; </a:t>
            </a:r>
          </a:p>
          <a:p>
            <a:pPr lvl="2">
              <a:lnSpc>
                <a:spcPct val="140000"/>
              </a:lnSpc>
              <a:defRPr/>
            </a:pPr>
            <a:r>
              <a:rPr lang="ru-RU" sz="3200" b="1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механизм передачи возбудителей; </a:t>
            </a:r>
          </a:p>
          <a:p>
            <a:pPr lvl="2">
              <a:lnSpc>
                <a:spcPct val="140000"/>
              </a:lnSpc>
              <a:defRPr/>
            </a:pPr>
            <a:r>
              <a:rPr lang="ru-RU" sz="3200" b="1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восприимчивость населения.</a:t>
            </a:r>
            <a:endParaRPr lang="ru-RU" sz="3200" i="1" dirty="0" smtClean="0"/>
          </a:p>
          <a:p>
            <a:pPr>
              <a:buFontTx/>
              <a:buNone/>
              <a:defRPr/>
            </a:pPr>
            <a:endParaRPr lang="pl-PL" i="1" dirty="0" smtClean="0"/>
          </a:p>
        </p:txBody>
      </p:sp>
    </p:spTree>
  </p:cSld>
  <p:clrMapOvr>
    <a:masterClrMapping/>
  </p:clrMapOvr>
  <p:transition>
    <p:blinds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mtClean="0">
                <a:solidFill>
                  <a:schemeClr val="tx1"/>
                </a:solidFill>
              </a:rPr>
              <a:t>Кто может быть источником инфекции?</a:t>
            </a:r>
            <a:endParaRPr lang="pl-PL" smtClean="0">
              <a:solidFill>
                <a:schemeClr val="tx1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49438"/>
            <a:ext cx="7010400" cy="4114800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Источником инфекции</a:t>
            </a:r>
            <a:r>
              <a:rPr lang="ru-RU" dirty="0" smtClean="0"/>
              <a:t> может быть больной человек, </a:t>
            </a:r>
            <a:r>
              <a:rPr lang="ru-RU" dirty="0" err="1" smtClean="0"/>
              <a:t>бактерионоситель</a:t>
            </a:r>
            <a:r>
              <a:rPr lang="ru-RU" dirty="0" smtClean="0"/>
              <a:t> или больное животное.</a:t>
            </a:r>
          </a:p>
          <a:p>
            <a:pPr>
              <a:defRPr/>
            </a:pPr>
            <a:r>
              <a:rPr lang="ru-RU" dirty="0" smtClean="0"/>
              <a:t>Из организма возбудитель выводится в окружающую среду с испражнениями, мочой, рвотными массами, слюной и т.д.</a:t>
            </a:r>
          </a:p>
          <a:p>
            <a:pPr>
              <a:defRPr/>
            </a:pPr>
            <a:endParaRPr lang="pl-PL" dirty="0" smtClean="0"/>
          </a:p>
        </p:txBody>
      </p:sp>
    </p:spTree>
  </p:cSld>
  <p:clrMapOvr>
    <a:masterClrMapping/>
  </p:clrMapOvr>
  <p:transition>
    <p:blinds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pl-PL" sz="4000" smtClean="0">
                <a:solidFill>
                  <a:schemeClr val="tx1"/>
                </a:solidFill>
              </a:rPr>
              <a:t>ПРИЧИНЫ ИНФЕКЦИОННОГО ЗАБОЛЕВАНИЯ</a:t>
            </a:r>
            <a:endParaRPr lang="pl-PL" smtClean="0">
              <a:solidFill>
                <a:schemeClr val="tx1"/>
              </a:solidFill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spcBef>
                <a:spcPts val="500"/>
              </a:spcBef>
              <a:spcAft>
                <a:spcPts val="500"/>
              </a:spcAft>
              <a:defRPr/>
            </a:pPr>
            <a:r>
              <a:rPr lang="pl-PL" smtClean="0"/>
              <a:t>Причинным фактором инфекционных заболеваний является </a:t>
            </a:r>
            <a:r>
              <a:rPr lang="pl-PL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возбудитель</a:t>
            </a:r>
            <a:r>
              <a:rPr lang="pl-PL" smtClean="0"/>
              <a:t> (микроорганизм). </a:t>
            </a:r>
          </a:p>
          <a:p>
            <a:pPr algn="just">
              <a:spcBef>
                <a:spcPts val="500"/>
              </a:spcBef>
              <a:spcAft>
                <a:spcPts val="500"/>
              </a:spcAft>
              <a:defRPr/>
            </a:pPr>
            <a:r>
              <a:rPr lang="pl-PL" smtClean="0"/>
              <a:t>Он вступает в сложное биологическое взаимодействие с организмом человека, что приводит к инфекционному процессу, затем - инфекционной болезни. </a:t>
            </a:r>
          </a:p>
          <a:p>
            <a:pPr>
              <a:defRPr/>
            </a:pPr>
            <a:endParaRPr lang="pl-PL" smtClean="0"/>
          </a:p>
        </p:txBody>
      </p:sp>
    </p:spTree>
  </p:cSld>
  <p:clrMapOvr>
    <a:masterClrMapping/>
  </p:clrMapOvr>
  <p:transition>
    <p:blinds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pPr algn="ctr">
              <a:defRPr/>
            </a:pPr>
            <a:r>
              <a:rPr lang="ru-RU" smtClean="0">
                <a:solidFill>
                  <a:srgbClr val="0000FF"/>
                </a:solidFill>
              </a:rPr>
              <a:t>Что такое эпидемический очаг?</a:t>
            </a:r>
            <a:endParaRPr lang="pl-PL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49438"/>
            <a:ext cx="7086600" cy="4114800"/>
          </a:xfrm>
        </p:spPr>
        <p:txBody>
          <a:bodyPr/>
          <a:lstStyle/>
          <a:p>
            <a:pPr algn="just">
              <a:defRPr/>
            </a:pPr>
            <a:endParaRPr lang="ru-RU" smtClean="0"/>
          </a:p>
          <a:p>
            <a:pPr algn="just">
              <a:defRPr/>
            </a:pPr>
            <a:r>
              <a:rPr lang="ru-RU" sz="36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Эпидемический очаг</a:t>
            </a:r>
            <a:r>
              <a:rPr lang="ru-RU" smtClean="0"/>
              <a:t> — место нахождения источника инфекции на окружающей территории в тех пределах, в которых он способен передать возбудитель окружающим.</a:t>
            </a:r>
          </a:p>
          <a:p>
            <a:pPr algn="just">
              <a:defRPr/>
            </a:pPr>
            <a:endParaRPr lang="ru-RU" smtClean="0"/>
          </a:p>
          <a:p>
            <a:pPr>
              <a:defRPr/>
            </a:pPr>
            <a:endParaRPr lang="pl-PL" smtClean="0"/>
          </a:p>
        </p:txBody>
      </p:sp>
    </p:spTree>
  </p:cSld>
  <p:clrMapOvr>
    <a:masterClrMapping/>
  </p:clrMapOvr>
  <p:transition>
    <p:blinds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3600" b="1" smtClean="0">
                <a:solidFill>
                  <a:schemeClr val="tx1"/>
                </a:solidFill>
              </a:rPr>
              <a:t>Что такое спорадическая заболеваемость, эпидемия, пандемия?</a:t>
            </a:r>
            <a:endParaRPr lang="pl-PL" smtClean="0">
              <a:solidFill>
                <a:schemeClr val="tx1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438400"/>
            <a:ext cx="7772400" cy="3525838"/>
          </a:xfrm>
        </p:spPr>
        <p:txBody>
          <a:bodyPr/>
          <a:lstStyle/>
          <a:p>
            <a:pPr>
              <a:defRPr/>
            </a:pPr>
            <a:r>
              <a:rPr lang="ru-RU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Спорадия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dirty="0" smtClean="0"/>
              <a:t>— появление единичных инфекционных заболеваний, между которыми нет видимой эпидемиологической связи.</a:t>
            </a:r>
          </a:p>
        </p:txBody>
      </p:sp>
    </p:spTree>
  </p:cSld>
  <p:clrMapOvr>
    <a:masterClrMapping/>
  </p:clrMapOvr>
  <p:transition>
    <p:blinds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86000"/>
            <a:ext cx="7772400" cy="3678238"/>
          </a:xfrm>
        </p:spPr>
        <p:txBody>
          <a:bodyPr/>
          <a:lstStyle/>
          <a:p>
            <a:pPr lvl="1" algn="just">
              <a:buFontTx/>
              <a:buNone/>
              <a:defRPr/>
            </a:pPr>
            <a:r>
              <a:rPr lang="ru-RU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Эпидемия </a:t>
            </a:r>
            <a:r>
              <a:rPr lang="ru-RU" sz="3200" dirty="0" smtClean="0"/>
              <a:t>— массовое распространение</a:t>
            </a:r>
          </a:p>
          <a:p>
            <a:pPr lvl="1" algn="just">
              <a:buFontTx/>
              <a:buNone/>
              <a:defRPr/>
            </a:pPr>
            <a:r>
              <a:rPr lang="ru-RU" sz="3200" dirty="0" smtClean="0"/>
              <a:t> среди населения в данной местности </a:t>
            </a:r>
          </a:p>
          <a:p>
            <a:pPr lvl="1" algn="just">
              <a:buFontTx/>
              <a:buNone/>
              <a:defRPr/>
            </a:pPr>
            <a:r>
              <a:rPr lang="ru-RU" sz="3200" dirty="0" smtClean="0"/>
              <a:t>определенной инфекционной болезни. </a:t>
            </a:r>
          </a:p>
          <a:p>
            <a:pPr lvl="1" algn="just">
              <a:buFontTx/>
              <a:buNone/>
              <a:defRPr/>
            </a:pPr>
            <a:r>
              <a:rPr lang="ru-RU" sz="3200" dirty="0" smtClean="0"/>
              <a:t>Может охватывать целые города, </a:t>
            </a:r>
          </a:p>
          <a:p>
            <a:pPr lvl="1" algn="just">
              <a:buFontTx/>
              <a:buNone/>
              <a:defRPr/>
            </a:pPr>
            <a:r>
              <a:rPr lang="ru-RU" sz="3200" dirty="0" smtClean="0"/>
              <a:t>области, страны.</a:t>
            </a:r>
          </a:p>
          <a:p>
            <a:pPr>
              <a:defRPr/>
            </a:pPr>
            <a:endParaRPr lang="ru-RU" dirty="0" smtClean="0"/>
          </a:p>
        </p:txBody>
      </p:sp>
    </p:spTree>
  </p:cSld>
  <p:clrMapOvr>
    <a:masterClrMapping/>
  </p:clrMapOvr>
  <p:transition>
    <p:blinds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1981200"/>
            <a:ext cx="7848600" cy="4114800"/>
          </a:xfrm>
        </p:spPr>
        <p:txBody>
          <a:bodyPr/>
          <a:lstStyle/>
          <a:p>
            <a:pPr lvl="1">
              <a:buFontTx/>
              <a:buNone/>
              <a:defRPr/>
            </a:pPr>
            <a:endParaRPr lang="ru-RU" sz="3600" smtClean="0"/>
          </a:p>
          <a:p>
            <a:pPr lvl="1">
              <a:buFontTx/>
              <a:buNone/>
              <a:defRPr/>
            </a:pPr>
            <a:r>
              <a:rPr lang="ru-RU" sz="36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Пандемия </a:t>
            </a:r>
            <a:r>
              <a:rPr lang="ru-RU" sz="3600" smtClean="0"/>
              <a:t>— большая эпидемия, </a:t>
            </a:r>
          </a:p>
          <a:p>
            <a:pPr lvl="1">
              <a:buFontTx/>
              <a:buNone/>
              <a:defRPr/>
            </a:pPr>
            <a:r>
              <a:rPr lang="ru-RU" sz="3600" smtClean="0"/>
              <a:t>распространяющаяся на многие</a:t>
            </a:r>
          </a:p>
          <a:p>
            <a:pPr lvl="1">
              <a:buFontTx/>
              <a:buNone/>
              <a:defRPr/>
            </a:pPr>
            <a:r>
              <a:rPr lang="ru-RU" sz="3600" smtClean="0"/>
              <a:t> страны, континенты.</a:t>
            </a:r>
          </a:p>
          <a:p>
            <a:pPr>
              <a:buFontTx/>
              <a:buNone/>
              <a:defRPr/>
            </a:pPr>
            <a:endParaRPr lang="pl-PL" sz="3600" smtClean="0"/>
          </a:p>
        </p:txBody>
      </p:sp>
    </p:spTree>
  </p:cSld>
  <p:clrMapOvr>
    <a:masterClrMapping/>
  </p:clrMapOvr>
  <p:transition>
    <p:blinds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268413"/>
            <a:ext cx="8353425" cy="469582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pl-PL" dirty="0" smtClean="0"/>
              <a:t>Степень </a:t>
            </a:r>
            <a:r>
              <a:rPr lang="pl-PL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восприимчив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ости</a:t>
            </a:r>
            <a:r>
              <a:rPr lang="pl-PL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pl-PL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 инфекционным болезням</a:t>
            </a:r>
            <a:r>
              <a:rPr lang="pl-PL" dirty="0" smtClean="0"/>
              <a:t> зависит от наличия  и напряженности у людей естественного или искусственного иммунитета. </a:t>
            </a:r>
          </a:p>
          <a:p>
            <a:pPr>
              <a:defRPr/>
            </a:pPr>
            <a:endParaRPr lang="pl-PL" dirty="0" smtClean="0"/>
          </a:p>
        </p:txBody>
      </p:sp>
    </p:spTree>
  </p:cSld>
  <p:clrMapOvr>
    <a:masterClrMapping/>
  </p:clrMapOvr>
  <p:transition>
    <p:blinds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sz="3600" b="1" smtClean="0">
                <a:solidFill>
                  <a:schemeClr val="tx1"/>
                </a:solidFill>
              </a:rPr>
              <a:t>РАЗВИТИЕ ИНФЕКЦИОННОГО ЗАБОЛЕВАНИЯ ВО ВРЕМЕНИ (ПЕРИОДЫ БОЛЕЗНИ)</a:t>
            </a:r>
            <a:endParaRPr lang="pl-PL" b="1" smtClean="0">
              <a:solidFill>
                <a:schemeClr val="tx1"/>
              </a:solidFill>
            </a:endParaRPr>
          </a:p>
        </p:txBody>
      </p:sp>
      <p:sp>
        <p:nvSpPr>
          <p:cNvPr id="7680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500"/>
              </a:spcBef>
              <a:spcAft>
                <a:spcPts val="500"/>
              </a:spcAft>
              <a:defRPr/>
            </a:pPr>
            <a:r>
              <a:rPr lang="pl-PL" dirty="0" smtClean="0"/>
              <a:t>Особенностью инфекционной болезни является ее </a:t>
            </a:r>
            <a:r>
              <a:rPr lang="pl-PL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цикличность</a:t>
            </a:r>
            <a:r>
              <a:rPr lang="pl-PL" dirty="0" smtClean="0"/>
              <a:t>. </a:t>
            </a:r>
          </a:p>
          <a:p>
            <a:pPr>
              <a:spcBef>
                <a:spcPts val="500"/>
              </a:spcBef>
              <a:spcAft>
                <a:spcPts val="500"/>
              </a:spcAft>
              <a:defRPr/>
            </a:pPr>
            <a:r>
              <a:rPr lang="pl-PL" dirty="0" smtClean="0"/>
              <a:t>Это означает, что в развитии инфекционного заболевания выделяют несколько последовательных периодов: </a:t>
            </a:r>
            <a:r>
              <a:rPr lang="pl-PL" i="1" dirty="0" smtClean="0">
                <a:solidFill>
                  <a:srgbClr val="0000FF"/>
                </a:solidFill>
              </a:rPr>
              <a:t>инкубационный, начальный, разгара болезни и выздоровления</a:t>
            </a:r>
            <a:r>
              <a:rPr lang="pl-PL" dirty="0" smtClean="0"/>
              <a:t>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pl-PL" smtClean="0">
                <a:solidFill>
                  <a:srgbClr val="0000FF"/>
                </a:solidFill>
              </a:rPr>
              <a:t>ВВЕДЕНИЕ </a:t>
            </a:r>
            <a:br>
              <a:rPr lang="pl-PL" smtClean="0">
                <a:solidFill>
                  <a:srgbClr val="0000FF"/>
                </a:solidFill>
              </a:rPr>
            </a:br>
            <a:endParaRPr lang="pl-PL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524000"/>
            <a:ext cx="7620000" cy="4038600"/>
          </a:xfrm>
        </p:spPr>
        <p:txBody>
          <a:bodyPr/>
          <a:lstStyle/>
          <a:p>
            <a:pPr algn="just">
              <a:spcBef>
                <a:spcPts val="500"/>
              </a:spcBef>
              <a:spcAft>
                <a:spcPts val="500"/>
              </a:spcAft>
              <a:buFontTx/>
              <a:buNone/>
              <a:defRPr/>
            </a:pPr>
            <a:r>
              <a:rPr lang="pl-PL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Инфекционные болезни</a:t>
            </a:r>
            <a:r>
              <a:rPr lang="pl-PL" dirty="0" smtClean="0"/>
              <a:t> известны человечеству еще с глубокой древности. </a:t>
            </a:r>
          </a:p>
          <a:p>
            <a:pPr algn="just">
              <a:spcBef>
                <a:spcPts val="500"/>
              </a:spcBef>
              <a:spcAft>
                <a:spcPts val="500"/>
              </a:spcAft>
              <a:buFontTx/>
              <a:buNone/>
              <a:defRPr/>
            </a:pPr>
            <a:r>
              <a:rPr lang="pl-PL" dirty="0" smtClean="0"/>
              <a:t>Эпидемиями охватывались огромные территории, включая целые государства и народы. Недаром инфекционные болезни получили название "моровых болезней". </a:t>
            </a:r>
          </a:p>
        </p:txBody>
      </p:sp>
    </p:spTree>
  </p:cSld>
  <p:clrMapOvr>
    <a:masterClrMapping/>
  </p:clrMapOvr>
  <p:transition>
    <p:blinds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sz="3600" b="1" smtClean="0">
                <a:solidFill>
                  <a:schemeClr val="tx1"/>
                </a:solidFill>
              </a:rPr>
              <a:t>РАЗВИТИЕ ИНФЕКЦИОННОГО ЗАБОЛЕВАНИЯ ВО ВРЕМЕНИ (ПЕРИОДЫ БОЛЕЗНИ)</a:t>
            </a:r>
            <a:endParaRPr lang="pl-PL" b="1" smtClean="0">
              <a:solidFill>
                <a:schemeClr val="tx1"/>
              </a:solidFill>
            </a:endParaRPr>
          </a:p>
        </p:txBody>
      </p:sp>
      <p:sp>
        <p:nvSpPr>
          <p:cNvPr id="2253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2362200"/>
            <a:ext cx="8229600" cy="3602038"/>
          </a:xfrm>
        </p:spPr>
        <p:txBody>
          <a:bodyPr/>
          <a:lstStyle/>
          <a:p>
            <a:pPr algn="just">
              <a:spcBef>
                <a:spcPts val="500"/>
              </a:spcBef>
              <a:spcAft>
                <a:spcPts val="500"/>
              </a:spcAft>
            </a:pPr>
            <a:r>
              <a:rPr lang="pl-PL" altLang="ru-RU" smtClean="0"/>
              <a:t>Период времени от момента заражения и до первых клинических проявлений болезни называется </a:t>
            </a:r>
            <a:r>
              <a:rPr lang="pl-PL" altLang="ru-RU" b="1" smtClean="0">
                <a:solidFill>
                  <a:srgbClr val="FF0000"/>
                </a:solidFill>
              </a:rPr>
              <a:t>инкубационным (скрытым</a:t>
            </a:r>
            <a:r>
              <a:rPr lang="pl-PL" altLang="ru-RU" smtClean="0">
                <a:solidFill>
                  <a:srgbClr val="FF0000"/>
                </a:solidFill>
              </a:rPr>
              <a:t>). </a:t>
            </a:r>
          </a:p>
          <a:p>
            <a:pPr algn="just">
              <a:spcBef>
                <a:spcPts val="500"/>
              </a:spcBef>
              <a:spcAft>
                <a:spcPts val="500"/>
              </a:spcAft>
            </a:pPr>
            <a:r>
              <a:rPr lang="pl-PL" altLang="ru-RU" smtClean="0"/>
              <a:t>Разные инфекционные болезни имеют различную длительность этого периода (от нескольких часов до месяцев и даже лет). </a:t>
            </a:r>
          </a:p>
          <a:p>
            <a:endParaRPr lang="pl-PL" altLang="ru-RU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33375"/>
            <a:ext cx="7772400" cy="5630863"/>
          </a:xfrm>
        </p:spPr>
        <p:txBody>
          <a:bodyPr/>
          <a:lstStyle/>
          <a:p>
            <a:pPr algn="just">
              <a:spcBef>
                <a:spcPts val="500"/>
              </a:spcBef>
              <a:spcAft>
                <a:spcPts val="500"/>
              </a:spcAft>
            </a:pPr>
            <a:r>
              <a:rPr lang="pl-PL" altLang="ru-RU" smtClean="0"/>
              <a:t>В это время обычно не обнаруживается видимых нарушений здоровья. </a:t>
            </a:r>
          </a:p>
          <a:p>
            <a:pPr algn="just">
              <a:spcBef>
                <a:spcPts val="500"/>
              </a:spcBef>
              <a:spcAft>
                <a:spcPts val="500"/>
              </a:spcAft>
            </a:pPr>
            <a:r>
              <a:rPr lang="pl-PL" altLang="ru-RU" smtClean="0"/>
              <a:t>Для некоторых болезней (корь, малярия, ангина, ветряная оспа и др.) длительность инкубационного периода настолько строго определена, что является одним из самых характерных признаков этого заболевания</a:t>
            </a:r>
            <a:r>
              <a:rPr lang="ru-RU" altLang="ru-RU" smtClean="0"/>
              <a:t>.</a:t>
            </a:r>
            <a:r>
              <a:rPr lang="pl-PL" altLang="ru-RU" smtClean="0"/>
              <a:t>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404813"/>
            <a:ext cx="8458200" cy="5559425"/>
          </a:xfrm>
        </p:spPr>
        <p:txBody>
          <a:bodyPr/>
          <a:lstStyle/>
          <a:p>
            <a:pPr marL="0" indent="0">
              <a:spcBef>
                <a:spcPts val="500"/>
              </a:spcBef>
              <a:spcAft>
                <a:spcPts val="500"/>
              </a:spcAft>
              <a:buFontTx/>
              <a:buNone/>
              <a:defRPr/>
            </a:pPr>
            <a:r>
              <a:rPr lang="pl-PL" sz="3000" b="1" dirty="0" smtClean="0">
                <a:solidFill>
                  <a:srgbClr val="FF0000"/>
                </a:solidFill>
              </a:rPr>
              <a:t>Начальный период</a:t>
            </a:r>
            <a:r>
              <a:rPr lang="pl-PL" sz="3000" dirty="0" smtClean="0">
                <a:solidFill>
                  <a:srgbClr val="FF0000"/>
                </a:solidFill>
              </a:rPr>
              <a:t> - </a:t>
            </a:r>
            <a:r>
              <a:rPr lang="pl-PL" sz="3000" dirty="0" smtClean="0"/>
              <a:t>это время с момента появления первых признаков болезни до ее разгара.</a:t>
            </a:r>
          </a:p>
          <a:p>
            <a:pPr>
              <a:spcBef>
                <a:spcPts val="500"/>
              </a:spcBef>
              <a:spcAft>
                <a:spcPts val="500"/>
              </a:spcAft>
              <a:defRPr/>
            </a:pPr>
            <a:r>
              <a:rPr lang="pl-PL" sz="3000" dirty="0" smtClean="0"/>
              <a:t>В начальном периоде нет характерных признаков, присущих для конкретного заболевания. </a:t>
            </a:r>
          </a:p>
          <a:p>
            <a:pPr>
              <a:spcBef>
                <a:spcPts val="500"/>
              </a:spcBef>
              <a:spcAft>
                <a:spcPts val="500"/>
              </a:spcAft>
              <a:defRPr/>
            </a:pPr>
            <a:r>
              <a:rPr lang="pl-PL" sz="3000" dirty="0" smtClean="0"/>
              <a:t>Преобладают общие симптомы болезни (повышение температуры тела, недомогание, общая слабость, снижение работоспособности и др.).</a:t>
            </a:r>
          </a:p>
          <a:p>
            <a:pPr algn="just">
              <a:spcBef>
                <a:spcPts val="500"/>
              </a:spcBef>
              <a:spcAft>
                <a:spcPts val="500"/>
              </a:spcAft>
              <a:defRPr/>
            </a:pPr>
            <a:endParaRPr lang="pl-PL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04813"/>
            <a:ext cx="7772400" cy="6048375"/>
          </a:xfrm>
        </p:spPr>
        <p:txBody>
          <a:bodyPr/>
          <a:lstStyle/>
          <a:p>
            <a:pPr algn="just">
              <a:spcBef>
                <a:spcPts val="500"/>
              </a:spcBef>
              <a:spcAft>
                <a:spcPts val="500"/>
              </a:spcAft>
            </a:pPr>
            <a:r>
              <a:rPr lang="pl-PL" altLang="ru-RU" smtClean="0"/>
              <a:t>По мере развития инфекционного заболевания появляются характерные для данной болезни признаки. </a:t>
            </a:r>
          </a:p>
          <a:p>
            <a:pPr algn="just">
              <a:spcBef>
                <a:spcPts val="500"/>
              </a:spcBef>
              <a:spcAft>
                <a:spcPts val="500"/>
              </a:spcAft>
            </a:pPr>
            <a:r>
              <a:rPr lang="pl-PL" altLang="ru-RU" smtClean="0"/>
              <a:t>Этот момент и означает начало периода </a:t>
            </a:r>
            <a:r>
              <a:rPr lang="pl-PL" altLang="ru-RU" b="1" smtClean="0">
                <a:solidFill>
                  <a:srgbClr val="FF0000"/>
                </a:solidFill>
              </a:rPr>
              <a:t>разгара болезни</a:t>
            </a:r>
            <a:r>
              <a:rPr lang="pl-PL" altLang="ru-RU" smtClean="0"/>
              <a:t>. В дальнейшем многие признаки могут достигать своей максимальной выраженности.</a:t>
            </a:r>
          </a:p>
          <a:p>
            <a:pPr algn="just">
              <a:spcBef>
                <a:spcPts val="500"/>
              </a:spcBef>
              <a:spcAft>
                <a:spcPts val="500"/>
              </a:spcAft>
            </a:pPr>
            <a:endParaRPr lang="pl-PL" altLang="ru-RU" sz="300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404813"/>
            <a:ext cx="8367712" cy="6148387"/>
          </a:xfrm>
        </p:spPr>
        <p:txBody>
          <a:bodyPr/>
          <a:lstStyle/>
          <a:p>
            <a:pPr marL="0" indent="0" algn="just">
              <a:spcBef>
                <a:spcPts val="500"/>
              </a:spcBef>
              <a:spcAft>
                <a:spcPts val="500"/>
              </a:spcAft>
              <a:buFontTx/>
              <a:buNone/>
              <a:defRPr/>
            </a:pPr>
            <a:r>
              <a:rPr lang="pl-PL" dirty="0" smtClean="0"/>
              <a:t>С момента уменьшения выраженности проявлений инфекционного заболевания начинается </a:t>
            </a:r>
            <a:r>
              <a:rPr lang="pl-PL" dirty="0" smtClean="0">
                <a:solidFill>
                  <a:srgbClr val="FF0000"/>
                </a:solidFill>
              </a:rPr>
              <a:t>период выздоровления (реконвалесценции), </a:t>
            </a:r>
            <a:r>
              <a:rPr lang="pl-PL" dirty="0" smtClean="0"/>
              <a:t>длительность которого зависит от многих факторов:</a:t>
            </a:r>
            <a:endParaRPr lang="ru-RU" dirty="0" smtClean="0"/>
          </a:p>
          <a:p>
            <a:pPr>
              <a:spcBef>
                <a:spcPts val="500"/>
              </a:spcBef>
              <a:spcAft>
                <a:spcPts val="500"/>
              </a:spcAft>
              <a:buClr>
                <a:srgbClr val="808000"/>
              </a:buClr>
              <a:defRPr/>
            </a:pPr>
            <a:r>
              <a:rPr lang="pl-PL" dirty="0">
                <a:solidFill>
                  <a:srgbClr val="003300"/>
                </a:solidFill>
              </a:rPr>
              <a:t>тяжести перенесенного заболевания, </a:t>
            </a:r>
          </a:p>
          <a:p>
            <a:pPr>
              <a:spcBef>
                <a:spcPts val="500"/>
              </a:spcBef>
              <a:spcAft>
                <a:spcPts val="500"/>
              </a:spcAft>
              <a:buClr>
                <a:srgbClr val="808000"/>
              </a:buClr>
              <a:defRPr/>
            </a:pPr>
            <a:r>
              <a:rPr lang="pl-PL" dirty="0">
                <a:solidFill>
                  <a:srgbClr val="003300"/>
                </a:solidFill>
              </a:rPr>
              <a:t>сопутствующих заболеваний, </a:t>
            </a:r>
          </a:p>
          <a:p>
            <a:pPr>
              <a:spcBef>
                <a:spcPts val="500"/>
              </a:spcBef>
              <a:spcAft>
                <a:spcPts val="500"/>
              </a:spcAft>
              <a:buClr>
                <a:srgbClr val="808000"/>
              </a:buClr>
              <a:defRPr/>
            </a:pPr>
            <a:r>
              <a:rPr lang="pl-PL" dirty="0">
                <a:solidFill>
                  <a:srgbClr val="003300"/>
                </a:solidFill>
              </a:rPr>
              <a:t>особенностей организма, а также от </a:t>
            </a:r>
          </a:p>
          <a:p>
            <a:pPr>
              <a:spcBef>
                <a:spcPts val="500"/>
              </a:spcBef>
              <a:spcAft>
                <a:spcPts val="500"/>
              </a:spcAft>
              <a:buClr>
                <a:srgbClr val="808000"/>
              </a:buClr>
              <a:defRPr/>
            </a:pPr>
            <a:r>
              <a:rPr lang="pl-PL" dirty="0">
                <a:solidFill>
                  <a:srgbClr val="003300"/>
                </a:solidFill>
              </a:rPr>
              <a:t>качества проведенного лечения и объема выполненных реабилитационных мероприятий).</a:t>
            </a:r>
          </a:p>
          <a:p>
            <a:pPr marL="0" indent="0" algn="just">
              <a:spcBef>
                <a:spcPts val="500"/>
              </a:spcBef>
              <a:spcAft>
                <a:spcPts val="500"/>
              </a:spcAft>
              <a:buFontTx/>
              <a:buNone/>
              <a:defRPr/>
            </a:pPr>
            <a:endParaRPr lang="pl-PL" sz="3000" dirty="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341438"/>
            <a:ext cx="7993062" cy="4175125"/>
          </a:xfrm>
        </p:spPr>
        <p:txBody>
          <a:bodyPr/>
          <a:lstStyle/>
          <a:p>
            <a:pPr marL="0" indent="0" algn="just">
              <a:spcBef>
                <a:spcPts val="500"/>
              </a:spcBef>
              <a:spcAft>
                <a:spcPts val="500"/>
              </a:spcAft>
              <a:buFontTx/>
              <a:buNone/>
              <a:defRPr/>
            </a:pPr>
            <a:endParaRPr lang="pl-PL" sz="3000" dirty="0" smtClean="0"/>
          </a:p>
          <a:p>
            <a:pPr algn="just">
              <a:spcBef>
                <a:spcPts val="500"/>
              </a:spcBef>
              <a:spcAft>
                <a:spcPts val="500"/>
              </a:spcAft>
              <a:defRPr/>
            </a:pPr>
            <a:r>
              <a:rPr lang="pl-PL" dirty="0" smtClean="0"/>
              <a:t>Иногда после перенесенного инфекционного заболевания наблюдаются остаточные явления, возникшие в период разгара, но сохраняющиеся на протяжении многих месяцев, лет и даже всей жизни (при полиомиелите, энцефалитах, дифтерии и др</a:t>
            </a:r>
          </a:p>
          <a:p>
            <a:pPr algn="just">
              <a:spcBef>
                <a:spcPts val="500"/>
              </a:spcBef>
              <a:spcAft>
                <a:spcPts val="500"/>
              </a:spcAft>
              <a:defRPr/>
            </a:pPr>
            <a:endParaRPr lang="pl-PL" dirty="0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468313" y="765175"/>
            <a:ext cx="8599487" cy="5330825"/>
          </a:xfrm>
        </p:spPr>
        <p:txBody>
          <a:bodyPr/>
          <a:lstStyle/>
          <a:p>
            <a:pPr algn="just">
              <a:spcBef>
                <a:spcPts val="500"/>
              </a:spcBef>
              <a:spcAft>
                <a:spcPts val="500"/>
              </a:spcAft>
            </a:pPr>
            <a:r>
              <a:rPr lang="pl-PL" altLang="ru-RU" smtClean="0"/>
              <a:t>При большинстве инфекционных болезней человек становится опасным для окружающих в конце инкубационного периода. </a:t>
            </a:r>
          </a:p>
          <a:p>
            <a:pPr algn="just">
              <a:spcBef>
                <a:spcPts val="500"/>
              </a:spcBef>
              <a:spcAft>
                <a:spcPts val="500"/>
              </a:spcAft>
            </a:pPr>
            <a:r>
              <a:rPr lang="pl-PL" altLang="ru-RU" smtClean="0"/>
              <a:t>Лишь в периоде выздоровления степень опасности заражения от больного значительно снижается. В этот же период наступает и полное очищение организма от болезнетворного агента.</a:t>
            </a:r>
          </a:p>
          <a:p>
            <a:pPr algn="just">
              <a:spcBef>
                <a:spcPts val="500"/>
              </a:spcBef>
              <a:spcAft>
                <a:spcPts val="500"/>
              </a:spcAft>
            </a:pPr>
            <a:endParaRPr lang="pl-PL" altLang="ru-RU" sz="300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914400" y="609600"/>
            <a:ext cx="8153400" cy="1219200"/>
          </a:xfrm>
        </p:spPr>
        <p:txBody>
          <a:bodyPr/>
          <a:lstStyle/>
          <a:p>
            <a:pPr algn="ctr">
              <a:defRPr/>
            </a:pPr>
            <a:r>
              <a:rPr lang="pl-PL" sz="3600" b="1" smtClean="0">
                <a:solidFill>
                  <a:srgbClr val="660066"/>
                </a:solidFill>
              </a:rPr>
              <a:t>МЕРОПРИЯТИЯ ПО ПРОФИЛАКТИКЕ ИНФЕКЦИОННЫХ ЗАБОЛЕВАНИЙ</a:t>
            </a:r>
            <a:endParaRPr lang="pl-PL" b="1" smtClean="0"/>
          </a:p>
        </p:txBody>
      </p:sp>
      <p:sp>
        <p:nvSpPr>
          <p:cNvPr id="4608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2382838"/>
            <a:ext cx="7772400" cy="3581400"/>
          </a:xfrm>
        </p:spPr>
        <p:txBody>
          <a:bodyPr/>
          <a:lstStyle/>
          <a:p>
            <a:pPr algn="ctr">
              <a:defRPr/>
            </a:pPr>
            <a:r>
              <a:rPr lang="pl-PL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Мероприятия должны планироваться и проводиться по трем направлениям:</a:t>
            </a:r>
            <a:r>
              <a:rPr lang="pl-PL" dirty="0" smtClean="0"/>
              <a:t> </a:t>
            </a:r>
          </a:p>
          <a:p>
            <a:pPr marL="0" indent="0" algn="just">
              <a:buFontTx/>
              <a:buNone/>
              <a:defRPr/>
            </a:pPr>
            <a:r>
              <a:rPr lang="pl-PL" dirty="0" smtClean="0">
                <a:solidFill>
                  <a:srgbClr val="0000FF"/>
                </a:solidFill>
              </a:rPr>
              <a:t>1)</a:t>
            </a:r>
            <a:r>
              <a:rPr lang="pl-PL" dirty="0" smtClean="0"/>
              <a:t> </a:t>
            </a:r>
            <a:r>
              <a:rPr lang="pl-PL" dirty="0" smtClean="0">
                <a:solidFill>
                  <a:srgbClr val="0000FF"/>
                </a:solidFill>
              </a:rPr>
              <a:t>воздействие на  источник инфекции - обезвреживание его; </a:t>
            </a:r>
          </a:p>
          <a:p>
            <a:pPr marL="0" indent="0" algn="just">
              <a:buFontTx/>
              <a:buNone/>
              <a:defRPr/>
            </a:pPr>
            <a:r>
              <a:rPr lang="pl-PL" dirty="0" smtClean="0">
                <a:solidFill>
                  <a:srgbClr val="0000FF"/>
                </a:solidFill>
              </a:rPr>
              <a:t>2) разрыв путей передачи инфекции;</a:t>
            </a:r>
          </a:p>
          <a:p>
            <a:pPr marL="0" indent="0" algn="just">
              <a:buFontTx/>
              <a:buNone/>
              <a:defRPr/>
            </a:pPr>
            <a:r>
              <a:rPr lang="pl-PL" dirty="0" smtClean="0">
                <a:solidFill>
                  <a:srgbClr val="0000FF"/>
                </a:solidFill>
              </a:rPr>
              <a:t>3) повышение невосприимчивости людей к  инфекционным заболеваниям</a:t>
            </a:r>
            <a:r>
              <a:rPr lang="pl-PL" dirty="0" smtClean="0"/>
              <a:t>. </a:t>
            </a:r>
          </a:p>
        </p:txBody>
      </p:sp>
    </p:spTree>
  </p:cSld>
  <p:clrMapOvr>
    <a:masterClrMapping/>
  </p:clrMapOvr>
  <p:transition>
    <p:blinds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09600"/>
            <a:ext cx="8153400" cy="1219200"/>
          </a:xfrm>
        </p:spPr>
        <p:txBody>
          <a:bodyPr/>
          <a:lstStyle/>
          <a:p>
            <a:pPr algn="ctr">
              <a:defRPr/>
            </a:pPr>
            <a:r>
              <a:rPr lang="pl-PL" sz="3200" b="1" smtClean="0">
                <a:solidFill>
                  <a:srgbClr val="660066"/>
                </a:solidFill>
              </a:rPr>
              <a:t>МЕРОПРИЯТИЯ ПО ПРОФИЛАКТИКЕ ИНФЕКЦИОННЫХ ЗАБОЛЕВАНИЙ</a:t>
            </a:r>
            <a:endParaRPr lang="pl-PL" b="1" smtClean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382838"/>
            <a:ext cx="7772400" cy="3581400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pl-PL" dirty="0" smtClean="0">
                <a:solidFill>
                  <a:srgbClr val="FF0000"/>
                </a:solidFill>
              </a:rPr>
              <a:t>Важнейшее значение имеют</a:t>
            </a:r>
            <a:r>
              <a:rPr lang="ru-RU" dirty="0" smtClean="0">
                <a:solidFill>
                  <a:srgbClr val="FF0000"/>
                </a:solidFill>
              </a:rPr>
              <a:t>:</a:t>
            </a:r>
            <a:endParaRPr lang="pl-PL" dirty="0" smtClean="0">
              <a:solidFill>
                <a:srgbClr val="FF0000"/>
              </a:solidFill>
            </a:endParaRPr>
          </a:p>
          <a:p>
            <a:pPr algn="just">
              <a:defRPr/>
            </a:pPr>
            <a:r>
              <a:rPr lang="pl-PL" dirty="0" smtClean="0"/>
              <a:t>своевременное выявление инфекционных больных, </a:t>
            </a:r>
          </a:p>
          <a:p>
            <a:pPr algn="just">
              <a:defRPr/>
            </a:pPr>
            <a:r>
              <a:rPr lang="pl-PL" dirty="0" smtClean="0"/>
              <a:t>ранняя их изоляция и госпитализация.  </a:t>
            </a:r>
          </a:p>
          <a:p>
            <a:pPr algn="just">
              <a:defRPr/>
            </a:pPr>
            <a:r>
              <a:rPr lang="ru-RU" dirty="0"/>
              <a:t>д</a:t>
            </a:r>
            <a:r>
              <a:rPr lang="pl-PL" dirty="0" smtClean="0"/>
              <a:t>ля разрыва путей передачи инфекции необходимо контролировать соблюдение правил личной и общественной гигиены. </a:t>
            </a:r>
          </a:p>
          <a:p>
            <a:pPr>
              <a:defRPr/>
            </a:pPr>
            <a:endParaRPr lang="pl-PL" dirty="0" smtClean="0"/>
          </a:p>
          <a:p>
            <a:pPr>
              <a:defRPr/>
            </a:pPr>
            <a:endParaRPr lang="pl-PL" dirty="0" smtClean="0"/>
          </a:p>
        </p:txBody>
      </p:sp>
    </p:spTree>
  </p:cSld>
  <p:clrMapOvr>
    <a:masterClrMapping/>
  </p:clrMapOvr>
  <p:transition>
    <p:blinds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196975"/>
            <a:ext cx="7543800" cy="4899025"/>
          </a:xfrm>
        </p:spPr>
        <p:txBody>
          <a:bodyPr/>
          <a:lstStyle/>
          <a:p>
            <a:pPr algn="just"/>
            <a:r>
              <a:rPr lang="ru-RU" altLang="ru-RU" b="1" smtClean="0"/>
              <a:t>Карантин</a:t>
            </a:r>
            <a:r>
              <a:rPr lang="ru-RU" altLang="ru-RU" smtClean="0"/>
              <a:t> - это система противоэпидемических и режимных мероприятий, направленных на полную изоляцию очага заражения от окружающего населения и ликвидацию инфекционных заболеваний в нем. </a:t>
            </a:r>
          </a:p>
        </p:txBody>
      </p:sp>
    </p:spTree>
  </p:cSld>
  <p:clrMapOvr>
    <a:masterClrMapping/>
  </p:clrMapOvr>
  <p:transition>
    <p:blinds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0"/>
            <a:ext cx="4605338" cy="477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057400"/>
            <a:ext cx="4572000" cy="345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pPr>
              <a:defRPr/>
            </a:pPr>
            <a:r>
              <a:rPr lang="pl-PL" smtClean="0">
                <a:solidFill>
                  <a:srgbClr val="660066"/>
                </a:solidFill>
              </a:rPr>
              <a:t>Карантинные мероприятия</a:t>
            </a:r>
            <a:r>
              <a:rPr lang="pl-PL" smtClean="0"/>
              <a:t> </a:t>
            </a:r>
          </a:p>
        </p:txBody>
      </p:sp>
      <p:pic>
        <p:nvPicPr>
          <p:cNvPr id="32771" name="Picture 3"/>
          <p:cNvPicPr>
            <a:picLocks noChangeAspect="1" noChangeArrowheads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849438"/>
            <a:ext cx="4495800" cy="4114800"/>
          </a:xfrm>
        </p:spPr>
      </p:pic>
      <p:sp>
        <p:nvSpPr>
          <p:cNvPr id="3277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343400" y="1849438"/>
            <a:ext cx="4800600" cy="4627562"/>
          </a:xfrm>
        </p:spPr>
        <p:txBody>
          <a:bodyPr/>
          <a:lstStyle/>
          <a:p>
            <a:r>
              <a:rPr lang="ru-RU" altLang="ru-RU" sz="3000" smtClean="0"/>
              <a:t>Вокруг очага устанавливается вооруженная охрана, запрещаются въезд и выезд, а также вывоз имущества. </a:t>
            </a:r>
          </a:p>
          <a:p>
            <a:r>
              <a:rPr lang="ru-RU" altLang="ru-RU" sz="3000" smtClean="0"/>
              <a:t>Снабжение производится через специальные пункты под строгим медицинским контролем. </a:t>
            </a:r>
            <a:endParaRPr lang="pl-PL" altLang="ru-RU" sz="3000" smtClean="0"/>
          </a:p>
          <a:p>
            <a:endParaRPr lang="pl-PL" altLang="ru-RU" sz="3000" smtClean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pl-PL" sz="3800" b="1" smtClean="0">
                <a:solidFill>
                  <a:srgbClr val="660066"/>
                </a:solidFill>
              </a:rPr>
              <a:t>Продолжительность карантина при разных инфекциях (сутки)</a:t>
            </a:r>
            <a:endParaRPr lang="pl-PL" sz="3800" smtClean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628775"/>
            <a:ext cx="3810000" cy="5040313"/>
          </a:xfrm>
        </p:spPr>
        <p:txBody>
          <a:bodyPr/>
          <a:lstStyle/>
          <a:p>
            <a:pPr marL="0" indent="0">
              <a:spcBef>
                <a:spcPts val="500"/>
              </a:spcBef>
              <a:spcAft>
                <a:spcPts val="500"/>
              </a:spcAft>
              <a:buFontTx/>
              <a:buNone/>
            </a:pPr>
            <a:r>
              <a:rPr lang="pl-PL" altLang="ru-RU" sz="3000" smtClean="0"/>
              <a:t>Гепатит А </a:t>
            </a:r>
            <a:r>
              <a:rPr lang="ru-RU" altLang="ru-RU" sz="3000" smtClean="0"/>
              <a:t> </a:t>
            </a:r>
            <a:r>
              <a:rPr lang="pl-PL" altLang="ru-RU" sz="3000" smtClean="0"/>
              <a:t>35</a:t>
            </a:r>
            <a:endParaRPr lang="ru-RU" altLang="ru-RU" sz="3000" smtClean="0"/>
          </a:p>
          <a:p>
            <a:pPr marL="0" indent="0">
              <a:spcBef>
                <a:spcPts val="500"/>
              </a:spcBef>
              <a:spcAft>
                <a:spcPts val="500"/>
              </a:spcAft>
              <a:buFontTx/>
              <a:buNone/>
            </a:pPr>
            <a:r>
              <a:rPr lang="pl-PL" altLang="ru-RU" sz="3000" smtClean="0"/>
              <a:t>Тиф сыпной 25</a:t>
            </a:r>
            <a:br>
              <a:rPr lang="pl-PL" altLang="ru-RU" sz="3000" smtClean="0"/>
            </a:br>
            <a:r>
              <a:rPr lang="pl-PL" altLang="ru-RU" sz="3000" smtClean="0"/>
              <a:t>Тиф брюшной и паратифы 21</a:t>
            </a:r>
            <a:br>
              <a:rPr lang="pl-PL" altLang="ru-RU" sz="3000" smtClean="0"/>
            </a:br>
            <a:r>
              <a:rPr lang="pl-PL" altLang="ru-RU" sz="3000" smtClean="0"/>
              <a:t>Ветряная оспа 21</a:t>
            </a:r>
            <a:br>
              <a:rPr lang="pl-PL" altLang="ru-RU" sz="3000" smtClean="0"/>
            </a:br>
            <a:r>
              <a:rPr lang="pl-PL" altLang="ru-RU" sz="3000" smtClean="0"/>
              <a:t>Краснуха 21</a:t>
            </a:r>
            <a:br>
              <a:rPr lang="pl-PL" altLang="ru-RU" sz="3000" smtClean="0"/>
            </a:br>
            <a:r>
              <a:rPr lang="pl-PL" altLang="ru-RU" sz="3000" smtClean="0"/>
              <a:t>Эпиемический паротит 21</a:t>
            </a:r>
            <a:br>
              <a:rPr lang="pl-PL" altLang="ru-RU" sz="3000" smtClean="0"/>
            </a:br>
            <a:r>
              <a:rPr lang="pl-PL" altLang="ru-RU" sz="3000" smtClean="0"/>
              <a:t>Корь 17</a:t>
            </a:r>
            <a:br>
              <a:rPr lang="pl-PL" altLang="ru-RU" sz="3000" smtClean="0"/>
            </a:br>
            <a:r>
              <a:rPr lang="pl-PL" altLang="ru-RU" smtClean="0"/>
              <a:t>Коклюш 14</a:t>
            </a:r>
            <a:endParaRPr lang="ru-RU" altLang="ru-RU" smtClean="0"/>
          </a:p>
          <a:p>
            <a:pPr marL="0" indent="0">
              <a:spcBef>
                <a:spcPts val="500"/>
              </a:spcBef>
              <a:spcAft>
                <a:spcPts val="500"/>
              </a:spcAft>
              <a:buFontTx/>
              <a:buNone/>
            </a:pPr>
            <a:endParaRPr lang="pl-PL" altLang="ru-RU" smtClean="0"/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700213"/>
            <a:ext cx="3810000" cy="4681537"/>
          </a:xfrm>
        </p:spPr>
        <p:txBody>
          <a:bodyPr/>
          <a:lstStyle/>
          <a:p>
            <a:pPr marL="0" indent="0">
              <a:spcBef>
                <a:spcPts val="500"/>
              </a:spcBef>
              <a:spcAft>
                <a:spcPts val="500"/>
              </a:spcAft>
              <a:buFontTx/>
              <a:buNone/>
              <a:defRPr/>
            </a:pPr>
            <a:r>
              <a:rPr lang="pl-PL" sz="3000" dirty="0" smtClean="0"/>
              <a:t>Сибирская </a:t>
            </a:r>
            <a:r>
              <a:rPr lang="pl-PL" sz="3000" dirty="0"/>
              <a:t>язва 13</a:t>
            </a:r>
            <a:br>
              <a:rPr lang="pl-PL" sz="3000" dirty="0"/>
            </a:br>
            <a:r>
              <a:rPr lang="pl-PL" sz="3000" dirty="0"/>
              <a:t>Менингококковая инфекция </a:t>
            </a:r>
            <a:r>
              <a:rPr lang="pl-PL" sz="3000" dirty="0" smtClean="0"/>
              <a:t>10</a:t>
            </a:r>
            <a:endParaRPr lang="ru-RU" sz="3000" dirty="0" smtClean="0"/>
          </a:p>
          <a:p>
            <a:pPr marL="0" indent="0">
              <a:spcBef>
                <a:spcPts val="500"/>
              </a:spcBef>
              <a:spcAft>
                <a:spcPts val="500"/>
              </a:spcAft>
              <a:buFontTx/>
              <a:buNone/>
              <a:defRPr/>
            </a:pPr>
            <a:r>
              <a:rPr lang="pl-PL" sz="3000" dirty="0" smtClean="0"/>
              <a:t>Скарлатина 7</a:t>
            </a:r>
            <a:br>
              <a:rPr lang="pl-PL" sz="3000" dirty="0" smtClean="0"/>
            </a:br>
            <a:r>
              <a:rPr lang="pl-PL" sz="3000" dirty="0"/>
              <a:t>Дизентерия 7</a:t>
            </a:r>
            <a:br>
              <a:rPr lang="pl-PL" sz="3000" dirty="0"/>
            </a:br>
            <a:r>
              <a:rPr lang="pl-PL" sz="3000" dirty="0"/>
              <a:t>Дифтерия 7</a:t>
            </a:r>
            <a:br>
              <a:rPr lang="pl-PL" sz="3000" dirty="0"/>
            </a:br>
            <a:r>
              <a:rPr lang="pl-PL" sz="3000" dirty="0"/>
              <a:t>Чума 6</a:t>
            </a:r>
            <a:endParaRPr lang="ru-RU" sz="3000" dirty="0" smtClean="0"/>
          </a:p>
          <a:p>
            <a:pPr marL="0" indent="0">
              <a:spcBef>
                <a:spcPts val="500"/>
              </a:spcBef>
              <a:spcAft>
                <a:spcPts val="500"/>
              </a:spcAft>
              <a:buFontTx/>
              <a:buNone/>
              <a:defRPr/>
            </a:pPr>
            <a:r>
              <a:rPr lang="pl-PL" sz="3000" dirty="0"/>
              <a:t>Холера 5</a:t>
            </a:r>
            <a:r>
              <a:rPr lang="pl-PL" sz="3000" dirty="0" smtClean="0"/>
              <a:t/>
            </a:r>
            <a:br>
              <a:rPr lang="pl-PL" sz="3000" dirty="0" smtClean="0"/>
            </a:br>
            <a:r>
              <a:rPr lang="pl-PL" sz="3000" dirty="0"/>
              <a:t>Грипп 3</a:t>
            </a:r>
            <a:r>
              <a:rPr lang="pl-PL" sz="3000" dirty="0" smtClean="0"/>
              <a:t/>
            </a:r>
            <a:br>
              <a:rPr lang="pl-PL" sz="3000" dirty="0" smtClean="0"/>
            </a:br>
            <a:r>
              <a:rPr lang="pl-PL" sz="3000" dirty="0" smtClean="0"/>
              <a:t/>
            </a:r>
            <a:br>
              <a:rPr lang="pl-PL" sz="3000" dirty="0" smtClean="0"/>
            </a:br>
            <a:r>
              <a:rPr lang="pl-PL" sz="3000" dirty="0" smtClean="0"/>
              <a:t/>
            </a:r>
            <a:br>
              <a:rPr lang="pl-PL" sz="3000" dirty="0" smtClean="0"/>
            </a:br>
            <a:endParaRPr lang="pl-PL" sz="3000" dirty="0" smtClean="0"/>
          </a:p>
          <a:p>
            <a:pPr>
              <a:defRPr/>
            </a:pPr>
            <a:endParaRPr lang="pl-PL" sz="3000" dirty="0" smtClean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8153400" cy="1219200"/>
          </a:xfrm>
        </p:spPr>
        <p:txBody>
          <a:bodyPr/>
          <a:lstStyle/>
          <a:p>
            <a:pPr algn="ctr">
              <a:defRPr/>
            </a:pPr>
            <a:r>
              <a:rPr lang="pl-PL" sz="3200" b="1" smtClean="0">
                <a:solidFill>
                  <a:srgbClr val="660066"/>
                </a:solidFill>
              </a:rPr>
              <a:t>МЕРОПРИЯТИЯ ПО ПРОФИЛАКТИКЕ ИНФЕКЦИОННЫХ ЗАБОЛЕВАНИЙ</a:t>
            </a:r>
            <a:endParaRPr lang="pl-PL" b="1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1200"/>
            <a:ext cx="8382000" cy="4114800"/>
          </a:xfrm>
        </p:spPr>
        <p:txBody>
          <a:bodyPr/>
          <a:lstStyle/>
          <a:p>
            <a:pPr algn="just"/>
            <a:r>
              <a:rPr lang="ru-RU" altLang="ru-RU" sz="3000" b="1" smtClean="0"/>
              <a:t>Обсервация</a:t>
            </a:r>
            <a:r>
              <a:rPr lang="ru-RU" altLang="ru-RU" sz="3000" smtClean="0"/>
              <a:t> - это система изоляционно-ограничительных мер, направленных на ограничение въезда, выезда и общения людей на территории, объявленной опасной, усиление медицинского наблюдения, предупреждение распространения и ликвидацию инфекционных заболеваний. </a:t>
            </a:r>
          </a:p>
          <a:p>
            <a:pPr algn="just"/>
            <a:endParaRPr lang="pl-PL" altLang="ru-RU" sz="3000" smtClean="0"/>
          </a:p>
        </p:txBody>
      </p:sp>
    </p:spTree>
  </p:cSld>
  <p:clrMapOvr>
    <a:masterClrMapping/>
  </p:clrMapOvr>
  <p:transition>
    <p:blinds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pPr>
              <a:defRPr/>
            </a:pPr>
            <a:r>
              <a:rPr lang="pl-PL" smtClean="0">
                <a:solidFill>
                  <a:srgbClr val="660066"/>
                </a:solidFill>
              </a:rPr>
              <a:t>Обсервационные мероприятия</a:t>
            </a:r>
            <a:endParaRPr lang="pl-PL" smtClean="0"/>
          </a:p>
        </p:txBody>
      </p:sp>
      <p:pic>
        <p:nvPicPr>
          <p:cNvPr id="35843" name="Picture 3"/>
          <p:cNvPicPr>
            <a:picLocks noChangeAspect="1" noChangeArrowheads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3584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1849438"/>
            <a:ext cx="4572000" cy="4551362"/>
          </a:xfrm>
        </p:spPr>
        <p:txBody>
          <a:bodyPr/>
          <a:lstStyle/>
          <a:p>
            <a:r>
              <a:rPr lang="ru-RU" altLang="ru-RU" sz="3000" smtClean="0"/>
              <a:t>Обсервация вводится при установлении возбудителей инфекции, не относящихся к группе особо опасных, а также в районах, непосредственно соприкасающихся с границей карантинной зоны</a:t>
            </a:r>
          </a:p>
          <a:p>
            <a:endParaRPr lang="pl-PL" altLang="ru-RU" sz="3000" smtClean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09600"/>
            <a:ext cx="8153400" cy="1219200"/>
          </a:xfrm>
        </p:spPr>
        <p:txBody>
          <a:bodyPr/>
          <a:lstStyle/>
          <a:p>
            <a:pPr algn="ctr">
              <a:defRPr/>
            </a:pPr>
            <a:r>
              <a:rPr lang="pl-PL" sz="3200" b="1" smtClean="0">
                <a:solidFill>
                  <a:srgbClr val="660066"/>
                </a:solidFill>
              </a:rPr>
              <a:t>МЕРОПРИЯТИЯ ПО ПРОФИЛАКТИКЕ ИНФЕКЦИОННЫХ ЗАБОЛЕВАНИЙ</a:t>
            </a:r>
            <a:endParaRPr lang="pl-PL" b="1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382838"/>
            <a:ext cx="7772400" cy="3581400"/>
          </a:xfrm>
        </p:spPr>
        <p:txBody>
          <a:bodyPr/>
          <a:lstStyle/>
          <a:p>
            <a:pPr algn="just">
              <a:spcBef>
                <a:spcPts val="500"/>
              </a:spcBef>
              <a:spcAft>
                <a:spcPts val="500"/>
              </a:spcAft>
            </a:pPr>
            <a:r>
              <a:rPr lang="pl-PL" altLang="ru-RU" b="1" smtClean="0"/>
              <a:t>Дезинфекция или обеззараживание</a:t>
            </a:r>
            <a:r>
              <a:rPr lang="pl-PL" altLang="ru-RU" smtClean="0"/>
              <a:t> - комплекс специальных мероприятий, направленных на уничтожение возбудителей заразных болезней во внешней среде и прерывание путей передачи заразного начала.</a:t>
            </a:r>
          </a:p>
          <a:p>
            <a:endParaRPr lang="pl-PL" altLang="ru-RU" smtClean="0"/>
          </a:p>
        </p:txBody>
      </p:sp>
    </p:spTree>
  </p:cSld>
  <p:clrMapOvr>
    <a:masterClrMapping/>
  </p:clrMapOvr>
  <p:transition>
    <p:blinds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sz="6000" b="1" smtClean="0">
                <a:solidFill>
                  <a:srgbClr val="0000FF"/>
                </a:solidFill>
              </a:rPr>
              <a:t>Дезинфекция</a:t>
            </a:r>
            <a:endParaRPr lang="pl-PL" sz="6000" b="1" smtClean="0"/>
          </a:p>
        </p:txBody>
      </p:sp>
      <p:pic>
        <p:nvPicPr>
          <p:cNvPr id="37891" name="Picture 3"/>
          <p:cNvPicPr>
            <a:picLocks noChangeAspect="1" noChangeArrowheads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2514600"/>
            <a:ext cx="4953000" cy="3332163"/>
          </a:xfrm>
        </p:spPr>
      </p:pic>
      <p:sp>
        <p:nvSpPr>
          <p:cNvPr id="11776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800600" y="2057400"/>
            <a:ext cx="4343400" cy="4114800"/>
          </a:xfrm>
        </p:spPr>
        <p:txBody>
          <a:bodyPr/>
          <a:lstStyle/>
          <a:p>
            <a:pPr>
              <a:spcBef>
                <a:spcPts val="500"/>
              </a:spcBef>
              <a:spcAft>
                <a:spcPts val="500"/>
              </a:spcAft>
              <a:defRPr/>
            </a:pPr>
            <a:r>
              <a:rPr lang="pl-PL" smtClean="0">
                <a:solidFill>
                  <a:srgbClr val="0000FF"/>
                </a:solidFill>
              </a:rPr>
              <a:t>Дезинфекцию подразделяют на </a:t>
            </a:r>
            <a:r>
              <a:rPr lang="pl-PL" b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профилактическую и очаговую</a:t>
            </a:r>
            <a:r>
              <a:rPr lang="pl-PL" smtClean="0">
                <a:solidFill>
                  <a:srgbClr val="0000FF"/>
                </a:solidFill>
              </a:rPr>
              <a:t>. </a:t>
            </a:r>
          </a:p>
          <a:p>
            <a:pPr>
              <a:defRPr/>
            </a:pPr>
            <a:endParaRPr lang="pl-PL" smtClean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628775"/>
            <a:ext cx="8229600" cy="3581400"/>
          </a:xfrm>
        </p:spPr>
        <p:txBody>
          <a:bodyPr/>
          <a:lstStyle/>
          <a:p>
            <a:pPr algn="just">
              <a:spcBef>
                <a:spcPts val="500"/>
              </a:spcBef>
              <a:spcAft>
                <a:spcPts val="500"/>
              </a:spcAft>
              <a:defRPr/>
            </a:pPr>
            <a:r>
              <a:rPr lang="pl-PL" smtClean="0"/>
              <a:t>В проведении </a:t>
            </a:r>
            <a:r>
              <a:rPr lang="pl-PL" b="1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профилактической дезинфекции</a:t>
            </a:r>
            <a:r>
              <a:rPr lang="pl-PL" smtClean="0"/>
              <a:t> участвует специальная служба для работы на объектах водоснабжения, канализации, на предприятиях, заготавливающих сырье животного происхождения, в местах постоянного сосредоточения людей и пр. </a:t>
            </a:r>
          </a:p>
        </p:txBody>
      </p:sp>
    </p:spTree>
  </p:cSld>
  <p:clrMapOvr>
    <a:masterClrMapping/>
  </p:clrMapOvr>
  <p:transition>
    <p:blinds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73238"/>
            <a:ext cx="8153400" cy="4398962"/>
          </a:xfrm>
        </p:spPr>
        <p:txBody>
          <a:bodyPr/>
          <a:lstStyle/>
          <a:p>
            <a:pPr algn="just">
              <a:spcBef>
                <a:spcPts val="500"/>
              </a:spcBef>
              <a:spcAft>
                <a:spcPts val="500"/>
              </a:spcAft>
              <a:defRPr/>
            </a:pPr>
            <a:r>
              <a:rPr lang="pl-PL" b="1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Очаговая</a:t>
            </a:r>
            <a:r>
              <a:rPr lang="pl-PL" dirty="0" smtClean="0"/>
              <a:t> дезинфекция проводится в очагах инфекций, т.е. по месту проживания или работы заболевшего. К ее проведению привлекаются работники амбулаторно-поликлинических учереждений.</a:t>
            </a:r>
          </a:p>
          <a:p>
            <a:pPr>
              <a:spcBef>
                <a:spcPts val="500"/>
              </a:spcBef>
              <a:spcAft>
                <a:spcPts val="500"/>
              </a:spcAft>
              <a:defRPr/>
            </a:pPr>
            <a:endParaRPr lang="pl-PL" dirty="0" smtClean="0"/>
          </a:p>
        </p:txBody>
      </p:sp>
    </p:spTree>
  </p:cSld>
  <p:clrMapOvr>
    <a:masterClrMapping/>
  </p:clrMapOvr>
  <p:transition>
    <p:blinds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438400"/>
            <a:ext cx="7543800" cy="3581400"/>
          </a:xfrm>
        </p:spPr>
        <p:txBody>
          <a:bodyPr/>
          <a:lstStyle/>
          <a:p>
            <a:pPr algn="just">
              <a:spcBef>
                <a:spcPts val="500"/>
              </a:spcBef>
              <a:spcAft>
                <a:spcPts val="500"/>
              </a:spcAft>
              <a:defRPr/>
            </a:pPr>
            <a:r>
              <a:rPr lang="pl-PL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Очаговая</a:t>
            </a:r>
            <a:r>
              <a:rPr lang="pl-PL" smtClean="0"/>
              <a:t> дезинфекция может быть </a:t>
            </a:r>
            <a:r>
              <a:rPr lang="pl-PL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текущей,</a:t>
            </a:r>
            <a:r>
              <a:rPr lang="pl-PL" smtClean="0"/>
              <a:t> которую осуществляют в окружении больного, и </a:t>
            </a:r>
            <a:r>
              <a:rPr lang="pl-PL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заключительной</a:t>
            </a:r>
            <a:r>
              <a:rPr lang="pl-PL" smtClean="0"/>
              <a:t>, проводимой в очаге после его выздоровления, госпитализации или смерти.</a:t>
            </a:r>
          </a:p>
          <a:p>
            <a:pPr>
              <a:spcBef>
                <a:spcPts val="500"/>
              </a:spcBef>
              <a:spcAft>
                <a:spcPts val="500"/>
              </a:spcAft>
              <a:defRPr/>
            </a:pPr>
            <a:endParaRPr lang="pl-PL" smtClean="0"/>
          </a:p>
        </p:txBody>
      </p:sp>
    </p:spTree>
  </p:cSld>
  <p:clrMapOvr>
    <a:masterClrMapping/>
  </p:clrMapOvr>
  <p:transition>
    <p:blinds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438400"/>
            <a:ext cx="8229600" cy="3581400"/>
          </a:xfrm>
        </p:spPr>
        <p:txBody>
          <a:bodyPr/>
          <a:lstStyle/>
          <a:p>
            <a:pPr algn="just">
              <a:spcBef>
                <a:spcPts val="500"/>
              </a:spcBef>
              <a:spcAft>
                <a:spcPts val="500"/>
              </a:spcAft>
              <a:defRPr/>
            </a:pPr>
            <a:r>
              <a:rPr lang="pl-PL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Текущая </a:t>
            </a:r>
            <a:r>
              <a:rPr lang="pl-PL" smtClean="0"/>
              <a:t>дезинфекция предусматривает постоянное обеззараживание выделений больного (испражнения, рвотные массы, мокрота, моча и др.), предметов обихода, личных вещей и т.д.</a:t>
            </a:r>
          </a:p>
          <a:p>
            <a:pPr>
              <a:spcBef>
                <a:spcPts val="500"/>
              </a:spcBef>
              <a:spcAft>
                <a:spcPts val="500"/>
              </a:spcAft>
              <a:defRPr/>
            </a:pPr>
            <a:endParaRPr lang="pl-PL" smtClean="0"/>
          </a:p>
        </p:txBody>
      </p:sp>
    </p:spTree>
  </p:cSld>
  <p:clrMapOvr>
    <a:masterClrMapping/>
  </p:clrMapOvr>
  <p:transition>
    <p:blinds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524000"/>
            <a:ext cx="7620000" cy="4038600"/>
          </a:xfrm>
        </p:spPr>
        <p:txBody>
          <a:bodyPr/>
          <a:lstStyle/>
          <a:p>
            <a:pPr>
              <a:spcBef>
                <a:spcPts val="500"/>
              </a:spcBef>
              <a:spcAft>
                <a:spcPts val="500"/>
              </a:spcAft>
              <a:buFontTx/>
              <a:buNone/>
            </a:pPr>
            <a:r>
              <a:rPr lang="ru-RU" altLang="ru-RU" smtClean="0"/>
              <a:t>    </a:t>
            </a:r>
            <a:r>
              <a:rPr lang="pl-PL" altLang="ru-RU" smtClean="0"/>
              <a:t>Профилактика инфекционных заболеваний, борьба с ними во все времена и у всех народов представляли собой самую серьезную общественную проблему.</a:t>
            </a:r>
          </a:p>
        </p:txBody>
      </p:sp>
    </p:spTree>
  </p:cSld>
  <p:clrMapOvr>
    <a:masterClrMapping/>
  </p:clrMapOvr>
  <p:transition>
    <p:blinds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09600"/>
            <a:ext cx="8153400" cy="1219200"/>
          </a:xfrm>
        </p:spPr>
        <p:txBody>
          <a:bodyPr/>
          <a:lstStyle/>
          <a:p>
            <a:pPr algn="ctr">
              <a:defRPr/>
            </a:pPr>
            <a:r>
              <a:rPr lang="pl-PL" sz="3200" b="1" smtClean="0">
                <a:solidFill>
                  <a:srgbClr val="0000FF"/>
                </a:solidFill>
              </a:rPr>
              <a:t>МЕРОПРИЯТИЯ ПО ПРОФИЛАКТИКЕ ИНФЕКЦИОННЫХ ЗАБОЛЕВАНИЙ</a:t>
            </a:r>
            <a:endParaRPr lang="pl-PL" b="1" smtClean="0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514600"/>
            <a:ext cx="7772400" cy="3581400"/>
          </a:xfrm>
        </p:spPr>
        <p:txBody>
          <a:bodyPr/>
          <a:lstStyle/>
          <a:p>
            <a:pPr algn="just">
              <a:spcBef>
                <a:spcPts val="500"/>
              </a:spcBef>
              <a:spcAft>
                <a:spcPts val="500"/>
              </a:spcAft>
              <a:defRPr/>
            </a:pPr>
            <a:r>
              <a:rPr lang="pl-PL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Заключительная дезинфекция</a:t>
            </a:r>
            <a:r>
              <a:rPr lang="pl-PL" smtClean="0"/>
              <a:t> всегда требует особой тщательности проведения. </a:t>
            </a:r>
          </a:p>
        </p:txBody>
      </p:sp>
    </p:spTree>
  </p:cSld>
  <p:clrMapOvr>
    <a:masterClrMapping/>
  </p:clrMapOvr>
  <p:transition>
    <p:blinds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pl-PL" b="1" smtClean="0">
                <a:solidFill>
                  <a:srgbClr val="0000FF"/>
                </a:solidFill>
              </a:rPr>
              <a:t>Заключительная дезинфекция</a:t>
            </a:r>
            <a:endParaRPr lang="pl-PL" b="1" smtClean="0"/>
          </a:p>
        </p:txBody>
      </p:sp>
      <p:pic>
        <p:nvPicPr>
          <p:cNvPr id="44035" name="Picture 3"/>
          <p:cNvPicPr>
            <a:picLocks noChangeAspect="1" noChangeArrowheads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403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pl-PL" altLang="ru-RU" smtClean="0"/>
              <a:t>Она считается своевременной при проведении в течение 6 часов в городах и 12 часов в сельской местности.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pPr algn="ctr">
              <a:defRPr/>
            </a:pPr>
            <a:r>
              <a:rPr lang="pl-PL" sz="4000" b="1" smtClean="0">
                <a:solidFill>
                  <a:srgbClr val="0000FF"/>
                </a:solidFill>
              </a:rPr>
              <a:t>Способы дезинфекции</a:t>
            </a:r>
            <a:endParaRPr lang="pl-PL" smtClean="0">
              <a:solidFill>
                <a:schemeClr val="tx1"/>
              </a:solidFill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447800"/>
            <a:ext cx="8229600" cy="4648200"/>
          </a:xfrm>
        </p:spPr>
        <p:txBody>
          <a:bodyPr/>
          <a:lstStyle/>
          <a:p>
            <a:pPr algn="just">
              <a:spcBef>
                <a:spcPts val="500"/>
              </a:spcBef>
              <a:spcAft>
                <a:spcPts val="500"/>
              </a:spcAft>
            </a:pPr>
            <a:r>
              <a:rPr lang="pl-PL" altLang="ru-RU" smtClean="0">
                <a:solidFill>
                  <a:srgbClr val="0000FF"/>
                </a:solidFill>
              </a:rPr>
              <a:t>Механические способы</a:t>
            </a:r>
            <a:r>
              <a:rPr lang="pl-PL" altLang="ru-RU" smtClean="0"/>
              <a:t> дезинфекции наиболее просты и доступны. </a:t>
            </a:r>
          </a:p>
          <a:p>
            <a:pPr algn="just">
              <a:spcBef>
                <a:spcPts val="500"/>
              </a:spcBef>
              <a:spcAft>
                <a:spcPts val="500"/>
              </a:spcAft>
            </a:pPr>
            <a:r>
              <a:rPr lang="pl-PL" altLang="ru-RU" smtClean="0"/>
              <a:t>Это подметание, чистка, вытряхивание, мытье всевозможных предметов с частой сменой воды, влажная уборка, проветривание и вентиляция помещений, использование пылесосов для удаления микроорганизмов с различных поверхностей, фильтрация воздуха и воды. </a:t>
            </a:r>
          </a:p>
        </p:txBody>
      </p:sp>
    </p:spTree>
  </p:cSld>
  <p:clrMapOvr>
    <a:masterClrMapping/>
  </p:clrMapOvr>
  <p:transition>
    <p:blinds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pPr algn="ctr">
              <a:defRPr/>
            </a:pPr>
            <a:r>
              <a:rPr lang="pl-PL" sz="4000" b="1" smtClean="0">
                <a:solidFill>
                  <a:srgbClr val="0000FF"/>
                </a:solidFill>
              </a:rPr>
              <a:t>Способы дезинфекции</a:t>
            </a:r>
            <a:endParaRPr lang="pl-PL" smtClean="0">
              <a:solidFill>
                <a:schemeClr val="tx1"/>
              </a:solidFill>
            </a:endParaRP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81200"/>
            <a:ext cx="4419600" cy="4114800"/>
          </a:xfrm>
        </p:spPr>
        <p:txBody>
          <a:bodyPr/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pl-PL" altLang="ru-RU" smtClean="0"/>
              <a:t>Эффект дезинфекции повышается, если механические способы сочетаются с кипячением, замачиванием в дезрастворах.</a:t>
            </a:r>
          </a:p>
          <a:p>
            <a:endParaRPr lang="pl-PL" altLang="ru-RU" smtClean="0"/>
          </a:p>
          <a:p>
            <a:pPr algn="just">
              <a:spcBef>
                <a:spcPts val="500"/>
              </a:spcBef>
              <a:spcAft>
                <a:spcPts val="500"/>
              </a:spcAft>
            </a:pPr>
            <a:endParaRPr lang="pl-PL" altLang="ru-RU" smtClean="0"/>
          </a:p>
        </p:txBody>
      </p:sp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4850" y="1981200"/>
            <a:ext cx="4629150" cy="401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blinds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pl-PL" sz="3600" b="1" smtClean="0">
                <a:solidFill>
                  <a:srgbClr val="0000FF"/>
                </a:solidFill>
              </a:rPr>
              <a:t>Физическая дезинфекция</a:t>
            </a:r>
            <a:endParaRPr lang="pl-PL" smtClean="0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spcBef>
                <a:spcPts val="500"/>
              </a:spcBef>
              <a:spcAft>
                <a:spcPts val="500"/>
              </a:spcAft>
            </a:pPr>
            <a:r>
              <a:rPr lang="pl-PL" altLang="ru-RU" smtClean="0">
                <a:solidFill>
                  <a:srgbClr val="0000FF"/>
                </a:solidFill>
              </a:rPr>
              <a:t>Кипячение</a:t>
            </a:r>
            <a:r>
              <a:rPr lang="pl-PL" altLang="ru-RU" smtClean="0"/>
              <a:t> - простой, доступный и надежный способ обеззараживания предметов, которые не портятся в кипящей воде. </a:t>
            </a:r>
          </a:p>
          <a:p>
            <a:pPr algn="just">
              <a:spcBef>
                <a:spcPts val="500"/>
              </a:spcBef>
              <a:spcAft>
                <a:spcPts val="500"/>
              </a:spcAft>
            </a:pPr>
            <a:r>
              <a:rPr lang="pl-PL" altLang="ru-RU" smtClean="0"/>
              <a:t>Он широко применяется для обеззараживания посуды, плевательниц, суден, белья, полотенец, халатов, остатков пищи.</a:t>
            </a:r>
          </a:p>
          <a:p>
            <a:endParaRPr lang="pl-PL" altLang="ru-RU" smtClean="0"/>
          </a:p>
        </p:txBody>
      </p:sp>
    </p:spTree>
  </p:cSld>
  <p:clrMapOvr>
    <a:masterClrMapping/>
  </p:clrMapOvr>
  <p:transition>
    <p:blinds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pl-PL" sz="3600" b="1" smtClean="0">
                <a:solidFill>
                  <a:srgbClr val="0000FF"/>
                </a:solidFill>
              </a:rPr>
              <a:t>Физическая дезинфекция</a:t>
            </a:r>
            <a:endParaRPr lang="pl-PL" smtClean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1524000"/>
            <a:ext cx="7772400" cy="4572000"/>
          </a:xfrm>
        </p:spPr>
        <p:txBody>
          <a:bodyPr/>
          <a:lstStyle/>
          <a:p>
            <a:pPr algn="just">
              <a:spcBef>
                <a:spcPts val="500"/>
              </a:spcBef>
              <a:spcAft>
                <a:spcPts val="500"/>
              </a:spcAft>
            </a:pPr>
            <a:r>
              <a:rPr lang="pl-PL" altLang="ru-RU" smtClean="0"/>
              <a:t>Большинство бактерий погибает в кипящей воде или мгновенно, или в течение 2-5 минут. </a:t>
            </a:r>
          </a:p>
          <a:p>
            <a:pPr algn="just">
              <a:spcBef>
                <a:spcPts val="500"/>
              </a:spcBef>
              <a:spcAft>
                <a:spcPts val="500"/>
              </a:spcAft>
            </a:pPr>
            <a:r>
              <a:rPr lang="pl-PL" altLang="ru-RU" smtClean="0"/>
              <a:t>Некоторые вирусы (гепатит В,С), споры сибирской язвы гибнут только через 60 минут, споры столбняка через 3 часа, а споры возбудителя ботулизма - через 6 часов. </a:t>
            </a:r>
          </a:p>
        </p:txBody>
      </p:sp>
    </p:spTree>
  </p:cSld>
  <p:clrMapOvr>
    <a:masterClrMapping/>
  </p:clrMapOvr>
  <p:transition>
    <p:blinds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pl-PL" smtClean="0">
                <a:solidFill>
                  <a:srgbClr val="0000FF"/>
                </a:solidFill>
              </a:rPr>
              <a:t>Кипячение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pl-PL" altLang="ru-RU" smtClean="0"/>
              <a:t>Дезинфицирующее действие кипящей воды усиливается, если добавить 2% раствор питьевой соды или мыла.</a:t>
            </a:r>
          </a:p>
          <a:p>
            <a:endParaRPr lang="pl-PL" altLang="ru-RU" smtClean="0"/>
          </a:p>
        </p:txBody>
      </p:sp>
      <p:pic>
        <p:nvPicPr>
          <p:cNvPr id="49156" name="Picture 4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1849438"/>
            <a:ext cx="4495800" cy="4114800"/>
          </a:xfr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pl-PL" sz="3600" b="1" smtClean="0">
                <a:solidFill>
                  <a:srgbClr val="0000FF"/>
                </a:solidFill>
              </a:rPr>
              <a:t>Физическая дезинфекция</a:t>
            </a:r>
            <a:endParaRPr lang="pl-PL" smtClean="0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610600" cy="4572000"/>
          </a:xfrm>
        </p:spPr>
        <p:txBody>
          <a:bodyPr/>
          <a:lstStyle/>
          <a:p>
            <a:pPr algn="just">
              <a:spcBef>
                <a:spcPts val="500"/>
              </a:spcBef>
              <a:spcAft>
                <a:spcPts val="500"/>
              </a:spcAft>
            </a:pPr>
            <a:r>
              <a:rPr lang="pl-PL" altLang="ru-RU" smtClean="0">
                <a:solidFill>
                  <a:srgbClr val="0000FF"/>
                </a:solidFill>
              </a:rPr>
              <a:t>Нагревание до высокой температуры</a:t>
            </a:r>
            <a:r>
              <a:rPr lang="pl-PL" altLang="ru-RU" smtClean="0"/>
              <a:t> приводит к гибели всех микроорганизмов, в том числе и споровых форм. </a:t>
            </a:r>
          </a:p>
          <a:p>
            <a:pPr algn="just">
              <a:spcBef>
                <a:spcPts val="500"/>
              </a:spcBef>
              <a:spcAft>
                <a:spcPts val="500"/>
              </a:spcAft>
            </a:pPr>
            <a:r>
              <a:rPr lang="pl-PL" altLang="ru-RU" smtClean="0"/>
              <a:t>Это используется для быстрой дезинфекции металлических предметов в виде прокаливания над пламенем газовой горелки, горящего тампона, смоченного спиртом. Так можно обеззараживать тазы, металлические предметы (ножницы, щипчики, кусачки и т.п.).</a:t>
            </a:r>
          </a:p>
          <a:p>
            <a:pPr algn="just"/>
            <a:endParaRPr lang="pl-PL" altLang="ru-RU" smtClean="0"/>
          </a:p>
        </p:txBody>
      </p:sp>
    </p:spTree>
  </p:cSld>
  <p:clrMapOvr>
    <a:masterClrMapping/>
  </p:clrMapOvr>
  <p:transition>
    <p:blinds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pl-PL" sz="3600" b="1" smtClean="0">
                <a:solidFill>
                  <a:srgbClr val="0000FF"/>
                </a:solidFill>
              </a:rPr>
              <a:t>Физическая дезинфекция</a:t>
            </a:r>
            <a:endParaRPr lang="pl-PL" smtClean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905000"/>
            <a:ext cx="7543800" cy="4191000"/>
          </a:xfrm>
        </p:spPr>
        <p:txBody>
          <a:bodyPr/>
          <a:lstStyle/>
          <a:p>
            <a:pPr algn="just">
              <a:spcBef>
                <a:spcPts val="500"/>
              </a:spcBef>
              <a:spcAft>
                <a:spcPts val="500"/>
              </a:spcAft>
              <a:defRPr/>
            </a:pPr>
            <a:r>
              <a:rPr lang="pl-PL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Огонь</a:t>
            </a:r>
            <a:r>
              <a:rPr lang="pl-PL" smtClean="0"/>
              <a:t> используется для сжигания зараженных предметов, не представляющих ценности: макулатура, мусор, тряпье, бинты и т.п. </a:t>
            </a:r>
          </a:p>
        </p:txBody>
      </p:sp>
    </p:spTree>
  </p:cSld>
  <p:clrMapOvr>
    <a:masterClrMapping/>
  </p:clrMapOvr>
  <p:transition>
    <p:blinds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sz="3600" b="1" smtClean="0">
                <a:solidFill>
                  <a:srgbClr val="0000FF"/>
                </a:solidFill>
              </a:rPr>
              <a:t>Физическая дезинфекция</a:t>
            </a:r>
          </a:p>
        </p:txBody>
      </p:sp>
      <p:pic>
        <p:nvPicPr>
          <p:cNvPr id="52227" name="Picture 3"/>
          <p:cNvPicPr>
            <a:picLocks noChangeAspect="1" noChangeArrowheads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0" y="1752600"/>
            <a:ext cx="3810000" cy="4114800"/>
          </a:xfrm>
        </p:spPr>
      </p:pic>
      <p:sp>
        <p:nvSpPr>
          <p:cNvPr id="12288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spcBef>
                <a:spcPts val="500"/>
              </a:spcBef>
              <a:spcAft>
                <a:spcPts val="500"/>
              </a:spcAft>
              <a:defRPr/>
            </a:pPr>
            <a:r>
              <a:rPr lang="pl-PL" sz="300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Ультрафиолетовые лучи</a:t>
            </a:r>
            <a:r>
              <a:rPr lang="pl-PL" sz="3000" smtClean="0"/>
              <a:t> (УФЛ) обладают большой бактерицидной способностью. </a:t>
            </a:r>
          </a:p>
          <a:p>
            <a:pPr>
              <a:spcBef>
                <a:spcPts val="500"/>
              </a:spcBef>
              <a:spcAft>
                <a:spcPts val="500"/>
              </a:spcAft>
              <a:defRPr/>
            </a:pPr>
            <a:r>
              <a:rPr lang="pl-PL" sz="3000" smtClean="0"/>
              <a:t>Свет от ламп направляется на потолок или стены.</a:t>
            </a:r>
          </a:p>
          <a:p>
            <a:pPr>
              <a:defRPr/>
            </a:pPr>
            <a:endParaRPr lang="pl-PL" sz="3000" smtClean="0"/>
          </a:p>
          <a:p>
            <a:pPr>
              <a:defRPr/>
            </a:pPr>
            <a:endParaRPr lang="pl-PL" sz="300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600200"/>
            <a:ext cx="7696200" cy="4800600"/>
          </a:xfrm>
        </p:spPr>
        <p:txBody>
          <a:bodyPr/>
          <a:lstStyle/>
          <a:p>
            <a:pPr algn="just">
              <a:spcBef>
                <a:spcPts val="500"/>
              </a:spcBef>
              <a:spcAft>
                <a:spcPts val="500"/>
              </a:spcAft>
            </a:pPr>
            <a:r>
              <a:rPr lang="pl-PL" altLang="ru-RU" smtClean="0"/>
              <a:t>Эйфория 50-70-х годов XX столетия по поводу успешной борьбы с инфекциями и полной ликвидации части из них оказалась преждевременной. </a:t>
            </a:r>
          </a:p>
        </p:txBody>
      </p:sp>
    </p:spTree>
  </p:cSld>
  <p:clrMapOvr>
    <a:masterClrMapping/>
  </p:clrMapOvr>
  <p:transition>
    <p:blinds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pl-PL" sz="3600" b="1" smtClean="0">
                <a:solidFill>
                  <a:srgbClr val="CC00FF"/>
                </a:solidFill>
              </a:rPr>
              <a:t>Химическая  дезинфекция</a:t>
            </a:r>
            <a:endParaRPr lang="pl-PL" smtClean="0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524000"/>
            <a:ext cx="8229600" cy="4572000"/>
          </a:xfrm>
        </p:spPr>
        <p:txBody>
          <a:bodyPr/>
          <a:lstStyle/>
          <a:p>
            <a:pPr algn="just">
              <a:spcBef>
                <a:spcPts val="500"/>
              </a:spcBef>
              <a:spcAft>
                <a:spcPts val="500"/>
              </a:spcAft>
              <a:defRPr/>
            </a:pPr>
            <a:r>
              <a:rPr lang="pl-PL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Химические методы</a:t>
            </a:r>
            <a:r>
              <a:rPr lang="pl-PL" smtClean="0"/>
              <a:t> дезинфекции являются основными способами обеззараживания при уходе за больными. </a:t>
            </a:r>
          </a:p>
        </p:txBody>
      </p:sp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429000"/>
            <a:ext cx="7620000" cy="344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blinds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pl-PL" sz="3600" b="1" smtClean="0">
                <a:solidFill>
                  <a:srgbClr val="CC00FF"/>
                </a:solidFill>
              </a:rPr>
              <a:t>Химическая  дезинфекция</a:t>
            </a:r>
            <a:endParaRPr lang="pl-PL" smtClean="0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524000"/>
            <a:ext cx="8229600" cy="4572000"/>
          </a:xfrm>
        </p:spPr>
        <p:txBody>
          <a:bodyPr/>
          <a:lstStyle/>
          <a:p>
            <a:pPr algn="just">
              <a:spcBef>
                <a:spcPts val="500"/>
              </a:spcBef>
              <a:spcAft>
                <a:spcPts val="500"/>
              </a:spcAft>
            </a:pPr>
            <a:r>
              <a:rPr lang="pl-PL" altLang="ru-RU" smtClean="0">
                <a:solidFill>
                  <a:srgbClr val="0000FF"/>
                </a:solidFill>
              </a:rPr>
              <a:t>Хлорная известь</a:t>
            </a:r>
            <a:r>
              <a:rPr lang="pl-PL" altLang="ru-RU" smtClean="0"/>
              <a:t> - белый кристаллический порошок с резким запахом хлора. Обеззараживающее действие хлорной извести обусловлено выделением хлора. </a:t>
            </a:r>
          </a:p>
          <a:p>
            <a:pPr algn="just">
              <a:spcBef>
                <a:spcPts val="500"/>
              </a:spcBef>
              <a:spcAft>
                <a:spcPts val="500"/>
              </a:spcAft>
            </a:pPr>
            <a:r>
              <a:rPr lang="pl-PL" altLang="ru-RU" smtClean="0"/>
              <a:t>Хлорная известь используется для дезинфекции при кишечных, воздушно-капельных инфекциях, зоонозах, столбняке. Она применяется в виде сухого порошка, 20% раствора взвеси (хлорно-известковое "молоко"). </a:t>
            </a:r>
          </a:p>
        </p:txBody>
      </p:sp>
    </p:spTree>
  </p:cSld>
  <p:clrMapOvr>
    <a:masterClrMapping/>
  </p:clrMapOvr>
  <p:transition>
    <p:blinds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pl-PL" sz="3600" b="1" smtClean="0">
                <a:solidFill>
                  <a:srgbClr val="CC00FF"/>
                </a:solidFill>
              </a:rPr>
              <a:t>Химическая  дезинфекция</a:t>
            </a:r>
            <a:endParaRPr lang="pl-PL" smtClean="0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524000"/>
            <a:ext cx="8229600" cy="4572000"/>
          </a:xfrm>
        </p:spPr>
        <p:txBody>
          <a:bodyPr/>
          <a:lstStyle/>
          <a:p>
            <a:pPr algn="just">
              <a:spcBef>
                <a:spcPts val="500"/>
              </a:spcBef>
              <a:spcAft>
                <a:spcPts val="500"/>
              </a:spcAft>
            </a:pPr>
            <a:r>
              <a:rPr lang="pl-PL" altLang="ru-RU" smtClean="0"/>
              <a:t>Сухой порошок используется для дезинфекции испражнений, рвотных масс, мокроты. </a:t>
            </a:r>
          </a:p>
          <a:p>
            <a:pPr algn="just">
              <a:spcBef>
                <a:spcPts val="500"/>
              </a:spcBef>
              <a:spcAft>
                <a:spcPts val="500"/>
              </a:spcAft>
            </a:pPr>
            <a:r>
              <a:rPr lang="pl-PL" altLang="ru-RU" b="1" i="1" smtClean="0">
                <a:solidFill>
                  <a:srgbClr val="CC00FF"/>
                </a:solidFill>
              </a:rPr>
              <a:t>Не имеет большого практического смысла использование сухой хлорной извести для посыпания помещений, дорожек, пола.</a:t>
            </a:r>
          </a:p>
          <a:p>
            <a:pPr algn="just"/>
            <a:endParaRPr lang="pl-PL" altLang="ru-RU" b="1" i="1" smtClean="0">
              <a:solidFill>
                <a:srgbClr val="CC00FF"/>
              </a:solidFill>
            </a:endParaRPr>
          </a:p>
        </p:txBody>
      </p:sp>
    </p:spTree>
  </p:cSld>
  <p:clrMapOvr>
    <a:masterClrMapping/>
  </p:clrMapOvr>
  <p:transition>
    <p:blinds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pl-PL" sz="3600" b="1" smtClean="0">
                <a:solidFill>
                  <a:srgbClr val="CC00FF"/>
                </a:solidFill>
              </a:rPr>
              <a:t>Химическая  дезинфекция</a:t>
            </a:r>
            <a:endParaRPr lang="pl-PL" smtClean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752600"/>
            <a:ext cx="7391400" cy="4343400"/>
          </a:xfrm>
        </p:spPr>
        <p:txBody>
          <a:bodyPr/>
          <a:lstStyle/>
          <a:p>
            <a:pPr algn="just">
              <a:spcBef>
                <a:spcPts val="500"/>
              </a:spcBef>
              <a:spcAft>
                <a:spcPts val="500"/>
              </a:spcAft>
            </a:pPr>
            <a:r>
              <a:rPr lang="pl-PL" altLang="ru-RU" smtClean="0"/>
              <a:t>Хлорная известь добавляется в пропорции 1/5-1/10 объема дезинфицирующего субстрата, после чего с ним перемешивается.</a:t>
            </a:r>
          </a:p>
        </p:txBody>
      </p:sp>
    </p:spTree>
  </p:cSld>
  <p:clrMapOvr>
    <a:masterClrMapping/>
  </p:clrMapOvr>
  <p:transition>
    <p:blinds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pl-PL" sz="3600" b="1" smtClean="0">
                <a:solidFill>
                  <a:srgbClr val="CC00FF"/>
                </a:solidFill>
              </a:rPr>
              <a:t>Химическая  дезинфекция</a:t>
            </a:r>
            <a:endParaRPr lang="pl-PL" smtClean="0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752600"/>
            <a:ext cx="7391400" cy="4343400"/>
          </a:xfrm>
        </p:spPr>
        <p:txBody>
          <a:bodyPr/>
          <a:lstStyle/>
          <a:p>
            <a:pPr algn="just">
              <a:spcBef>
                <a:spcPts val="500"/>
              </a:spcBef>
              <a:spcAft>
                <a:spcPts val="500"/>
              </a:spcAft>
            </a:pPr>
            <a:r>
              <a:rPr lang="pl-PL" altLang="ru-RU" smtClean="0"/>
              <a:t>Хлорно-известковое "молоко" при стоянии дает осадок. Надосадочная жидкость (осветленный раствор) хранится до 5 дней.</a:t>
            </a:r>
          </a:p>
          <a:p>
            <a:pPr algn="just">
              <a:spcBef>
                <a:spcPts val="500"/>
              </a:spcBef>
              <a:spcAft>
                <a:spcPts val="500"/>
              </a:spcAft>
            </a:pPr>
            <a:r>
              <a:rPr lang="pl-PL" altLang="ru-RU" smtClean="0"/>
              <a:t>Из нее готовят рабочие растворы с концентрацией от 0,5% до 10% в зависимости от объема предстоящей дезинфекции. </a:t>
            </a:r>
          </a:p>
        </p:txBody>
      </p:sp>
    </p:spTree>
  </p:cSld>
  <p:clrMapOvr>
    <a:masterClrMapping/>
  </p:clrMapOvr>
  <p:transition>
    <p:blinds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7772400" cy="1524000"/>
          </a:xfrm>
        </p:spPr>
        <p:txBody>
          <a:bodyPr/>
          <a:lstStyle/>
          <a:p>
            <a:pPr algn="ctr">
              <a:defRPr/>
            </a:pPr>
            <a:r>
              <a:rPr lang="pl-PL" sz="3600" b="1" smtClean="0">
                <a:solidFill>
                  <a:srgbClr val="CC00FF"/>
                </a:solidFill>
              </a:rPr>
              <a:t>Химическая  дезинфекция</a:t>
            </a:r>
            <a:endParaRPr lang="pl-PL" smtClean="0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05000"/>
            <a:ext cx="8382000" cy="4191000"/>
          </a:xfrm>
        </p:spPr>
        <p:txBody>
          <a:bodyPr/>
          <a:lstStyle/>
          <a:p>
            <a:pPr algn="just">
              <a:defRPr/>
            </a:pPr>
            <a:r>
              <a:rPr lang="pl-PL" dirty="0" smtClean="0"/>
              <a:t>Время дезинфекции сухой хлорной известью фекалий минимум 2 часа, остатков пищи - 1 час. </a:t>
            </a:r>
          </a:p>
          <a:p>
            <a:pPr marL="0" indent="0" algn="just">
              <a:buFontTx/>
              <a:buNone/>
              <a:defRPr/>
            </a:pPr>
            <a:endParaRPr lang="pl-PL" dirty="0" smtClean="0"/>
          </a:p>
        </p:txBody>
      </p:sp>
    </p:spTree>
  </p:cSld>
  <p:clrMapOvr>
    <a:masterClrMapping/>
  </p:clrMapOvr>
  <p:transition>
    <p:blinds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7772400" cy="1524000"/>
          </a:xfrm>
        </p:spPr>
        <p:txBody>
          <a:bodyPr/>
          <a:lstStyle/>
          <a:p>
            <a:pPr algn="ctr">
              <a:defRPr/>
            </a:pPr>
            <a:r>
              <a:rPr lang="pl-PL" sz="3600" b="1" smtClean="0">
                <a:solidFill>
                  <a:srgbClr val="CC00FF"/>
                </a:solidFill>
              </a:rPr>
              <a:t>Химическая  дезинфекция</a:t>
            </a:r>
            <a:endParaRPr lang="pl-PL" smtClean="0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05000"/>
            <a:ext cx="8382000" cy="4191000"/>
          </a:xfrm>
        </p:spPr>
        <p:txBody>
          <a:bodyPr/>
          <a:lstStyle/>
          <a:p>
            <a:pPr algn="just"/>
            <a:r>
              <a:rPr lang="pl-PL" altLang="ru-RU" smtClean="0"/>
              <a:t>Дезинфекция осветленным 0,5% - 10% раствором хлорной извести можно проводить методом протирания ветошью (пластмассовые, деревянные игрушки, предметы ухода и др.) с экспозицией 45-60 минут, после чего эти предметы обливают проточной водой. </a:t>
            </a:r>
          </a:p>
        </p:txBody>
      </p:sp>
    </p:spTree>
  </p:cSld>
  <p:clrMapOvr>
    <a:masterClrMapping/>
  </p:clrMapOvr>
  <p:transition>
    <p:blinds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7772400" cy="1524000"/>
          </a:xfrm>
        </p:spPr>
        <p:txBody>
          <a:bodyPr/>
          <a:lstStyle/>
          <a:p>
            <a:pPr algn="ctr">
              <a:defRPr/>
            </a:pPr>
            <a:r>
              <a:rPr lang="pl-PL" sz="3600" b="1" smtClean="0"/>
              <a:t>Химическая  дезинфекция</a:t>
            </a:r>
            <a:endParaRPr lang="pl-PL" smtClean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7848600" cy="4724400"/>
          </a:xfrm>
        </p:spPr>
        <p:txBody>
          <a:bodyPr/>
          <a:lstStyle/>
          <a:p>
            <a:pPr algn="just">
              <a:spcBef>
                <a:spcPts val="500"/>
              </a:spcBef>
              <a:spcAft>
                <a:spcPts val="500"/>
              </a:spcAft>
            </a:pPr>
            <a:r>
              <a:rPr lang="pl-PL" altLang="ru-RU" smtClean="0">
                <a:solidFill>
                  <a:srgbClr val="CC00FF"/>
                </a:solidFill>
              </a:rPr>
              <a:t>Хлорамин</a:t>
            </a:r>
            <a:r>
              <a:rPr lang="pl-PL" altLang="ru-RU" smtClean="0"/>
              <a:t> (БХБ) - белый или слегка желтоватый порошок со слабым запахом хлора. </a:t>
            </a:r>
          </a:p>
          <a:p>
            <a:pPr algn="just">
              <a:spcBef>
                <a:spcPts val="500"/>
              </a:spcBef>
              <a:spcAft>
                <a:spcPts val="500"/>
              </a:spcAft>
            </a:pPr>
            <a:r>
              <a:rPr lang="pl-PL" altLang="ru-RU" smtClean="0"/>
              <a:t>Содержит до 30% активного хлора. Может годами храниться дома, не снижая своей активности. </a:t>
            </a:r>
          </a:p>
        </p:txBody>
      </p:sp>
    </p:spTree>
  </p:cSld>
  <p:clrMapOvr>
    <a:masterClrMapping/>
  </p:clrMapOvr>
  <p:transition>
    <p:blinds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7772400" cy="1524000"/>
          </a:xfrm>
        </p:spPr>
        <p:txBody>
          <a:bodyPr/>
          <a:lstStyle/>
          <a:p>
            <a:pPr algn="ctr">
              <a:defRPr/>
            </a:pPr>
            <a:r>
              <a:rPr lang="pl-PL" sz="3600" b="1" dirty="0" smtClean="0">
                <a:solidFill>
                  <a:schemeClr val="accent6">
                    <a:lumMod val="75000"/>
                  </a:schemeClr>
                </a:solidFill>
              </a:rPr>
              <a:t>Химическая  дезинфекция</a:t>
            </a:r>
            <a:endParaRPr lang="pl-PL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7848600" cy="4724400"/>
          </a:xfrm>
        </p:spPr>
        <p:txBody>
          <a:bodyPr/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pl-PL" altLang="ru-RU" smtClean="0"/>
              <a:t>В отличие от хлорной извести хлорамин не разрушает ткани, краски. 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pl-PL" altLang="ru-RU" smtClean="0"/>
              <a:t>Применяется в виде раствора 0,2%-10% концентрации для дезинфекции рук, щеток, столовой посуды и пр.</a:t>
            </a:r>
          </a:p>
        </p:txBody>
      </p:sp>
    </p:spTree>
  </p:cSld>
  <p:clrMapOvr>
    <a:masterClrMapping/>
  </p:clrMapOvr>
  <p:transition>
    <p:blinds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7772400" cy="1524000"/>
          </a:xfrm>
        </p:spPr>
        <p:txBody>
          <a:bodyPr/>
          <a:lstStyle/>
          <a:p>
            <a:pPr algn="ctr">
              <a:defRPr/>
            </a:pPr>
            <a:r>
              <a:rPr lang="pl-PL" sz="3600" b="1" dirty="0" smtClean="0">
                <a:solidFill>
                  <a:schemeClr val="accent6">
                    <a:lumMod val="75000"/>
                  </a:schemeClr>
                </a:solidFill>
              </a:rPr>
              <a:t>Химическая  дезинфекция</a:t>
            </a:r>
            <a:endParaRPr lang="pl-PL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219200"/>
            <a:ext cx="8229600" cy="4876800"/>
          </a:xfrm>
        </p:spPr>
        <p:txBody>
          <a:bodyPr/>
          <a:lstStyle/>
          <a:p>
            <a:pPr algn="just">
              <a:spcBef>
                <a:spcPts val="500"/>
              </a:spcBef>
              <a:spcAft>
                <a:spcPts val="500"/>
              </a:spcAft>
            </a:pPr>
            <a:r>
              <a:rPr lang="pl-PL" altLang="ru-RU" smtClean="0"/>
              <a:t>Моющие и чистящие средства дезинфицирующего действия. Для дезинфекции белья используют: "Дезхлор", "Универсальный", "Уральский", "Вита", "Сана", "Белка"); столовой и кухонной посуды - "Посудомой"; санитарно-технических и посудохозяйственных изделий - "Блеск", "Кама", "Санитарный", "Джалита", "Санита". Все эти препараты отечественного производства.</a:t>
            </a:r>
          </a:p>
          <a:p>
            <a:pPr algn="just"/>
            <a:endParaRPr lang="pl-PL" altLang="ru-RU" smtClean="0"/>
          </a:p>
        </p:txBody>
      </p:sp>
    </p:spTree>
  </p:cSld>
  <p:clrMapOvr>
    <a:masterClrMapping/>
  </p:clrMapOvr>
  <p:transition>
    <p:blinds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pl-PL" altLang="ru-RU" smtClean="0"/>
              <a:t>Лишь одну инфекционную болезнь - натуральную оспу - можно считать условно ликвидированной на планете.</a:t>
            </a:r>
          </a:p>
        </p:txBody>
      </p:sp>
      <p:pic>
        <p:nvPicPr>
          <p:cNvPr id="8195" name="Picture 4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1600200"/>
            <a:ext cx="3048000" cy="2482850"/>
          </a:xfrm>
        </p:spPr>
      </p:pic>
      <p:pic>
        <p:nvPicPr>
          <p:cNvPr id="819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267200"/>
            <a:ext cx="3219450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7772400" cy="1524000"/>
          </a:xfrm>
        </p:spPr>
        <p:txBody>
          <a:bodyPr/>
          <a:lstStyle/>
          <a:p>
            <a:pPr algn="ctr">
              <a:defRPr/>
            </a:pPr>
            <a:r>
              <a:rPr lang="pl-PL" sz="3600" b="1" smtClean="0">
                <a:solidFill>
                  <a:srgbClr val="CC00FF"/>
                </a:solidFill>
              </a:rPr>
              <a:t>Химическая  дезинфекция</a:t>
            </a:r>
            <a:endParaRPr lang="pl-PL" smtClean="0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76400"/>
            <a:ext cx="8001000" cy="4572000"/>
          </a:xfrm>
        </p:spPr>
        <p:txBody>
          <a:bodyPr/>
          <a:lstStyle/>
          <a:p>
            <a:pPr algn="just">
              <a:spcBef>
                <a:spcPts val="500"/>
              </a:spcBef>
              <a:spcAft>
                <a:spcPts val="500"/>
              </a:spcAft>
            </a:pPr>
            <a:r>
              <a:rPr lang="pl-PL" altLang="ru-RU" smtClean="0">
                <a:solidFill>
                  <a:srgbClr val="CC00FF"/>
                </a:solidFill>
              </a:rPr>
              <a:t>Перекись водорода -</a:t>
            </a:r>
            <a:r>
              <a:rPr lang="pl-PL" altLang="ru-RU" smtClean="0"/>
              <a:t> бесцветная прозрачная жидкость без запаха. </a:t>
            </a:r>
          </a:p>
          <a:p>
            <a:pPr algn="just">
              <a:spcBef>
                <a:spcPts val="500"/>
              </a:spcBef>
              <a:spcAft>
                <a:spcPts val="500"/>
              </a:spcAft>
            </a:pPr>
            <a:r>
              <a:rPr lang="pl-PL" altLang="ru-RU" smtClean="0"/>
              <a:t>является сильным окислителем, за счет чего и уничтожает микроорганизмы. </a:t>
            </a:r>
          </a:p>
          <a:p>
            <a:pPr algn="just">
              <a:spcBef>
                <a:spcPts val="500"/>
              </a:spcBef>
              <a:spcAft>
                <a:spcPts val="500"/>
              </a:spcAft>
            </a:pPr>
            <a:r>
              <a:rPr lang="pl-PL" altLang="ru-RU" smtClean="0"/>
              <a:t>Применяется для обеззараживания в виде 1%-2% растворов с воздействием на бактерии. </a:t>
            </a:r>
          </a:p>
        </p:txBody>
      </p:sp>
    </p:spTree>
  </p:cSld>
  <p:clrMapOvr>
    <a:masterClrMapping/>
  </p:clrMapOvr>
  <p:transition>
    <p:blinds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7772400" cy="1524000"/>
          </a:xfrm>
        </p:spPr>
        <p:txBody>
          <a:bodyPr/>
          <a:lstStyle/>
          <a:p>
            <a:pPr algn="ctr">
              <a:defRPr/>
            </a:pPr>
            <a:r>
              <a:rPr lang="pl-PL" sz="3600" b="1" smtClean="0">
                <a:solidFill>
                  <a:srgbClr val="CC00FF"/>
                </a:solidFill>
              </a:rPr>
              <a:t>Химическая  дезинфекция</a:t>
            </a:r>
            <a:endParaRPr lang="pl-PL" smtClean="0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76400"/>
            <a:ext cx="8001000" cy="4572000"/>
          </a:xfrm>
        </p:spPr>
        <p:txBody>
          <a:bodyPr/>
          <a:lstStyle/>
          <a:p>
            <a:pPr algn="just"/>
            <a:r>
              <a:rPr lang="pl-PL" altLang="ru-RU" smtClean="0"/>
              <a:t>Растворы перекиси водорода нестойкие, хранятся не более 2-х суток, лучше, чтобы температура раствора была около 50 C, тогда активность перекиси водорода возрастает.</a:t>
            </a:r>
          </a:p>
        </p:txBody>
      </p:sp>
    </p:spTree>
  </p:cSld>
  <p:clrMapOvr>
    <a:masterClrMapping/>
  </p:clrMapOvr>
  <p:transition>
    <p:blinds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7772400" cy="1524000"/>
          </a:xfrm>
        </p:spPr>
        <p:txBody>
          <a:bodyPr/>
          <a:lstStyle/>
          <a:p>
            <a:pPr algn="ctr">
              <a:defRPr/>
            </a:pPr>
            <a:r>
              <a:rPr lang="pl-PL" sz="3600" b="1" smtClean="0">
                <a:solidFill>
                  <a:srgbClr val="CC00FF"/>
                </a:solidFill>
              </a:rPr>
              <a:t>Химическая  дезинфекция</a:t>
            </a:r>
            <a:endParaRPr lang="pl-PL" smtClean="0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76400"/>
            <a:ext cx="7924800" cy="4419600"/>
          </a:xfrm>
        </p:spPr>
        <p:txBody>
          <a:bodyPr/>
          <a:lstStyle/>
          <a:p>
            <a:pPr algn="just">
              <a:spcBef>
                <a:spcPts val="500"/>
              </a:spcBef>
              <a:spcAft>
                <a:spcPts val="500"/>
              </a:spcAft>
            </a:pPr>
            <a:r>
              <a:rPr lang="pl-PL" altLang="ru-RU" smtClean="0"/>
              <a:t>Вещества, применяемые для химической дезинфекции, токсичны.</a:t>
            </a:r>
          </a:p>
          <a:p>
            <a:pPr algn="just">
              <a:spcBef>
                <a:spcPts val="500"/>
              </a:spcBef>
              <a:spcAft>
                <a:spcPts val="500"/>
              </a:spcAft>
            </a:pPr>
            <a:r>
              <a:rPr lang="pl-PL" altLang="ru-RU" smtClean="0"/>
              <a:t> Дома у постели инфекционного больного применяются те препараты, которые разрешены для продажи населению: хлорная известь, дезам, дихлор-1, хлорцин, перекись водорода в 2% растворе. </a:t>
            </a:r>
          </a:p>
        </p:txBody>
      </p:sp>
    </p:spTree>
  </p:cSld>
  <p:clrMapOvr>
    <a:masterClrMapping/>
  </p:clrMapOvr>
  <p:transition>
    <p:blinds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7772400" cy="1524000"/>
          </a:xfrm>
        </p:spPr>
        <p:txBody>
          <a:bodyPr/>
          <a:lstStyle/>
          <a:p>
            <a:pPr algn="ctr">
              <a:defRPr/>
            </a:pPr>
            <a:r>
              <a:rPr lang="pl-PL" sz="3600" b="1" smtClean="0">
                <a:solidFill>
                  <a:srgbClr val="CC00FF"/>
                </a:solidFill>
              </a:rPr>
              <a:t>Биологическая   дезинфекция</a:t>
            </a:r>
            <a:endParaRPr lang="pl-PL" smtClean="0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219200"/>
            <a:ext cx="8229600" cy="4876800"/>
          </a:xfrm>
        </p:spPr>
        <p:txBody>
          <a:bodyPr/>
          <a:lstStyle/>
          <a:p>
            <a:pPr algn="just">
              <a:lnSpc>
                <a:spcPct val="140000"/>
              </a:lnSpc>
              <a:defRPr/>
            </a:pPr>
            <a:r>
              <a:rPr lang="ru-RU" b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Биологический способ</a:t>
            </a:r>
            <a:r>
              <a:rPr lang="ru-RU" smtClean="0"/>
              <a:t> — уничтожение возбудителей инфекционных болезней с помощью микробов-антагонистов или птиц.</a:t>
            </a:r>
          </a:p>
          <a:p>
            <a:pPr algn="just">
              <a:lnSpc>
                <a:spcPct val="140000"/>
              </a:lnSpc>
              <a:defRPr/>
            </a:pPr>
            <a:endParaRPr lang="ru-RU" smtClean="0"/>
          </a:p>
        </p:txBody>
      </p:sp>
    </p:spTree>
  </p:cSld>
  <p:clrMapOvr>
    <a:masterClrMapping/>
  </p:clrMapOvr>
  <p:transition>
    <p:blinds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AutoShape 2"/>
          <p:cNvSpPr>
            <a:spLocks noGrp="1" noChangeAspect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pl-PL" smtClean="0">
                <a:solidFill>
                  <a:srgbClr val="660066"/>
                </a:solidFill>
              </a:rPr>
              <a:t>Дезинсекция</a:t>
            </a:r>
            <a:endParaRPr lang="pl-PL" smtClean="0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altLang="ru-RU" smtClean="0"/>
              <a:t>уничтожение насекомых, передающих инфекцию. </a:t>
            </a:r>
          </a:p>
          <a:p>
            <a:endParaRPr lang="pl-PL" altLang="ru-RU" smtClean="0"/>
          </a:p>
        </p:txBody>
      </p:sp>
      <p:pic>
        <p:nvPicPr>
          <p:cNvPr id="6758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371725"/>
            <a:ext cx="3717925" cy="448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blinds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AutoShape 2"/>
          <p:cNvSpPr>
            <a:spLocks noGrp="1" noChangeAspect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pl-PL" smtClean="0">
                <a:solidFill>
                  <a:srgbClr val="660066"/>
                </a:solidFill>
              </a:rPr>
              <a:t>Дезинсекция</a:t>
            </a:r>
            <a:endParaRPr lang="pl-PL" smtClean="0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 smtClean="0"/>
              <a:t>Способы борьбы с ними: </a:t>
            </a:r>
            <a:r>
              <a:rPr lang="ru-RU" altLang="ru-RU" smtClean="0">
                <a:solidFill>
                  <a:srgbClr val="0000FF"/>
                </a:solidFill>
              </a:rPr>
              <a:t>механический</a:t>
            </a:r>
            <a:r>
              <a:rPr lang="ru-RU" altLang="ru-RU" smtClean="0"/>
              <a:t> (липкая бумага, мухоловки и др.), </a:t>
            </a:r>
            <a:r>
              <a:rPr lang="ru-RU" altLang="ru-RU" smtClean="0">
                <a:solidFill>
                  <a:srgbClr val="0000FF"/>
                </a:solidFill>
              </a:rPr>
              <a:t>физический</a:t>
            </a:r>
            <a:r>
              <a:rPr lang="ru-RU" altLang="ru-RU" smtClean="0"/>
              <a:t> (высокая температура — проглаживание горячим утюгом и др.), </a:t>
            </a:r>
            <a:r>
              <a:rPr lang="ru-RU" altLang="ru-RU" smtClean="0">
                <a:solidFill>
                  <a:srgbClr val="0000FF"/>
                </a:solidFill>
              </a:rPr>
              <a:t>химический</a:t>
            </a:r>
            <a:r>
              <a:rPr lang="ru-RU" altLang="ru-RU" smtClean="0"/>
              <a:t> (применение химических средств — дилор, карбофос и др.) и </a:t>
            </a:r>
            <a:r>
              <a:rPr lang="ru-RU" altLang="ru-RU" smtClean="0">
                <a:solidFill>
                  <a:srgbClr val="0000FF"/>
                </a:solidFill>
              </a:rPr>
              <a:t>биологический </a:t>
            </a:r>
            <a:r>
              <a:rPr lang="ru-RU" altLang="ru-RU" smtClean="0"/>
              <a:t>- использование птиц).</a:t>
            </a:r>
          </a:p>
        </p:txBody>
      </p:sp>
    </p:spTree>
  </p:cSld>
  <p:clrMapOvr>
    <a:masterClrMapping/>
  </p:clrMapOvr>
  <p:transition>
    <p:blinds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3600" b="1" smtClean="0">
                <a:solidFill>
                  <a:srgbClr val="660066"/>
                </a:solidFill>
              </a:rPr>
              <a:t>Чем характеризуется дератизация, каковы способы ее проведения?</a:t>
            </a:r>
            <a:br>
              <a:rPr lang="ru-RU" sz="3600" b="1" smtClean="0">
                <a:solidFill>
                  <a:srgbClr val="660066"/>
                </a:solidFill>
              </a:rPr>
            </a:br>
            <a:endParaRPr lang="pl-PL" smtClean="0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defRPr/>
            </a:pPr>
            <a:r>
              <a:rPr lang="ru-RU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Дератизация</a:t>
            </a:r>
            <a:r>
              <a:rPr lang="ru-RU" smtClean="0"/>
              <a:t> — истребление грызунов. </a:t>
            </a:r>
          </a:p>
        </p:txBody>
      </p:sp>
      <p:pic>
        <p:nvPicPr>
          <p:cNvPr id="6963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871788"/>
            <a:ext cx="4481513" cy="334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blinds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3600" b="1" smtClean="0">
                <a:solidFill>
                  <a:srgbClr val="660066"/>
                </a:solidFill>
              </a:rPr>
              <a:t>Чем характеризуется дератизация, каковы способы ее проведения?</a:t>
            </a:r>
            <a:br>
              <a:rPr lang="ru-RU" sz="3600" b="1" smtClean="0">
                <a:solidFill>
                  <a:srgbClr val="660066"/>
                </a:solidFill>
              </a:rPr>
            </a:br>
            <a:endParaRPr lang="pl-PL" smtClean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altLang="ru-RU" smtClean="0"/>
              <a:t>Различают </a:t>
            </a:r>
            <a:r>
              <a:rPr lang="ru-RU" altLang="ru-RU" smtClean="0">
                <a:solidFill>
                  <a:srgbClr val="0000FF"/>
                </a:solidFill>
              </a:rPr>
              <a:t>физический </a:t>
            </a:r>
            <a:r>
              <a:rPr lang="ru-RU" altLang="ru-RU" smtClean="0"/>
              <a:t>(мышеловки),</a:t>
            </a:r>
          </a:p>
          <a:p>
            <a:pPr algn="just"/>
            <a:r>
              <a:rPr lang="ru-RU" altLang="ru-RU" smtClean="0"/>
              <a:t> </a:t>
            </a:r>
            <a:r>
              <a:rPr lang="ru-RU" altLang="ru-RU" smtClean="0">
                <a:solidFill>
                  <a:srgbClr val="0000FF"/>
                </a:solidFill>
              </a:rPr>
              <a:t>химический</a:t>
            </a:r>
            <a:r>
              <a:rPr lang="ru-RU" altLang="ru-RU" smtClean="0"/>
              <a:t> (применение химических средств — крысид, зоокумарин) и </a:t>
            </a:r>
          </a:p>
          <a:p>
            <a:pPr algn="just"/>
            <a:r>
              <a:rPr lang="ru-RU" altLang="ru-RU" smtClean="0">
                <a:solidFill>
                  <a:srgbClr val="0000FF"/>
                </a:solidFill>
              </a:rPr>
              <a:t>биологический</a:t>
            </a:r>
            <a:r>
              <a:rPr lang="ru-RU" altLang="ru-RU" smtClean="0"/>
              <a:t> (использование кошек, собак и т.д.) способы дератизации.</a:t>
            </a:r>
          </a:p>
          <a:p>
            <a:pPr algn="just"/>
            <a:endParaRPr lang="ru-RU" altLang="ru-RU" smtClean="0"/>
          </a:p>
          <a:p>
            <a:endParaRPr lang="pl-PL" altLang="ru-RU" smtClean="0"/>
          </a:p>
        </p:txBody>
      </p:sp>
    </p:spTree>
  </p:cSld>
  <p:clrMapOvr>
    <a:masterClrMapping/>
  </p:clrMapOvr>
  <p:transition>
    <p:blinds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>
              <a:defRPr/>
            </a:pPr>
            <a:r>
              <a:rPr lang="pl-PL" dirty="0" smtClean="0">
                <a:solidFill>
                  <a:srgbClr val="660066"/>
                </a:solidFill>
              </a:rPr>
              <a:t>СПАСИБО за ВНИМАНИЕ</a:t>
            </a:r>
            <a:r>
              <a:rPr lang="ru-RU" smtClean="0">
                <a:solidFill>
                  <a:srgbClr val="660066"/>
                </a:solidFill>
              </a:rPr>
              <a:t>!</a:t>
            </a:r>
            <a:endParaRPr lang="pl-PL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0"/>
            <a:ext cx="7772400" cy="1143000"/>
          </a:xfrm>
        </p:spPr>
        <p:txBody>
          <a:bodyPr/>
          <a:lstStyle/>
          <a:p>
            <a:pPr algn="ctr">
              <a:defRPr/>
            </a:pPr>
            <a:r>
              <a:rPr lang="pl-PL" smtClean="0"/>
              <a:t>ВВЕДЕНИЕ </a:t>
            </a:r>
            <a:br>
              <a:rPr lang="pl-PL" smtClean="0"/>
            </a:br>
            <a:endParaRPr lang="pl-PL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76400"/>
            <a:ext cx="7391400" cy="3886200"/>
          </a:xfrm>
        </p:spPr>
        <p:txBody>
          <a:bodyPr/>
          <a:lstStyle/>
          <a:p>
            <a:pPr algn="just">
              <a:spcBef>
                <a:spcPts val="500"/>
              </a:spcBef>
              <a:spcAft>
                <a:spcPts val="500"/>
              </a:spcAft>
            </a:pPr>
            <a:r>
              <a:rPr lang="pl-PL" altLang="ru-RU" smtClean="0"/>
              <a:t>С другой стороны, увеличивается число новых, ранее неизвестных науке инфекций.</a:t>
            </a:r>
          </a:p>
          <a:p>
            <a:pPr algn="just">
              <a:spcBef>
                <a:spcPts val="500"/>
              </a:spcBef>
              <a:spcAft>
                <a:spcPts val="500"/>
              </a:spcAft>
            </a:pPr>
            <a:endParaRPr lang="pl-PL" altLang="ru-RU" smtClean="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971800"/>
            <a:ext cx="356235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blinds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76400"/>
            <a:ext cx="7391400" cy="3886200"/>
          </a:xfrm>
        </p:spPr>
        <p:txBody>
          <a:bodyPr/>
          <a:lstStyle/>
          <a:p>
            <a:pPr algn="just">
              <a:spcBef>
                <a:spcPts val="500"/>
              </a:spcBef>
              <a:spcAft>
                <a:spcPts val="500"/>
              </a:spcAft>
            </a:pPr>
            <a:r>
              <a:rPr lang="pl-PL" altLang="ru-RU" smtClean="0"/>
              <a:t>Достаточно напомнить, что если в 50-х годах насчитывалось около тысячи инфекционных болезней, то в настоящее время их более 1200, отсюда возникновение новых проблем (СПИД, болезнь Лайма, легионеллез и др.) как для специалистов, так и для общества в целом.</a:t>
            </a:r>
          </a:p>
        </p:txBody>
      </p:sp>
    </p:spTree>
  </p:cSld>
  <p:clrMapOvr>
    <a:masterClrMapping/>
  </p:clrMapOvr>
  <p:transition>
    <p:blinds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3600" b="1" smtClean="0">
                <a:solidFill>
                  <a:schemeClr val="tx1"/>
                </a:solidFill>
              </a:rPr>
              <a:t>Что изучает эпидемиология?</a:t>
            </a:r>
            <a:br>
              <a:rPr lang="ru-RU" sz="3600" b="1" smtClean="0">
                <a:solidFill>
                  <a:schemeClr val="tx1"/>
                </a:solidFill>
              </a:rPr>
            </a:br>
            <a:endParaRPr lang="pl-PL" smtClean="0">
              <a:solidFill>
                <a:schemeClr val="tx1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49438"/>
            <a:ext cx="7391400" cy="4114800"/>
          </a:xfrm>
        </p:spPr>
        <p:txBody>
          <a:bodyPr/>
          <a:lstStyle/>
          <a:p>
            <a:pPr algn="just">
              <a:defRPr/>
            </a:pPr>
            <a:r>
              <a:rPr lang="ru-RU" sz="36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Эпидемиология</a:t>
            </a:r>
            <a:r>
              <a:rPr lang="ru-RU" smtClean="0"/>
              <a:t> — наука о закономерностях развития и распространения инфекционных  болезней в человеческом обществе, мерах их профилактики и ликвидации.</a:t>
            </a:r>
          </a:p>
          <a:p>
            <a:pPr>
              <a:defRPr/>
            </a:pPr>
            <a:endParaRPr lang="pl-PL" smtClean="0"/>
          </a:p>
        </p:txBody>
      </p:sp>
    </p:spTree>
  </p:cSld>
  <p:clrMapOvr>
    <a:masterClrMapping/>
  </p:clrMapOvr>
  <p:transition>
    <p:blinds/>
  </p:transition>
</p:sld>
</file>

<file path=ppt/theme/theme1.xml><?xml version="1.0" encoding="utf-8"?>
<a:theme xmlns:a="http://schemas.openxmlformats.org/drawingml/2006/main" name="Murawa">
  <a:themeElements>
    <a:clrScheme name="Murawa 2">
      <a:dk1>
        <a:srgbClr val="003300"/>
      </a:dk1>
      <a:lt1>
        <a:srgbClr val="F1F7E9"/>
      </a:lt1>
      <a:dk2>
        <a:srgbClr val="FFFFFF"/>
      </a:dk2>
      <a:lt2>
        <a:srgbClr val="366B1B"/>
      </a:lt2>
      <a:accent1>
        <a:srgbClr val="8BAE6C"/>
      </a:accent1>
      <a:accent2>
        <a:srgbClr val="FF66FF"/>
      </a:accent2>
      <a:accent3>
        <a:srgbClr val="F7FAF2"/>
      </a:accent3>
      <a:accent4>
        <a:srgbClr val="002A00"/>
      </a:accent4>
      <a:accent5>
        <a:srgbClr val="C4D3BA"/>
      </a:accent5>
      <a:accent6>
        <a:srgbClr val="E75CE7"/>
      </a:accent6>
      <a:hlink>
        <a:srgbClr val="808000"/>
      </a:hlink>
      <a:folHlink>
        <a:srgbClr val="8DBA76"/>
      </a:folHlink>
    </a:clrScheme>
    <a:fontScheme name="Murawa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-5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-52"/>
          </a:defRPr>
        </a:defPPr>
      </a:lstStyle>
    </a:lnDef>
  </a:objectDefaults>
  <a:extraClrSchemeLst>
    <a:extraClrScheme>
      <a:clrScheme name="Murawa 1">
        <a:dk1>
          <a:srgbClr val="112208"/>
        </a:dk1>
        <a:lt1>
          <a:srgbClr val="FFFFFF"/>
        </a:lt1>
        <a:dk2>
          <a:srgbClr val="3D541E"/>
        </a:dk2>
        <a:lt2>
          <a:srgbClr val="FFFFFF"/>
        </a:lt2>
        <a:accent1>
          <a:srgbClr val="8BAE6C"/>
        </a:accent1>
        <a:accent2>
          <a:srgbClr val="FF66FF"/>
        </a:accent2>
        <a:accent3>
          <a:srgbClr val="AFB3AB"/>
        </a:accent3>
        <a:accent4>
          <a:srgbClr val="DADADA"/>
        </a:accent4>
        <a:accent5>
          <a:srgbClr val="C4D3BA"/>
        </a:accent5>
        <a:accent6>
          <a:srgbClr val="E75CE7"/>
        </a:accent6>
        <a:hlink>
          <a:srgbClr val="808000"/>
        </a:hlink>
        <a:folHlink>
          <a:srgbClr val="162B0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urawa 2">
        <a:dk1>
          <a:srgbClr val="003300"/>
        </a:dk1>
        <a:lt1>
          <a:srgbClr val="F1F7E9"/>
        </a:lt1>
        <a:dk2>
          <a:srgbClr val="FFFFFF"/>
        </a:dk2>
        <a:lt2>
          <a:srgbClr val="366B1B"/>
        </a:lt2>
        <a:accent1>
          <a:srgbClr val="8BAE6C"/>
        </a:accent1>
        <a:accent2>
          <a:srgbClr val="FF66FF"/>
        </a:accent2>
        <a:accent3>
          <a:srgbClr val="F7FAF2"/>
        </a:accent3>
        <a:accent4>
          <a:srgbClr val="002A00"/>
        </a:accent4>
        <a:accent5>
          <a:srgbClr val="C4D3BA"/>
        </a:accent5>
        <a:accent6>
          <a:srgbClr val="E75CE7"/>
        </a:accent6>
        <a:hlink>
          <a:srgbClr val="808000"/>
        </a:hlink>
        <a:folHlink>
          <a:srgbClr val="8DBA7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urawa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555555"/>
        </a:accent6>
        <a:hlink>
          <a:srgbClr val="969696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Office\Шаблоны\Projekty prezentacji\Murawa.pot</Template>
  <TotalTime>285</TotalTime>
  <Words>1939</Words>
  <Application>Microsoft Office PowerPoint</Application>
  <PresentationFormat>Экран (4:3)</PresentationFormat>
  <Paragraphs>166</Paragraphs>
  <Slides>68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68</vt:i4>
      </vt:variant>
    </vt:vector>
  </HeadingPairs>
  <TitlesOfParts>
    <vt:vector size="72" baseType="lpstr">
      <vt:lpstr>Times New Roman</vt:lpstr>
      <vt:lpstr>Arial</vt:lpstr>
      <vt:lpstr>Calibri</vt:lpstr>
      <vt:lpstr>Murawa</vt:lpstr>
      <vt:lpstr> Основы эпидемиологии.   Понятие об инфекционном и эпидемическом процессе, эпидемическом очаге.   </vt:lpstr>
      <vt:lpstr>ВВЕДЕНИЕ  </vt:lpstr>
      <vt:lpstr>Презентация PowerPoint</vt:lpstr>
      <vt:lpstr>Презентация PowerPoint</vt:lpstr>
      <vt:lpstr>Презентация PowerPoint</vt:lpstr>
      <vt:lpstr>Презентация PowerPoint</vt:lpstr>
      <vt:lpstr>ВВЕДЕНИЕ  </vt:lpstr>
      <vt:lpstr>Презентация PowerPoint</vt:lpstr>
      <vt:lpstr>Что изучает эпидемиология? </vt:lpstr>
      <vt:lpstr>Что представляет собой эпидемический процесс, каковы его звенья?</vt:lpstr>
      <vt:lpstr>включает три взаимосвязанных звена:</vt:lpstr>
      <vt:lpstr>Кто может быть источником инфекции?</vt:lpstr>
      <vt:lpstr>ПРИЧИНЫ ИНФЕКЦИОННОГО ЗАБОЛЕВАНИЯ</vt:lpstr>
      <vt:lpstr>Что такое эпидемический очаг?</vt:lpstr>
      <vt:lpstr>Что такое спорадическая заболеваемость, эпидемия, пандемия?</vt:lpstr>
      <vt:lpstr>Презентация PowerPoint</vt:lpstr>
      <vt:lpstr>Презентация PowerPoint</vt:lpstr>
      <vt:lpstr>Презентация PowerPoint</vt:lpstr>
      <vt:lpstr>РАЗВИТИЕ ИНФЕКЦИОННОГО ЗАБОЛЕВАНИЯ ВО ВРЕМЕНИ (ПЕРИОДЫ БОЛЕЗНИ)</vt:lpstr>
      <vt:lpstr>РАЗВИТИЕ ИНФЕКЦИОННОГО ЗАБОЛЕВАНИЯ ВО ВРЕМЕНИ (ПЕРИОДЫ БОЛЕЗНИ)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МЕРОПРИЯТИЯ ПО ПРОФИЛАКТИКЕ ИНФЕКЦИОННЫХ ЗАБОЛЕВАНИЙ</vt:lpstr>
      <vt:lpstr>МЕРОПРИЯТИЯ ПО ПРОФИЛАКТИКЕ ИНФЕКЦИОННЫХ ЗАБОЛЕВАНИЙ</vt:lpstr>
      <vt:lpstr>Презентация PowerPoint</vt:lpstr>
      <vt:lpstr>Карантинные мероприятия </vt:lpstr>
      <vt:lpstr>Продолжительность карантина при разных инфекциях (сутки)</vt:lpstr>
      <vt:lpstr>МЕРОПРИЯТИЯ ПО ПРОФИЛАКТИКЕ ИНФЕКЦИОННЫХ ЗАБОЛЕВАНИЙ</vt:lpstr>
      <vt:lpstr>Обсервационные мероприятия</vt:lpstr>
      <vt:lpstr>МЕРОПРИЯТИЯ ПО ПРОФИЛАКТИКЕ ИНФЕКЦИОННЫХ ЗАБОЛЕВАНИЙ</vt:lpstr>
      <vt:lpstr>Дезинфекция</vt:lpstr>
      <vt:lpstr>Презентация PowerPoint</vt:lpstr>
      <vt:lpstr>Презентация PowerPoint</vt:lpstr>
      <vt:lpstr>Презентация PowerPoint</vt:lpstr>
      <vt:lpstr>Презентация PowerPoint</vt:lpstr>
      <vt:lpstr>МЕРОПРИЯТИЯ ПО ПРОФИЛАКТИКЕ ИНФЕКЦИОННЫХ ЗАБОЛЕВАНИЙ</vt:lpstr>
      <vt:lpstr>Заключительная дезинфекция</vt:lpstr>
      <vt:lpstr>Способы дезинфекции</vt:lpstr>
      <vt:lpstr>Способы дезинфекции</vt:lpstr>
      <vt:lpstr>Физическая дезинфекция</vt:lpstr>
      <vt:lpstr>Физическая дезинфекция</vt:lpstr>
      <vt:lpstr>Кипячение</vt:lpstr>
      <vt:lpstr>Физическая дезинфекция</vt:lpstr>
      <vt:lpstr>Физическая дезинфекция</vt:lpstr>
      <vt:lpstr>Физическая дезинфекция</vt:lpstr>
      <vt:lpstr>Химическая  дезинфекция</vt:lpstr>
      <vt:lpstr>Химическая  дезинфекция</vt:lpstr>
      <vt:lpstr>Химическая  дезинфекция</vt:lpstr>
      <vt:lpstr>Химическая  дезинфекция</vt:lpstr>
      <vt:lpstr>Химическая  дезинфекция</vt:lpstr>
      <vt:lpstr>Химическая  дезинфекция</vt:lpstr>
      <vt:lpstr>Химическая  дезинфекция</vt:lpstr>
      <vt:lpstr>Химическая  дезинфекция</vt:lpstr>
      <vt:lpstr>Химическая  дезинфекция</vt:lpstr>
      <vt:lpstr>Химическая  дезинфекция</vt:lpstr>
      <vt:lpstr>Химическая  дезинфекция</vt:lpstr>
      <vt:lpstr>Химическая  дезинфекция</vt:lpstr>
      <vt:lpstr>Химическая  дезинфекция</vt:lpstr>
      <vt:lpstr>Биологическая   дезинфекция</vt:lpstr>
      <vt:lpstr>Дезинсекция</vt:lpstr>
      <vt:lpstr>Дезинсекция</vt:lpstr>
      <vt:lpstr>Чем характеризуется дератизация, каковы способы ее проведения? </vt:lpstr>
      <vt:lpstr>Чем характеризуется дератизация, каковы способы ее проведения? </vt:lpstr>
      <vt:lpstr>СПАСИБО за ВНИМАНИЕ!</vt:lpstr>
    </vt:vector>
  </TitlesOfParts>
  <Company>GrSU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ЛЕКЦИЯ №1 Основы эпидемиологии.   Понятие об инфекционном и эпидемическом процессе, эпидемическом очаге.  Дезинфекция, дезинсекция, дератизация </dc:title>
  <dc:creator>Shpakov A.I.</dc:creator>
  <cp:lastModifiedBy>Good Devil</cp:lastModifiedBy>
  <cp:revision>56</cp:revision>
  <dcterms:created xsi:type="dcterms:W3CDTF">2004-03-06T06:17:49Z</dcterms:created>
  <dcterms:modified xsi:type="dcterms:W3CDTF">2014-09-07T11:19:14Z</dcterms:modified>
</cp:coreProperties>
</file>