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328"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93" r:id="rId26"/>
    <p:sldId id="326" r:id="rId27"/>
    <p:sldId id="294" r:id="rId28"/>
    <p:sldId id="295" r:id="rId29"/>
    <p:sldId id="310" r:id="rId30"/>
    <p:sldId id="296" r:id="rId31"/>
    <p:sldId id="311" r:id="rId32"/>
    <p:sldId id="312" r:id="rId33"/>
    <p:sldId id="297" r:id="rId34"/>
    <p:sldId id="313" r:id="rId35"/>
    <p:sldId id="314" r:id="rId36"/>
    <p:sldId id="298" r:id="rId37"/>
    <p:sldId id="315" r:id="rId38"/>
    <p:sldId id="316" r:id="rId39"/>
    <p:sldId id="305" r:id="rId40"/>
    <p:sldId id="317" r:id="rId41"/>
    <p:sldId id="299" r:id="rId42"/>
    <p:sldId id="318" r:id="rId43"/>
    <p:sldId id="300" r:id="rId44"/>
    <p:sldId id="319" r:id="rId45"/>
    <p:sldId id="301" r:id="rId46"/>
    <p:sldId id="327" r:id="rId47"/>
    <p:sldId id="302" r:id="rId48"/>
    <p:sldId id="303" r:id="rId49"/>
    <p:sldId id="304" r:id="rId50"/>
    <p:sldId id="320" r:id="rId51"/>
    <p:sldId id="306" r:id="rId52"/>
    <p:sldId id="307" r:id="rId53"/>
    <p:sldId id="308" r:id="rId54"/>
    <p:sldId id="321" r:id="rId55"/>
    <p:sldId id="309" r:id="rId56"/>
    <p:sldId id="322" r:id="rId57"/>
    <p:sldId id="329" r:id="rId58"/>
    <p:sldId id="323" r:id="rId59"/>
    <p:sldId id="324" r:id="rId60"/>
    <p:sldId id="325" r:id="rId61"/>
    <p:sldId id="330" r:id="rId6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FF00"/>
    <a:srgbClr val="006666"/>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90118920-B6D4-4F3F-9211-7D620691573E}"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DCB5DE8-ACC5-42F0-A722-E474CF1A177A}"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CE25A28-62C0-47D4-BDB9-9DF9590BA291}"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26C1082C-57D4-4AB5-B47B-CFF2387989E9}"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942AEBD3-C944-4882-B191-921EB1449FE1}"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5E2C4301-60FD-4622-8496-7182851FD851}"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170F1C12-89F1-455E-B8AF-1227AA00C6E9}"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0B65C1A7-78BC-40C6-BCF2-4C9908B63BE5}"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469CB66C-9F1A-47DB-A327-14517ABE7121}"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90FA9CC-ED09-44F0-A1F5-1192B7C77615}"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F857BCC3-CE59-46DE-810B-3B9B3F2BC327}"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6A503A0-D6B3-427A-A68C-8E543ECA28F1}"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1115616" y="188640"/>
            <a:ext cx="8028384" cy="4320480"/>
          </a:xfrm>
        </p:spPr>
        <p:txBody>
          <a:bodyPr/>
          <a:lstStyle/>
          <a:p>
            <a:r>
              <a:rPr lang="ru-RU" dirty="0" smtClean="0"/>
              <a:t>Безопасность Жизнедеятельности</a:t>
            </a:r>
            <a:br>
              <a:rPr lang="ru-RU" dirty="0" smtClean="0"/>
            </a:br>
            <a:r>
              <a:rPr lang="ru-RU" dirty="0" smtClean="0"/>
              <a:t>и</a:t>
            </a:r>
            <a:br>
              <a:rPr lang="ru-RU" dirty="0" smtClean="0"/>
            </a:br>
            <a:r>
              <a:rPr lang="ru-RU" dirty="0" smtClean="0"/>
              <a:t>окружающая природная среда</a:t>
            </a:r>
            <a:endParaRPr lang="ru-RU" dirty="0"/>
          </a:p>
        </p:txBody>
      </p:sp>
      <p:sp>
        <p:nvSpPr>
          <p:cNvPr id="4" name="TextBox 3"/>
          <p:cNvSpPr txBox="1"/>
          <p:nvPr/>
        </p:nvSpPr>
        <p:spPr>
          <a:xfrm>
            <a:off x="1763688" y="5517232"/>
            <a:ext cx="1800200" cy="923330"/>
          </a:xfrm>
          <a:prstGeom prst="rect">
            <a:avLst/>
          </a:prstGeom>
          <a:noFill/>
        </p:spPr>
        <p:txBody>
          <a:bodyPr wrap="square" rtlCol="0">
            <a:spAutoFit/>
          </a:bodyPr>
          <a:lstStyle/>
          <a:p>
            <a:pPr algn="ctr"/>
            <a:r>
              <a:rPr lang="ru-RU" dirty="0" smtClean="0"/>
              <a:t>Путилова Алина</a:t>
            </a:r>
          </a:p>
          <a:p>
            <a:pPr algn="ctr"/>
            <a:r>
              <a:rPr lang="ru-RU" dirty="0" smtClean="0"/>
              <a:t>31АСУ</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331640" y="1556792"/>
            <a:ext cx="7632848" cy="4569371"/>
          </a:xfrm>
        </p:spPr>
        <p:txBody>
          <a:bodyPr/>
          <a:lstStyle/>
          <a:p>
            <a:r>
              <a:rPr lang="ru-RU" sz="2800" dirty="0" smtClean="0"/>
              <a:t>На протяжении многих веков среда обитания человека медленно изменяла свой облик и, как следствие, мало менялись виды и уровни негативных воздействий. Так продолжалось до середины XIX в. – начала активного роста воздействия человека на среду обитания. В XX в, на Земле возникли зоны повышенного загрязнения биосферы, что привело к частичной, а в ряду случаев и к полной региональной деградации. </a:t>
            </a:r>
            <a:endParaRPr lang="ru-RU"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475656" y="1700808"/>
            <a:ext cx="7211144" cy="4425355"/>
          </a:xfrm>
        </p:spPr>
        <p:txBody>
          <a:bodyPr/>
          <a:lstStyle/>
          <a:p>
            <a:r>
              <a:rPr lang="ru-RU" sz="2400" dirty="0" smtClean="0"/>
              <a:t>Этим изменениям во многом способствовали:</a:t>
            </a:r>
            <a:endParaRPr lang="ru-RU" sz="2400" dirty="0" smtClean="0"/>
          </a:p>
          <a:p>
            <a:r>
              <a:rPr lang="ru-RU" sz="2400" dirty="0" smtClean="0"/>
              <a:t>– </a:t>
            </a:r>
            <a:r>
              <a:rPr lang="ru-RU" sz="2400" dirty="0" smtClean="0"/>
              <a:t>высокие темпы роста численности населения на Земле (демографический взрыв) и его урбанизация;</a:t>
            </a:r>
          </a:p>
          <a:p>
            <a:r>
              <a:rPr lang="ru-RU" sz="2400" dirty="0" smtClean="0"/>
              <a:t>– рост потребления и концентрация энергетических ресурсов;</a:t>
            </a:r>
          </a:p>
          <a:p>
            <a:r>
              <a:rPr lang="ru-RU" sz="2400" dirty="0" smtClean="0"/>
              <a:t>– интенсивное развитие промышленного и сельскохозяйственного производства;</a:t>
            </a:r>
          </a:p>
          <a:p>
            <a:r>
              <a:rPr lang="ru-RU" sz="2400" dirty="0" smtClean="0"/>
              <a:t>– массовое использование средств транспорта;</a:t>
            </a:r>
          </a:p>
          <a:p>
            <a:r>
              <a:rPr lang="ru-RU" sz="2400" dirty="0" smtClean="0"/>
              <a:t>– рост затрат на военные цели и ряд других процессов.</a:t>
            </a:r>
          </a:p>
          <a:p>
            <a:endParaRPr lang="ru-R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475656" y="1556792"/>
            <a:ext cx="7488832" cy="5112568"/>
          </a:xfrm>
        </p:spPr>
        <p:txBody>
          <a:bodyPr/>
          <a:lstStyle/>
          <a:p>
            <a:r>
              <a:rPr lang="ru-RU" sz="2400" dirty="0" smtClean="0"/>
              <a:t>XX столетие ознаменовалось потерей устойчивости в таких процессах, как рост населения Земли и его урбанизация. Это вызвало крупномасштабное развитие энергетики, промышленности, сельского хозяйства, транспорта, военного дела и обусловило значительный рост техногенного воздействия. Во многих странах оно продолжает нарастать и в настоящее время. В результате активной техногенной деятельности человека во многих регионах нашей планеты разрушена биосфера и создан новый тип среды обитания – </a:t>
            </a:r>
            <a:r>
              <a:rPr lang="ru-RU" sz="2400" dirty="0" err="1" smtClean="0"/>
              <a:t>техносфера</a:t>
            </a:r>
            <a:r>
              <a:rPr lang="ru-RU" sz="2400" dirty="0" smtClean="0"/>
              <a:t>.</a:t>
            </a:r>
            <a:endParaRPr lang="ru-RU"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115616" y="2332037"/>
            <a:ext cx="8229600" cy="4525963"/>
          </a:xfrm>
        </p:spPr>
        <p:txBody>
          <a:bodyPr/>
          <a:lstStyle/>
          <a:p>
            <a:r>
              <a:rPr lang="ru-RU" dirty="0" smtClean="0"/>
              <a:t>Биосфера–область распространения жизни на Земле, включающая нижний слой атмосферы, гидросферу и верхний слой литосферы, не испытавших техногенного воздействия.</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403648" y="1700808"/>
            <a:ext cx="7560840" cy="4968552"/>
          </a:xfrm>
        </p:spPr>
        <p:txBody>
          <a:bodyPr/>
          <a:lstStyle/>
          <a:p>
            <a:r>
              <a:rPr lang="ru-RU" sz="3000" dirty="0" err="1" smtClean="0"/>
              <a:t>Техносфера</a:t>
            </a:r>
            <a:r>
              <a:rPr lang="ru-RU" sz="3000" dirty="0" smtClean="0"/>
              <a:t>–регион биосферы, в прошлом преобразованный людьми с помощью прямого или косвенного воздействия технических средств в целях наилучшего соответствия своим материальным и социально-экономическим потребностям (</a:t>
            </a:r>
            <a:r>
              <a:rPr lang="ru-RU" sz="3000" dirty="0" err="1" smtClean="0"/>
              <a:t>техносфера</a:t>
            </a:r>
            <a:r>
              <a:rPr lang="ru-RU" sz="3000" dirty="0" smtClean="0"/>
              <a:t> – регион города или промышленной зоны, производственная или бытовая среда).</a:t>
            </a:r>
            <a:endParaRPr lang="ru-RU" sz="3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2"/>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475656" y="2564904"/>
            <a:ext cx="8229600" cy="4525963"/>
          </a:xfrm>
        </p:spPr>
        <p:txBody>
          <a:bodyPr/>
          <a:lstStyle/>
          <a:p>
            <a:r>
              <a:rPr lang="ru-RU" dirty="0" smtClean="0"/>
              <a:t>Регион – территория, обладающая общими характеристиками состояния биосферы или </a:t>
            </a:r>
            <a:r>
              <a:rPr lang="ru-RU" dirty="0" err="1" smtClean="0"/>
              <a:t>техносферы</a:t>
            </a:r>
            <a:r>
              <a:rPr lang="ru-RU" dirty="0" smtClean="0"/>
              <a:t>.</a:t>
            </a:r>
            <a:endParaRPr lang="ru-RU"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619672" y="2492896"/>
            <a:ext cx="7067128" cy="3633267"/>
          </a:xfrm>
        </p:spPr>
        <p:txBody>
          <a:bodyPr/>
          <a:lstStyle/>
          <a:p>
            <a:r>
              <a:rPr lang="ru-RU" dirty="0" smtClean="0"/>
              <a:t>Производственная среда – пространство, в котором совершается трудовая деятельность человека.</a:t>
            </a:r>
          </a:p>
          <a:p>
            <a:endParaRPr lang="ru-RU" dirty="0" smtClean="0"/>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Современный мир и его влияние на окружающую среду.</a:t>
            </a:r>
            <a:endParaRPr lang="ru-RU" sz="4000" dirty="0" smtClean="0"/>
          </a:p>
        </p:txBody>
      </p:sp>
      <p:sp>
        <p:nvSpPr>
          <p:cNvPr id="3" name="Содержимое 2"/>
          <p:cNvSpPr>
            <a:spLocks noGrp="1"/>
          </p:cNvSpPr>
          <p:nvPr>
            <p:ph idx="1"/>
          </p:nvPr>
        </p:nvSpPr>
        <p:spPr>
          <a:xfrm>
            <a:off x="1475656" y="1988840"/>
            <a:ext cx="7211144" cy="4137323"/>
          </a:xfrm>
        </p:spPr>
        <p:txBody>
          <a:bodyPr/>
          <a:lstStyle/>
          <a:p>
            <a:r>
              <a:rPr lang="ru-RU" dirty="0" smtClean="0"/>
              <a:t>Создавая </a:t>
            </a:r>
            <a:r>
              <a:rPr lang="ru-RU" dirty="0" err="1" smtClean="0"/>
              <a:t>техносферу</a:t>
            </a:r>
            <a:r>
              <a:rPr lang="ru-RU" dirty="0" smtClean="0"/>
              <a:t>, человек стремился к повышению комфортности среды обитания, к росту коммуникабельности, к обеспечению защиты от естественных негативных воздействий.</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547664" y="1700808"/>
            <a:ext cx="7139136" cy="4425355"/>
          </a:xfrm>
        </p:spPr>
        <p:txBody>
          <a:bodyPr/>
          <a:lstStyle/>
          <a:p>
            <a:r>
              <a:rPr lang="ru-RU" dirty="0" smtClean="0"/>
              <a:t>Человек и окружающая его среда (природная, производственная, городская, бытовая и др.) в процессе жизнедеятельности постоянно взаимодействуют друг с другом. При этом «жизнь может существовать только в процессе движения через живое тело потоков вещества, энергии и информации».</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187624" y="1556792"/>
            <a:ext cx="7776864" cy="5040560"/>
          </a:xfrm>
        </p:spPr>
        <p:txBody>
          <a:bodyPr/>
          <a:lstStyle/>
          <a:p>
            <a:r>
              <a:rPr lang="ru-RU" sz="2400" dirty="0" smtClean="0"/>
              <a:t>Человек и окружающая его среда гармонично взаимодействуют и развиваются лишь в условиях, когда потоки энергии, вещества и информации находятся в пределах, благоприятно воспринимаемых человеком и природной средой. Любое превышение привычных уровней потоков сопровождается негативными воздействиями на человека и/или природную среду. В естественных условиях такие воздействия наблюдаются при изменении климата и стихийных явлениях.</a:t>
            </a:r>
            <a:endParaRPr lang="ru-RU"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1475656" y="1628800"/>
            <a:ext cx="7488832" cy="5040560"/>
          </a:xfrm>
        </p:spPr>
        <p:txBody>
          <a:bodyPr/>
          <a:lstStyle/>
          <a:p>
            <a:r>
              <a:rPr lang="ru-RU" dirty="0" smtClean="0"/>
              <a:t>Современный мир и его влияние на окружающую среду.</a:t>
            </a:r>
          </a:p>
          <a:p>
            <a:pPr>
              <a:buNone/>
            </a:pPr>
            <a:endParaRPr lang="ru-RU" dirty="0" smtClean="0"/>
          </a:p>
          <a:p>
            <a:r>
              <a:rPr lang="ru-RU" dirty="0" smtClean="0"/>
              <a:t>Техногенное воздействие на природу.</a:t>
            </a:r>
          </a:p>
          <a:p>
            <a:pPr>
              <a:buNone/>
            </a:pPr>
            <a:endParaRPr lang="ru-RU" dirty="0" smtClean="0"/>
          </a:p>
          <a:p>
            <a:r>
              <a:rPr lang="ru-RU" dirty="0" smtClean="0"/>
              <a:t>Экологический кризис и его последствия.</a:t>
            </a:r>
          </a:p>
        </p:txBody>
      </p:sp>
      <p:sp>
        <p:nvSpPr>
          <p:cNvPr id="10" name="Прямоугольник 9"/>
          <p:cNvSpPr/>
          <p:nvPr/>
        </p:nvSpPr>
        <p:spPr>
          <a:xfrm>
            <a:off x="4479634" y="2967335"/>
            <a:ext cx="184731"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endParaRPr lang="ru-RU" sz="5400" b="1" cap="none" spc="0" dirty="0">
              <a:ln w="50800"/>
              <a:solidFill>
                <a:schemeClr val="bg1">
                  <a:shade val="50000"/>
                </a:schemeClr>
              </a:solidFill>
              <a:effectLst/>
            </a:endParaRPr>
          </a:p>
        </p:txBody>
      </p:sp>
      <p:sp>
        <p:nvSpPr>
          <p:cNvPr id="14" name="Заголовок 2"/>
          <p:cNvSpPr txBox="1">
            <a:spLocks/>
          </p:cNvSpPr>
          <p:nvPr/>
        </p:nvSpPr>
        <p:spPr bwMode="auto">
          <a:xfrm>
            <a:off x="0" y="0"/>
            <a:ext cx="9144000" cy="1800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3200" b="1" i="0" u="none" strike="noStrike" kern="0" cap="none" spc="0" normalizeH="0" baseline="0" noProof="0" dirty="0" smtClean="0">
                <a:ln>
                  <a:noFill/>
                </a:ln>
                <a:solidFill>
                  <a:srgbClr val="C00000"/>
                </a:solidFill>
                <a:effectLst/>
                <a:uLnTx/>
                <a:uFillTx/>
                <a:latin typeface="+mj-lt"/>
                <a:ea typeface="+mj-ea"/>
                <a:cs typeface="+mj-cs"/>
              </a:rPr>
              <a:t>Безопасность Жизнедеятельности</a:t>
            </a:r>
            <a:br>
              <a:rPr kumimoji="0" lang="ru-RU" sz="3200" b="1" i="0" u="none" strike="noStrike" kern="0" cap="none" spc="0" normalizeH="0" baseline="0" noProof="0" dirty="0" smtClean="0">
                <a:ln>
                  <a:noFill/>
                </a:ln>
                <a:solidFill>
                  <a:srgbClr val="C00000"/>
                </a:solidFill>
                <a:effectLst/>
                <a:uLnTx/>
                <a:uFillTx/>
                <a:latin typeface="+mj-lt"/>
                <a:ea typeface="+mj-ea"/>
                <a:cs typeface="+mj-cs"/>
              </a:rPr>
            </a:br>
            <a:r>
              <a:rPr kumimoji="0" lang="ru-RU" sz="3200" b="1" i="0" u="none" strike="noStrike" kern="0" cap="none" spc="0" normalizeH="0" baseline="0" noProof="0" dirty="0" smtClean="0">
                <a:ln>
                  <a:noFill/>
                </a:ln>
                <a:solidFill>
                  <a:srgbClr val="C00000"/>
                </a:solidFill>
                <a:effectLst/>
                <a:uLnTx/>
                <a:uFillTx/>
                <a:latin typeface="+mj-lt"/>
                <a:ea typeface="+mj-ea"/>
                <a:cs typeface="+mj-cs"/>
              </a:rPr>
              <a:t>и</a:t>
            </a:r>
            <a:br>
              <a:rPr kumimoji="0" lang="ru-RU" sz="3200" b="1" i="0" u="none" strike="noStrike" kern="0" cap="none" spc="0" normalizeH="0" baseline="0" noProof="0" dirty="0" smtClean="0">
                <a:ln>
                  <a:noFill/>
                </a:ln>
                <a:solidFill>
                  <a:srgbClr val="C00000"/>
                </a:solidFill>
                <a:effectLst/>
                <a:uLnTx/>
                <a:uFillTx/>
                <a:latin typeface="+mj-lt"/>
                <a:ea typeface="+mj-ea"/>
                <a:cs typeface="+mj-cs"/>
              </a:rPr>
            </a:br>
            <a:r>
              <a:rPr kumimoji="0" lang="ru-RU" sz="3200" b="1" i="0" u="none" strike="noStrike" kern="0" cap="none" spc="0" normalizeH="0" baseline="0" noProof="0" dirty="0" smtClean="0">
                <a:ln>
                  <a:noFill/>
                </a:ln>
                <a:solidFill>
                  <a:srgbClr val="C00000"/>
                </a:solidFill>
                <a:effectLst/>
                <a:uLnTx/>
                <a:uFillTx/>
                <a:latin typeface="+mj-lt"/>
                <a:ea typeface="+mj-ea"/>
                <a:cs typeface="+mj-cs"/>
              </a:rPr>
              <a:t>окружающая природная среда</a:t>
            </a:r>
            <a:endParaRPr kumimoji="0" lang="ru-RU" sz="3200" b="1" i="0" u="none" strike="noStrike" kern="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20688"/>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619672" y="1988840"/>
            <a:ext cx="7211144" cy="4497363"/>
          </a:xfrm>
        </p:spPr>
        <p:txBody>
          <a:bodyPr/>
          <a:lstStyle/>
          <a:p>
            <a:r>
              <a:rPr lang="ru-RU" sz="2800" dirty="0" smtClean="0"/>
              <a:t>В условиях </a:t>
            </a:r>
            <a:r>
              <a:rPr lang="ru-RU" sz="2800" dirty="0" err="1" smtClean="0"/>
              <a:t>техносферы</a:t>
            </a:r>
            <a:r>
              <a:rPr lang="ru-RU" sz="2800" dirty="0" smtClean="0"/>
              <a:t> негативные воздействия обусловлены элементами </a:t>
            </a:r>
            <a:r>
              <a:rPr lang="ru-RU" sz="2800" dirty="0" err="1" smtClean="0"/>
              <a:t>техносферы</a:t>
            </a:r>
            <a:r>
              <a:rPr lang="ru-RU" sz="2800" dirty="0" smtClean="0"/>
              <a:t> (машины, сооружения и т.п.) и действиями человека. Изменяя величину любого потока от минимально значимой до максимально возможной, можно пройти ряд характерных состояний взаимодействия в системе «человек – среда обитания»:</a:t>
            </a:r>
            <a:endParaRPr lang="ru-RU"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lstStyle/>
          <a:p>
            <a:r>
              <a:rPr lang="ru-RU" sz="4000" dirty="0" smtClean="0"/>
              <a:t>Современный мир и его влияние на окружающую среду.</a:t>
            </a:r>
            <a:br>
              <a:rPr lang="ru-RU" sz="4000" dirty="0" smtClean="0"/>
            </a:br>
            <a:endParaRPr lang="ru-RU" sz="4000" dirty="0"/>
          </a:p>
        </p:txBody>
      </p:sp>
      <p:sp>
        <p:nvSpPr>
          <p:cNvPr id="3" name="Содержимое 2"/>
          <p:cNvSpPr>
            <a:spLocks noGrp="1"/>
          </p:cNvSpPr>
          <p:nvPr>
            <p:ph idx="1"/>
          </p:nvPr>
        </p:nvSpPr>
        <p:spPr>
          <a:xfrm>
            <a:off x="1475656" y="1844824"/>
            <a:ext cx="7211144" cy="4569371"/>
          </a:xfrm>
        </p:spPr>
        <p:txBody>
          <a:bodyPr/>
          <a:lstStyle/>
          <a:p>
            <a:r>
              <a:rPr lang="ru-RU" sz="2800" dirty="0" smtClean="0"/>
              <a:t>– </a:t>
            </a:r>
            <a:r>
              <a:rPr lang="ru-RU" dirty="0" smtClean="0">
                <a:solidFill>
                  <a:srgbClr val="C00000"/>
                </a:solidFill>
              </a:rPr>
              <a:t>КОМФОРТНОЕ (ОПТИМАЛЬНОЕ), </a:t>
            </a:r>
            <a:r>
              <a:rPr lang="ru-RU" sz="2800" dirty="0" smtClean="0"/>
              <a:t>когда </a:t>
            </a:r>
            <a:r>
              <a:rPr lang="ru-RU" sz="2800" dirty="0" smtClean="0"/>
              <a:t>потоки соответствуют оптимальным условиям взаимодействия: создают оптимальные условия деятельности и отдыха; предпосылки для проявления наивысшей работоспособности и как следствие продуктивности деятельности; гарантируют сохранение здоровья человека и целостности компонент среды обитания;</a:t>
            </a:r>
            <a:endParaRPr lang="ru-RU"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143000"/>
          </a:xfrm>
        </p:spPr>
        <p:txBody>
          <a:bodyPr/>
          <a:lstStyle/>
          <a:p>
            <a:r>
              <a:rPr lang="ru-RU" sz="4000" dirty="0" smtClean="0"/>
              <a:t>Современный мир и его влияние на окружающую среду.</a:t>
            </a:r>
            <a:br>
              <a:rPr lang="ru-RU" sz="4000" dirty="0" smtClean="0"/>
            </a:br>
            <a:endParaRPr lang="ru-RU" sz="4000" dirty="0"/>
          </a:p>
        </p:txBody>
      </p:sp>
      <p:sp>
        <p:nvSpPr>
          <p:cNvPr id="3" name="Содержимое 2"/>
          <p:cNvSpPr>
            <a:spLocks noGrp="1"/>
          </p:cNvSpPr>
          <p:nvPr>
            <p:ph idx="1"/>
          </p:nvPr>
        </p:nvSpPr>
        <p:spPr>
          <a:xfrm>
            <a:off x="1547664" y="1772816"/>
            <a:ext cx="7344816" cy="4896544"/>
          </a:xfrm>
        </p:spPr>
        <p:txBody>
          <a:bodyPr/>
          <a:lstStyle/>
          <a:p>
            <a:r>
              <a:rPr lang="ru-RU" sz="2800" dirty="0" smtClean="0"/>
              <a:t>– </a:t>
            </a:r>
            <a:r>
              <a:rPr lang="ru-RU" dirty="0" smtClean="0">
                <a:solidFill>
                  <a:srgbClr val="C00000"/>
                </a:solidFill>
              </a:rPr>
              <a:t>ДОПУСТИМОЕ</a:t>
            </a:r>
            <a:r>
              <a:rPr lang="ru-RU" sz="2800" dirty="0" smtClean="0"/>
              <a:t>, </a:t>
            </a:r>
            <a:r>
              <a:rPr lang="ru-RU" sz="2800" dirty="0" smtClean="0"/>
              <a:t>когда потоки, воздействуя на человека и среду обитания, не оказывают негативного влияния на здоровье, но приводят к дискомфорту, снижая эффективность деятельности человека. Соблюдение условий допустимого взаимодействия гарантирует невозможность возникновения и развития необратимых негативных процессов у человека и в среде обитания;</a:t>
            </a:r>
            <a:endParaRPr lang="ru-RU"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lstStyle/>
          <a:p>
            <a:r>
              <a:rPr lang="ru-RU" sz="4000" dirty="0" smtClean="0"/>
              <a:t>Современный мир и его влияние на окружающую среду.</a:t>
            </a:r>
            <a:br>
              <a:rPr lang="ru-RU" sz="4000" dirty="0" smtClean="0"/>
            </a:br>
            <a:endParaRPr lang="ru-RU" sz="4000" dirty="0"/>
          </a:p>
        </p:txBody>
      </p:sp>
      <p:sp>
        <p:nvSpPr>
          <p:cNvPr id="3" name="Содержимое 2"/>
          <p:cNvSpPr>
            <a:spLocks noGrp="1"/>
          </p:cNvSpPr>
          <p:nvPr>
            <p:ph idx="1"/>
          </p:nvPr>
        </p:nvSpPr>
        <p:spPr>
          <a:xfrm>
            <a:off x="1619672" y="1844824"/>
            <a:ext cx="7067128" cy="4281339"/>
          </a:xfrm>
        </p:spPr>
        <p:txBody>
          <a:bodyPr/>
          <a:lstStyle/>
          <a:p>
            <a:r>
              <a:rPr lang="ru-RU" dirty="0" smtClean="0"/>
              <a:t>– </a:t>
            </a:r>
            <a:r>
              <a:rPr lang="ru-RU" sz="3600" dirty="0" smtClean="0">
                <a:solidFill>
                  <a:srgbClr val="C00000"/>
                </a:solidFill>
              </a:rPr>
              <a:t>ОПАСНОЕ</a:t>
            </a:r>
            <a:r>
              <a:rPr lang="ru-RU" dirty="0" smtClean="0"/>
              <a:t>, </a:t>
            </a:r>
            <a:r>
              <a:rPr lang="ru-RU" dirty="0" smtClean="0"/>
              <a:t>когда потоки превышают допустимые уровни и оказывают негативное воздействие на здоровье человека, вызывая при длительном воздействии заболевания, и/или приводят к деградации природной среды;</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619672" y="1988840"/>
            <a:ext cx="7067128" cy="4137323"/>
          </a:xfrm>
        </p:spPr>
        <p:txBody>
          <a:bodyPr/>
          <a:lstStyle/>
          <a:p>
            <a:r>
              <a:rPr lang="ru-RU" dirty="0" smtClean="0"/>
              <a:t>– </a:t>
            </a:r>
            <a:r>
              <a:rPr lang="ru-RU" sz="3600" dirty="0" smtClean="0">
                <a:solidFill>
                  <a:srgbClr val="C00000"/>
                </a:solidFill>
              </a:rPr>
              <a:t>ЧРЕЗВЫЧАЙНО ОПАСНОЕ</a:t>
            </a:r>
            <a:r>
              <a:rPr lang="ru-RU" dirty="0" smtClean="0"/>
              <a:t>, </a:t>
            </a:r>
            <a:r>
              <a:rPr lang="ru-RU" dirty="0" smtClean="0"/>
              <a:t>когда потоки высоких уровней за короткий период времени могут нанести травму, привести человека к летальному исходу, вызвать разрушения в природной среде.</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lstStyle/>
          <a:p>
            <a:r>
              <a:rPr lang="ru-RU" sz="4000" dirty="0" smtClean="0"/>
              <a:t>Современный мир и его влияние на окружающую среду.</a:t>
            </a:r>
            <a:br>
              <a:rPr lang="ru-RU" sz="4000" dirty="0" smtClean="0"/>
            </a:br>
            <a:endParaRPr lang="ru-RU" sz="4000" dirty="0"/>
          </a:p>
        </p:txBody>
      </p:sp>
      <p:sp>
        <p:nvSpPr>
          <p:cNvPr id="3" name="Содержимое 2"/>
          <p:cNvSpPr>
            <a:spLocks noGrp="1"/>
          </p:cNvSpPr>
          <p:nvPr>
            <p:ph idx="1"/>
          </p:nvPr>
        </p:nvSpPr>
        <p:spPr>
          <a:xfrm>
            <a:off x="1547664" y="1556792"/>
            <a:ext cx="7139136" cy="4569371"/>
          </a:xfrm>
        </p:spPr>
        <p:txBody>
          <a:bodyPr/>
          <a:lstStyle/>
          <a:p>
            <a:r>
              <a:rPr lang="ru-RU" sz="2800" dirty="0" smtClean="0"/>
              <a:t>Из четырех характерных состояний взаимодействия человека со средой обитания лишь первые два (комфортное и допустимое) соответствуют позитивным условиям повседневной жизнедеятельности, а два других (опасное и чрезвычайно опасное) – недопустимы для процессов жизнедеятельности человека, сохранения и развития природной среды.</a:t>
            </a:r>
            <a:endParaRPr lang="ru-RU"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797_3.jpg"/>
          <p:cNvPicPr>
            <a:picLocks noChangeAspect="1"/>
          </p:cNvPicPr>
          <p:nvPr/>
        </p:nvPicPr>
        <p:blipFill>
          <a:blip r:embed="rId2" cstate="print"/>
          <a:srcRect t="30329" r="27806" b="1916"/>
          <a:stretch>
            <a:fillRect/>
          </a:stretch>
        </p:blipFill>
        <p:spPr>
          <a:xfrm>
            <a:off x="0" y="-1"/>
            <a:ext cx="9144000" cy="685800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4" name="Рисунок 3" descr="c910db2cadeb7dd44121f01e6d7b155d_XL.jpg"/>
          <p:cNvPicPr>
            <a:picLocks noChangeAspect="1"/>
          </p:cNvPicPr>
          <p:nvPr/>
        </p:nvPicPr>
        <p:blipFill>
          <a:blip r:embed="rId3" cstate="print"/>
          <a:srcRect t="4179" r="5659"/>
          <a:stretch>
            <a:fillRect/>
          </a:stretch>
        </p:blipFill>
        <p:spPr>
          <a:xfrm>
            <a:off x="179512" y="620688"/>
            <a:ext cx="3168352" cy="2121546"/>
          </a:xfrm>
          <a:prstGeom prst="rect">
            <a:avLst/>
          </a:prstGeom>
          <a:ln>
            <a:noFill/>
          </a:ln>
          <a:effectLst>
            <a:softEdge rad="112500"/>
          </a:effectLst>
        </p:spPr>
      </p:pic>
      <p:pic>
        <p:nvPicPr>
          <p:cNvPr id="3" name="Рисунок 2" descr="11hrpost1.jpg"/>
          <p:cNvPicPr>
            <a:picLocks noChangeAspect="1"/>
          </p:cNvPicPr>
          <p:nvPr/>
        </p:nvPicPr>
        <p:blipFill>
          <a:blip r:embed="rId4" cstate="print"/>
          <a:stretch>
            <a:fillRect/>
          </a:stretch>
        </p:blipFill>
        <p:spPr>
          <a:xfrm>
            <a:off x="323528" y="3284984"/>
            <a:ext cx="3024336" cy="3277623"/>
          </a:xfrm>
          <a:prstGeom prst="rect">
            <a:avLst/>
          </a:prstGeom>
          <a:ln>
            <a:noFill/>
          </a:ln>
          <a:effectLst>
            <a:softEdge rad="112500"/>
          </a:effectLst>
        </p:spPr>
      </p:pic>
      <p:pic>
        <p:nvPicPr>
          <p:cNvPr id="6" name="Рисунок 5" descr="imgSGB9PG.jpg"/>
          <p:cNvPicPr>
            <a:picLocks noChangeAspect="1"/>
          </p:cNvPicPr>
          <p:nvPr/>
        </p:nvPicPr>
        <p:blipFill>
          <a:blip r:embed="rId5" cstate="print"/>
          <a:srcRect l="31100" t="13251" r="15350" b="14300"/>
          <a:stretch>
            <a:fillRect/>
          </a:stretch>
        </p:blipFill>
        <p:spPr>
          <a:xfrm>
            <a:off x="6012160" y="3140968"/>
            <a:ext cx="2915816" cy="2958696"/>
          </a:xfrm>
          <a:prstGeom prst="rect">
            <a:avLst/>
          </a:prstGeom>
          <a:ln>
            <a:noFill/>
          </a:ln>
          <a:effectLst>
            <a:softEdge rad="112500"/>
          </a:effectLst>
        </p:spPr>
      </p:pic>
      <p:sp>
        <p:nvSpPr>
          <p:cNvPr id="2" name="Прямоугольник 1"/>
          <p:cNvSpPr/>
          <p:nvPr/>
        </p:nvSpPr>
        <p:spPr>
          <a:xfrm>
            <a:off x="2555776" y="0"/>
            <a:ext cx="5112568" cy="7201972"/>
          </a:xfrm>
          <a:prstGeom prst="rect">
            <a:avLst/>
          </a:prstGeom>
        </p:spPr>
        <p:txBody>
          <a:bodyPr wrap="square">
            <a:spAutoFit/>
          </a:bodyPr>
          <a:lstStyle/>
          <a:p>
            <a:r>
              <a:rPr lang="ru-RU" sz="6400" dirty="0" smtClean="0">
                <a:solidFill>
                  <a:srgbClr val="00B050"/>
                </a:solidFill>
              </a:rPr>
              <a:t>Техногенное</a:t>
            </a:r>
          </a:p>
          <a:p>
            <a:endParaRPr lang="ru-RU" sz="6400" dirty="0" smtClean="0">
              <a:solidFill>
                <a:srgbClr val="00B050"/>
              </a:solidFill>
            </a:endParaRPr>
          </a:p>
          <a:p>
            <a:r>
              <a:rPr lang="ru-RU" sz="6400" dirty="0" smtClean="0">
                <a:solidFill>
                  <a:srgbClr val="00B050"/>
                </a:solidFill>
              </a:rPr>
              <a:t> воздействие</a:t>
            </a:r>
          </a:p>
          <a:p>
            <a:endParaRPr lang="ru-RU" sz="6400" dirty="0" smtClean="0">
              <a:solidFill>
                <a:srgbClr val="00B050"/>
              </a:solidFill>
            </a:endParaRPr>
          </a:p>
          <a:p>
            <a:endParaRPr lang="ru-RU" sz="6400" dirty="0" smtClean="0">
              <a:solidFill>
                <a:srgbClr val="00B050"/>
              </a:solidFill>
            </a:endParaRPr>
          </a:p>
          <a:p>
            <a:r>
              <a:rPr lang="ru-RU" sz="6400" dirty="0" smtClean="0">
                <a:solidFill>
                  <a:srgbClr val="00B050"/>
                </a:solidFill>
              </a:rPr>
              <a:t>на </a:t>
            </a:r>
            <a:r>
              <a:rPr lang="ru-RU" sz="6400" dirty="0" smtClean="0">
                <a:solidFill>
                  <a:srgbClr val="00B050"/>
                </a:solidFill>
              </a:rPr>
              <a:t>природу.</a:t>
            </a:r>
            <a:endParaRPr lang="ru-RU" sz="6400" dirty="0" smtClean="0">
              <a:solidFill>
                <a:srgbClr val="00B05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lstStyle/>
          <a:p>
            <a:r>
              <a:rPr lang="ru-RU" sz="4000" dirty="0" smtClean="0"/>
              <a:t>Техногенное воздействие на природу.</a:t>
            </a:r>
            <a:br>
              <a:rPr lang="ru-RU" sz="4000" dirty="0" smtClean="0"/>
            </a:br>
            <a:endParaRPr lang="ru-RU" sz="4000" dirty="0"/>
          </a:p>
        </p:txBody>
      </p:sp>
      <p:sp>
        <p:nvSpPr>
          <p:cNvPr id="3" name="Содержимое 2"/>
          <p:cNvSpPr>
            <a:spLocks noGrp="1"/>
          </p:cNvSpPr>
          <p:nvPr>
            <p:ph idx="1"/>
          </p:nvPr>
        </p:nvSpPr>
        <p:spPr>
          <a:xfrm>
            <a:off x="1691680" y="1628800"/>
            <a:ext cx="6995120" cy="4497363"/>
          </a:xfrm>
        </p:spPr>
        <p:txBody>
          <a:bodyPr/>
          <a:lstStyle/>
          <a:p>
            <a:r>
              <a:rPr lang="ru-RU" sz="2400" dirty="0" smtClean="0"/>
              <a:t>Неблагоприятными последствиями влияния инженерной деятельности человека на среду являются в первую очередь поверхностные и приповерхностные проявления геологических процессов. Немаловажное значение в этой связи имеет ряд факторов, причем наложение их друг на друга часто приводит к резкому, скачкообразному нарушению устойчивости приповерхностной зоны, а, следовательно, влечет за собой негативное воздействие на здания и сооружения. </a:t>
            </a:r>
            <a:endParaRPr lang="ru-RU"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691680" y="1700808"/>
            <a:ext cx="6995120" cy="4425355"/>
          </a:xfrm>
        </p:spPr>
        <p:txBody>
          <a:bodyPr/>
          <a:lstStyle/>
          <a:p>
            <a:r>
              <a:rPr lang="ru-RU" sz="2000" dirty="0" smtClean="0"/>
              <a:t>Воздействие </a:t>
            </a:r>
            <a:r>
              <a:rPr lang="ru-RU" sz="2000" dirty="0" err="1" smtClean="0"/>
              <a:t>техногенеза</a:t>
            </a:r>
            <a:r>
              <a:rPr lang="ru-RU" sz="2000" dirty="0" smtClean="0"/>
              <a:t> на природные компоненты наиболее концентрировано и интенсивно в силу того, что крупный город является местом многоотраслевого строительства (гражданского, транспортного, горного, коммунального и т. д.). Типы, размеры, конструкции и вес зданий и сооружений разнообразны, с чем в свою очередь связано и разнообразие видов воздействия на природную среду. Следствием человеческого вмешательства в природную обстановку можно считать изменение почти всех компонентов среды, входящих в сферу влияния человека. Активному воздействию подвержены как атмосфера, почвенный покров, подземная и поверхностная гидросфера, рельеф и растительность, так и современные геодинамические процессы и </a:t>
            </a:r>
            <a:r>
              <a:rPr lang="ru-RU" sz="2000" dirty="0" smtClean="0"/>
              <a:t>явления.</a:t>
            </a:r>
            <a:endParaRPr lang="ru-RU" sz="2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63688" y="1628800"/>
            <a:ext cx="6923112" cy="4497363"/>
          </a:xfrm>
        </p:spPr>
        <p:txBody>
          <a:bodyPr/>
          <a:lstStyle/>
          <a:p>
            <a:r>
              <a:rPr lang="ru-RU" sz="2000" dirty="0" smtClean="0"/>
              <a:t>. Изменение одного компонента среды непосредственно или опосредованно сказывается на других, причем раскрытие механизма взаимосвязей, их изменение во времени и пространстве представляет собой сложную задачу и служит </a:t>
            </a:r>
            <a:r>
              <a:rPr lang="ru-RU" sz="2000" dirty="0" err="1" smtClean="0"/>
              <a:t>науч</a:t>
            </a:r>
            <a:r>
              <a:rPr lang="ru-RU" sz="2000" dirty="0" smtClean="0"/>
              <a:t>. основой прогнозирования. Одна из важнейших сторон техногенного воздействия связана с вовлечением в городскую сферу огромных масс химических элементов с твердыми промышленными и бытовыми отходами, </a:t>
            </a:r>
            <a:r>
              <a:rPr lang="ru-RU" sz="2000" dirty="0" err="1" smtClean="0"/>
              <a:t>пылевыбросами</a:t>
            </a:r>
            <a:r>
              <a:rPr lang="ru-RU" sz="2000" dirty="0" smtClean="0"/>
              <a:t>, промышленными и коммунальными стоками и пр. Структуру города составляют зоны: промышленная, селитебная, коммунально-складская, внешнего транспорта, прочих земель. </a:t>
            </a:r>
            <a:endParaRPr lang="ru-RU" sz="2000" dirty="0"/>
          </a:p>
        </p:txBody>
      </p:sp>
      <p:sp>
        <p:nvSpPr>
          <p:cNvPr id="4"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naples_garbage_big.jpg"/>
          <p:cNvPicPr>
            <a:picLocks noChangeAspect="1"/>
          </p:cNvPicPr>
          <p:nvPr/>
        </p:nvPicPr>
        <p:blipFill>
          <a:blip r:embed="rId2" cstate="print"/>
          <a:stretch>
            <a:fillRect/>
          </a:stretch>
        </p:blipFill>
        <p:spPr>
          <a:xfrm>
            <a:off x="0" y="0"/>
            <a:ext cx="9150710" cy="6858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4" name="Рисунок 3" descr="civil16.jpg"/>
          <p:cNvPicPr>
            <a:picLocks noChangeAspect="1"/>
          </p:cNvPicPr>
          <p:nvPr/>
        </p:nvPicPr>
        <p:blipFill>
          <a:blip r:embed="rId3" cstate="print">
            <a:lum contrast="-20000"/>
          </a:blip>
          <a:stretch>
            <a:fillRect/>
          </a:stretch>
        </p:blipFill>
        <p:spPr>
          <a:xfrm>
            <a:off x="179512" y="1124744"/>
            <a:ext cx="3168352" cy="2376264"/>
          </a:xfrm>
          <a:prstGeom prst="rect">
            <a:avLst/>
          </a:prstGeom>
          <a:ln>
            <a:noFill/>
          </a:ln>
          <a:effectLst>
            <a:softEdge rad="112500"/>
          </a:effectLst>
        </p:spPr>
      </p:pic>
      <p:pic>
        <p:nvPicPr>
          <p:cNvPr id="5" name="Рисунок 4" descr="images_img_mini-beton-zavod.ru_x400_photo_medium_4605608.jpg.jpeg"/>
          <p:cNvPicPr>
            <a:picLocks noChangeAspect="1"/>
          </p:cNvPicPr>
          <p:nvPr/>
        </p:nvPicPr>
        <p:blipFill>
          <a:blip r:embed="rId4" cstate="print"/>
          <a:stretch>
            <a:fillRect/>
          </a:stretch>
        </p:blipFill>
        <p:spPr>
          <a:xfrm>
            <a:off x="3995936" y="0"/>
            <a:ext cx="3419872" cy="2441701"/>
          </a:xfrm>
          <a:prstGeom prst="rect">
            <a:avLst/>
          </a:prstGeom>
          <a:ln>
            <a:noFill/>
          </a:ln>
          <a:effectLst>
            <a:softEdge rad="112500"/>
          </a:effectLst>
        </p:spPr>
      </p:pic>
      <p:pic>
        <p:nvPicPr>
          <p:cNvPr id="6" name="Рисунок 5" descr="R - Usolyehimprom1420!.jpg"/>
          <p:cNvPicPr>
            <a:picLocks noChangeAspect="1"/>
          </p:cNvPicPr>
          <p:nvPr/>
        </p:nvPicPr>
        <p:blipFill>
          <a:blip r:embed="rId5" cstate="print"/>
          <a:stretch>
            <a:fillRect/>
          </a:stretch>
        </p:blipFill>
        <p:spPr>
          <a:xfrm>
            <a:off x="5796136" y="4223840"/>
            <a:ext cx="3347864" cy="2634160"/>
          </a:xfrm>
          <a:prstGeom prst="rect">
            <a:avLst/>
          </a:prstGeom>
          <a:ln>
            <a:noFill/>
          </a:ln>
          <a:effectLst>
            <a:softEdge rad="112500"/>
          </a:effectLst>
        </p:spPr>
      </p:pic>
      <p:pic>
        <p:nvPicPr>
          <p:cNvPr id="3" name="Рисунок 2" descr="article_image-image-article.c5e91f4c-d5aa-4e75-a6c8-07626eeddff2.jpg"/>
          <p:cNvPicPr>
            <a:picLocks noChangeAspect="1"/>
          </p:cNvPicPr>
          <p:nvPr/>
        </p:nvPicPr>
        <p:blipFill>
          <a:blip r:embed="rId6" cstate="print">
            <a:lum contrast="-30000"/>
          </a:blip>
          <a:srcRect t="5786" r="24986" b="2613"/>
          <a:stretch>
            <a:fillRect/>
          </a:stretch>
        </p:blipFill>
        <p:spPr>
          <a:xfrm>
            <a:off x="0" y="4293096"/>
            <a:ext cx="3280691" cy="2564904"/>
          </a:xfrm>
          <a:prstGeom prst="rect">
            <a:avLst/>
          </a:prstGeom>
          <a:ln>
            <a:noFill/>
          </a:ln>
          <a:effectLst>
            <a:softEdge rad="112500"/>
          </a:effectLst>
        </p:spPr>
      </p:pic>
      <p:sp>
        <p:nvSpPr>
          <p:cNvPr id="2" name="Прямоугольник 1"/>
          <p:cNvSpPr/>
          <p:nvPr/>
        </p:nvSpPr>
        <p:spPr>
          <a:xfrm>
            <a:off x="1547664" y="332656"/>
            <a:ext cx="6336704" cy="5632311"/>
          </a:xfrm>
          <a:prstGeom prst="rect">
            <a:avLst/>
          </a:prstGeom>
        </p:spPr>
        <p:txBody>
          <a:bodyPr wrap="square">
            <a:spAutoFit/>
          </a:bodyPr>
          <a:lstStyle/>
          <a:p>
            <a:pPr algn="ctr"/>
            <a:r>
              <a:rPr lang="ru-RU" sz="7200" dirty="0" smtClean="0">
                <a:solidFill>
                  <a:srgbClr val="C00000"/>
                </a:solidFill>
              </a:rPr>
              <a:t>Современный мир и его влияние на окружающую среду.</a:t>
            </a:r>
            <a:endParaRPr lang="ru-RU" sz="7200" dirty="0" smtClean="0">
              <a:solidFill>
                <a:srgbClr val="C0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835696" y="1556792"/>
            <a:ext cx="6851104" cy="4569371"/>
          </a:xfrm>
        </p:spPr>
        <p:txBody>
          <a:bodyPr/>
          <a:lstStyle/>
          <a:p>
            <a:r>
              <a:rPr lang="ru-RU" sz="2400" dirty="0" smtClean="0"/>
              <a:t>В состав материальных элементов города входят промышленные и энергетические предприятия, улицы, площади, наземный городской транспорт, мосты, подземные переходы, стадионы, подземные коммуникации, горные выработки, водохранилища, подсобные хозяйства и многое др. Все материальные элементы связаны между собой и распределяются по функциональным зонам города. Каждый материальный элемент города оказывает свое соответствующее влияние на природную сферу. </a:t>
            </a:r>
            <a:endParaRPr lang="ru-RU"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547664" y="1844824"/>
            <a:ext cx="7139136" cy="4281339"/>
          </a:xfrm>
        </p:spPr>
        <p:txBody>
          <a:bodyPr/>
          <a:lstStyle/>
          <a:p>
            <a:r>
              <a:rPr lang="ru-RU" sz="2400" dirty="0" smtClean="0"/>
              <a:t>Например, завод своим весом уплотняет грунты основания, сокращает площадь инфильтрации атмосферных осадков, уменьшает площадь испаряющей поверхности, оказывает утепляющее воздействие на подстилающие грунты, создает утечки технических вод из заводских коммуникаций, вызывающие повышение уровня грунтовых вод и, следовательно, возникновение техногенных водоносных </a:t>
            </a:r>
            <a:r>
              <a:rPr lang="ru-RU" sz="2400" dirty="0" smtClean="0"/>
              <a:t>горизонтов</a:t>
            </a:r>
            <a:endParaRPr lang="ru-RU" sz="2400" dirty="0" smtClean="0"/>
          </a:p>
          <a:p>
            <a:endParaRPr lang="ru-RU"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403648" y="1700808"/>
            <a:ext cx="7488832" cy="4752528"/>
          </a:xfrm>
        </p:spPr>
        <p:txBody>
          <a:bodyPr/>
          <a:lstStyle/>
          <a:p>
            <a:r>
              <a:rPr lang="ru-RU" dirty="0" smtClean="0"/>
              <a:t>. Кроме того, подобное предприятие, как правило, является источником загрязнения поверхностных и подземных вод, а также атмосферы (пыль, газ, дым и аэрозоли). Виды строительства, и в особенности типы зданий и сооружений, обусловливаются экономическим профилем города и его природными условиями.</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619672" y="1988840"/>
            <a:ext cx="7067128" cy="4137323"/>
          </a:xfrm>
        </p:spPr>
        <p:txBody>
          <a:bodyPr/>
          <a:lstStyle/>
          <a:p>
            <a:r>
              <a:rPr lang="ru-RU" sz="2400" dirty="0" smtClean="0"/>
              <a:t>Города по своему профилю разделяются на </a:t>
            </a:r>
            <a:r>
              <a:rPr lang="ru-RU" sz="2400" dirty="0" err="1" smtClean="0"/>
              <a:t>однофункциональные</a:t>
            </a:r>
            <a:r>
              <a:rPr lang="ru-RU" sz="2400" dirty="0" smtClean="0"/>
              <a:t> и многофункциональные. С разнообразием функционального профиля города, видов строительства, типов зданий и сооружений связано разнообразие видов воздействий на природную среду: глубина заложения сооружений; вид нагрузок (статические, динамические, ударные – мгновенные) и их величин; эпюра напряжений, глубина активной зоны сжатия грунтов. </a:t>
            </a:r>
            <a:endParaRPr lang="ru-RU"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75656" y="1988840"/>
            <a:ext cx="7488832" cy="4680520"/>
          </a:xfrm>
        </p:spPr>
        <p:txBody>
          <a:bodyPr/>
          <a:lstStyle/>
          <a:p>
            <a:r>
              <a:rPr lang="ru-RU" sz="2400" dirty="0" smtClean="0"/>
              <a:t>Разнообразие видов воздействия города на природную среду обусловливает необходимость их систематизации. Целевые воздействия ? это сознательные мероприятия по использованию производительных сил и природных ресурсов для улучшения природных условий города: дренаж поверхностных вод, защита от затопления, регулирование режима рек, орошение, борьба с абразией, оползнями, техническая мелиорация грунтов и пр. </a:t>
            </a:r>
            <a:endParaRPr lang="ru-RU" sz="2400" dirty="0"/>
          </a:p>
        </p:txBody>
      </p:sp>
      <p:sp>
        <p:nvSpPr>
          <p:cNvPr id="4"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47664" y="1916832"/>
            <a:ext cx="7344816" cy="4752528"/>
          </a:xfrm>
        </p:spPr>
        <p:txBody>
          <a:bodyPr/>
          <a:lstStyle/>
          <a:p>
            <a:r>
              <a:rPr lang="ru-RU" sz="2800" dirty="0" smtClean="0"/>
              <a:t>Стихийные воздействия – это многообразное, широко распространенное нецелевое и непроизвольное влияние города на природную обстановку. Прямые воздействия – устройство подземных и открытых выработок, вертикальная планировка рельефа, статические и динамические нагрузки, обводнение и многое др. </a:t>
            </a:r>
            <a:endParaRPr lang="ru-RU" sz="2800" dirty="0"/>
          </a:p>
        </p:txBody>
      </p:sp>
      <p:sp>
        <p:nvSpPr>
          <p:cNvPr id="4"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547664" y="2060848"/>
            <a:ext cx="7139136" cy="4065315"/>
          </a:xfrm>
        </p:spPr>
        <p:txBody>
          <a:bodyPr/>
          <a:lstStyle/>
          <a:p>
            <a:r>
              <a:rPr lang="ru-RU" dirty="0" smtClean="0"/>
              <a:t>Косвенные воздействия – планировка города, изменяющая ветровой, температурный режимы, формирующая микроклиматические различия, застройка, искусственные покрытия, водостоки, косвенно изменяющие режим грунтовых вод, и т. </a:t>
            </a:r>
            <a:r>
              <a:rPr lang="ru-RU" dirty="0" err="1" smtClean="0"/>
              <a:t>п</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47664" y="1916832"/>
            <a:ext cx="7139136" cy="4209331"/>
          </a:xfrm>
        </p:spPr>
        <p:txBody>
          <a:bodyPr/>
          <a:lstStyle/>
          <a:p>
            <a:r>
              <a:rPr lang="ru-RU" dirty="0" smtClean="0"/>
              <a:t>Механические воздействия – весовая нагрузка на грунты оснований зданий и сооружений. Физические воздействия – утепляющее воздействие застройки на температурное поле города, набухание грунтов в результате их замачивания. </a:t>
            </a:r>
            <a:endParaRPr lang="ru-RU" dirty="0"/>
          </a:p>
        </p:txBody>
      </p:sp>
      <p:sp>
        <p:nvSpPr>
          <p:cNvPr id="4"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03648" y="1988840"/>
            <a:ext cx="7283152" cy="4137323"/>
          </a:xfrm>
        </p:spPr>
        <p:txBody>
          <a:bodyPr/>
          <a:lstStyle/>
          <a:p>
            <a:r>
              <a:rPr lang="ru-RU" dirty="0" smtClean="0"/>
              <a:t>Химические воздействия – химическое загрязнение атмосферы, гидросферы, биосферы, увеличение содержания СО2 в атмосфере, вызывающее парниковый эффект, химическая мелиорация грунтов, засоление и др. </a:t>
            </a:r>
          </a:p>
          <a:p>
            <a:endParaRPr lang="ru-RU" dirty="0"/>
          </a:p>
        </p:txBody>
      </p:sp>
      <p:sp>
        <p:nvSpPr>
          <p:cNvPr id="4"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763688" y="1988840"/>
            <a:ext cx="6923112" cy="4137323"/>
          </a:xfrm>
        </p:spPr>
        <p:txBody>
          <a:bodyPr/>
          <a:lstStyle/>
          <a:p>
            <a:r>
              <a:rPr lang="ru-RU" dirty="0" smtClean="0"/>
              <a:t>Биологические воздействия – дыхание людей, изменяющее химический состав воздуха, уменьшающее содержание кислорода, повышающее температуру и относительную влажность воздуха. Различают обратимые и необратимые воздействия.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115616" y="1772816"/>
            <a:ext cx="8229600" cy="4525963"/>
          </a:xfrm>
        </p:spPr>
        <p:txBody>
          <a:bodyPr/>
          <a:lstStyle/>
          <a:p>
            <a:r>
              <a:rPr lang="ru-RU" sz="2400" dirty="0" smtClean="0"/>
              <a:t>В новых </a:t>
            </a:r>
            <a:r>
              <a:rPr lang="ru-RU" sz="2400" dirty="0" err="1" smtClean="0"/>
              <a:t>техносферных</a:t>
            </a:r>
            <a:r>
              <a:rPr lang="ru-RU" sz="2400" dirty="0" smtClean="0"/>
              <a:t> условиях все чаще биологическое взаимодействие стало замещаться процессами физического и химического взаимодействия, причем уровни физических и химических факторов воздействия в</a:t>
            </a:r>
            <a:r>
              <a:rPr lang="ru-RU" sz="2400" b="1" dirty="0" smtClean="0"/>
              <a:t> </a:t>
            </a:r>
            <a:r>
              <a:rPr lang="ru-RU" sz="2400" dirty="0" smtClean="0"/>
              <a:t>XX в. непрерывно нарастали, часто оказывая негативное влияние на человека и природу. В обществе возникла потребность в защите природы («Охрана природы») и человека («Безопасность жизнедеятельности») от негативного влияния </a:t>
            </a:r>
            <a:r>
              <a:rPr lang="ru-RU" sz="2400" dirty="0" err="1" smtClean="0"/>
              <a:t>техносферы</a:t>
            </a:r>
            <a:r>
              <a:rPr lang="ru-RU" sz="2400" dirty="0" smtClean="0"/>
              <a:t>.</a:t>
            </a:r>
          </a:p>
          <a:p>
            <a:endParaRPr lang="ru-RU"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619672" y="1772816"/>
            <a:ext cx="7067128" cy="4353347"/>
          </a:xfrm>
        </p:spPr>
        <p:txBody>
          <a:bodyPr/>
          <a:lstStyle/>
          <a:p>
            <a:r>
              <a:rPr lang="ru-RU" sz="2400" dirty="0" smtClean="0"/>
              <a:t>К обратимым относятся: временное понижение уровня грунтовых вод, орошение, загрязнение атмосферы, гидросферы и т. д. Необратимые – изъятие </a:t>
            </a:r>
            <a:r>
              <a:rPr lang="ru-RU" sz="2400" dirty="0" err="1" smtClean="0"/>
              <a:t>невозобновляемых</a:t>
            </a:r>
            <a:r>
              <a:rPr lang="ru-RU" sz="2400" dirty="0" smtClean="0"/>
              <a:t> полезных ископаемых, искусственные изменения рельефа, необратимая химическая мелиорация грунтов и т. д. В зависимости от площади распространения воздействия и изменения среды выделяются точечные, местные, линейные, </a:t>
            </a:r>
            <a:r>
              <a:rPr lang="ru-RU" sz="2400" dirty="0" err="1" smtClean="0"/>
              <a:t>крупноплощадные</a:t>
            </a:r>
            <a:r>
              <a:rPr lang="ru-RU" sz="2400" dirty="0" smtClean="0"/>
              <a:t>, региональные и глобальные воздействия.</a:t>
            </a:r>
          </a:p>
          <a:p>
            <a:endParaRPr lang="ru-RU" sz="2400" dirty="0"/>
          </a:p>
        </p:txBody>
      </p:sp>
      <p:sp>
        <p:nvSpPr>
          <p:cNvPr id="4"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619672" y="1700808"/>
            <a:ext cx="7067128" cy="4425355"/>
          </a:xfrm>
        </p:spPr>
        <p:txBody>
          <a:bodyPr/>
          <a:lstStyle/>
          <a:p>
            <a:r>
              <a:rPr lang="ru-RU" sz="2400" dirty="0" smtClean="0"/>
              <a:t>Точечные – шахты, колодцы, воронки и т. д. Местные – здания и сооружения, свалки, сады, пруды и т. д. Линейные – городские улицы и подземные коммуникации. Глобальные – загрязнение атмосферы, биосферы и гидросферы городами Земного шара, охватывающее мировое пространство. Результаты изучения механизмов изменения геологической среды при </a:t>
            </a:r>
            <a:r>
              <a:rPr lang="ru-RU" sz="2400" dirty="0" err="1" smtClean="0"/>
              <a:t>техногенезе</a:t>
            </a:r>
            <a:r>
              <a:rPr lang="ru-RU" sz="2400" dirty="0" smtClean="0"/>
              <a:t> позволяют выделить факторы, дифференцированные по блокам окружающей среды (</a:t>
            </a:r>
            <a:r>
              <a:rPr lang="ru-RU" sz="2400" dirty="0" err="1" smtClean="0"/>
              <a:t>геофакторы</a:t>
            </a:r>
            <a:r>
              <a:rPr lang="ru-RU" sz="2400" dirty="0" smtClean="0"/>
              <a:t>). </a:t>
            </a:r>
            <a:endParaRPr lang="ru-RU"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619672" y="1700808"/>
            <a:ext cx="7067128" cy="4680520"/>
          </a:xfrm>
        </p:spPr>
        <p:txBody>
          <a:bodyPr/>
          <a:lstStyle/>
          <a:p>
            <a:r>
              <a:rPr lang="ru-RU" sz="2200" dirty="0" smtClean="0"/>
              <a:t>Косвенными </a:t>
            </a:r>
            <a:r>
              <a:rPr lang="ru-RU" sz="2200" dirty="0" err="1" smtClean="0"/>
              <a:t>геофакторами</a:t>
            </a:r>
            <a:r>
              <a:rPr lang="ru-RU" sz="2200" dirty="0" smtClean="0"/>
              <a:t> (по </a:t>
            </a:r>
            <a:r>
              <a:rPr lang="ru-RU" sz="2200" dirty="0" err="1" smtClean="0"/>
              <a:t>Кутепову</a:t>
            </a:r>
            <a:r>
              <a:rPr lang="ru-RU" sz="2200" dirty="0" smtClean="0"/>
              <a:t> и др., 1999) являются условия залегания геологических тел (размеры, высотность, экспозиция, рельеф и т. д.). Реализуясь в ландшафтных системах, они определяют интенсивность солнечной радиации, температуру и влажность воздуха, интенсивность и частоту атмосферных осадков, поверхностный сток и т. д. Прямые </a:t>
            </a:r>
            <a:r>
              <a:rPr lang="ru-RU" sz="2200" dirty="0" err="1" smtClean="0"/>
              <a:t>геофакторы</a:t>
            </a:r>
            <a:r>
              <a:rPr lang="ru-RU" sz="2200" dirty="0" smtClean="0"/>
              <a:t> воздействуют на физическую среду обитания человека. Прежде всего, эти факторы формируют зоны проявлений геодинамических процессов и характеризуют распространенность, и интенсивность различных геохимических полей. </a:t>
            </a:r>
            <a:endParaRPr lang="ru-RU" sz="2200" dirty="0"/>
          </a:p>
        </p:txBody>
      </p:sp>
      <p:sp>
        <p:nvSpPr>
          <p:cNvPr id="4"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691680" y="1916832"/>
            <a:ext cx="6995120" cy="4137323"/>
          </a:xfrm>
        </p:spPr>
        <p:txBody>
          <a:bodyPr/>
          <a:lstStyle/>
          <a:p>
            <a:r>
              <a:rPr lang="ru-RU" sz="2800" dirty="0" smtClean="0"/>
              <a:t>Естественный </a:t>
            </a:r>
            <a:r>
              <a:rPr lang="ru-RU" sz="2800" dirty="0" err="1" smtClean="0"/>
              <a:t>геоэкологический</a:t>
            </a:r>
            <a:r>
              <a:rPr lang="ru-RU" sz="2800" dirty="0" smtClean="0"/>
              <a:t> потенциал территории определяется множеством взаимосвязанных </a:t>
            </a:r>
            <a:r>
              <a:rPr lang="ru-RU" sz="2800" dirty="0" err="1" smtClean="0"/>
              <a:t>геофакторов</a:t>
            </a:r>
            <a:r>
              <a:rPr lang="ru-RU" sz="2800" dirty="0" smtClean="0"/>
              <a:t>, которые поддерживают динамическое равновесие между человеком и окружающей средой. Нарушение этого равновесия влечет за собой изменение параметров системы, либо переход ее на новый качественный и количественный уровень.  </a:t>
            </a:r>
            <a:endParaRPr lang="ru-RU" sz="28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75656" y="1700808"/>
            <a:ext cx="7067128" cy="4137323"/>
          </a:xfrm>
        </p:spPr>
        <p:txBody>
          <a:bodyPr/>
          <a:lstStyle/>
          <a:p>
            <a:r>
              <a:rPr lang="ru-RU" sz="2800" dirty="0" smtClean="0"/>
              <a:t>Антропогенные геологические процессы и явления, формируясь под действием естественных и техногенных факторов, занимают важное место в функционировании систем городских агломераций. Влияние на интенсивность их развития оказывают как естественные, так и техногенные факторы, причем последние в большинстве случаев играют решающую роль.</a:t>
            </a:r>
            <a:endParaRPr lang="ru-RU" sz="2800" dirty="0"/>
          </a:p>
        </p:txBody>
      </p:sp>
      <p:sp>
        <p:nvSpPr>
          <p:cNvPr id="4"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Техногенное воздействие на природу.</a:t>
            </a:r>
            <a:endParaRPr lang="ru-RU" sz="4000" dirty="0"/>
          </a:p>
        </p:txBody>
      </p:sp>
      <p:sp>
        <p:nvSpPr>
          <p:cNvPr id="3" name="Содержимое 2"/>
          <p:cNvSpPr>
            <a:spLocks noGrp="1"/>
          </p:cNvSpPr>
          <p:nvPr>
            <p:ph idx="1"/>
          </p:nvPr>
        </p:nvSpPr>
        <p:spPr>
          <a:xfrm>
            <a:off x="1547664" y="1772816"/>
            <a:ext cx="7139136" cy="4353347"/>
          </a:xfrm>
        </p:spPr>
        <p:txBody>
          <a:bodyPr/>
          <a:lstStyle/>
          <a:p>
            <a:r>
              <a:rPr lang="ru-RU" sz="2100" dirty="0" smtClean="0"/>
              <a:t>Наиболее активно техногенные процессы развиваются на территориях крупных промышленных центров со значительной степенью освоенности и численностью населения. Кроме того, очевидно влияния профиля, возраста, планировочной структуры и характера застройки городских территорий. Изучение интенсивности техногенных нагрузок на среду проводится в процессе построения, анализа и совмещения ряда покомпонентных карт территории. Характер и закономерности развития антропогенных изменений геологической среды определяются не только свойствами и особенностями ее строения, но и видом антропогенного воздействия и степенью освоения. </a:t>
            </a:r>
            <a:br>
              <a:rPr lang="ru-RU" sz="2100" dirty="0" smtClean="0"/>
            </a:br>
            <a:endParaRPr lang="ru-RU" sz="21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wallpaper-1230938_bird-radiation.jpg"/>
          <p:cNvPicPr>
            <a:picLocks noChangeAspect="1"/>
          </p:cNvPicPr>
          <p:nvPr/>
        </p:nvPicPr>
        <p:blipFill>
          <a:blip r:embed="rId2" cstate="print"/>
          <a:stretch>
            <a:fillRect/>
          </a:stretch>
        </p:blipFill>
        <p:spPr>
          <a:xfrm>
            <a:off x="0" y="0"/>
            <a:ext cx="9144000" cy="6858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 name="Прямоугольник 1"/>
          <p:cNvSpPr/>
          <p:nvPr/>
        </p:nvSpPr>
        <p:spPr>
          <a:xfrm>
            <a:off x="611560" y="260648"/>
            <a:ext cx="8748464" cy="584775"/>
          </a:xfrm>
          <a:prstGeom prst="rect">
            <a:avLst/>
          </a:prstGeom>
        </p:spPr>
        <p:txBody>
          <a:bodyPr wrap="square">
            <a:spAutoFit/>
          </a:bodyPr>
          <a:lstStyle/>
          <a:p>
            <a:r>
              <a:rPr lang="ru-RU" sz="3200" dirty="0" smtClean="0">
                <a:solidFill>
                  <a:srgbClr val="C00000"/>
                </a:solidFill>
              </a:rPr>
              <a:t>Экологический кризис и его последствия.</a:t>
            </a:r>
            <a:endParaRPr lang="ru-RU" sz="3200" dirty="0" smtClean="0">
              <a:solidFill>
                <a:srgbClr val="C00000"/>
              </a:solidFill>
            </a:endParaRPr>
          </a:p>
        </p:txBody>
      </p:sp>
      <p:pic>
        <p:nvPicPr>
          <p:cNvPr id="4" name="Рисунок 3" descr="large.jpg"/>
          <p:cNvPicPr>
            <a:picLocks noChangeAspect="1"/>
          </p:cNvPicPr>
          <p:nvPr/>
        </p:nvPicPr>
        <p:blipFill>
          <a:blip r:embed="rId3" cstate="print"/>
          <a:stretch>
            <a:fillRect/>
          </a:stretch>
        </p:blipFill>
        <p:spPr>
          <a:xfrm>
            <a:off x="611560" y="4437112"/>
            <a:ext cx="3051085" cy="2276872"/>
          </a:xfrm>
          <a:prstGeom prst="rect">
            <a:avLst/>
          </a:prstGeom>
          <a:ln>
            <a:noFill/>
          </a:ln>
          <a:effectLst>
            <a:softEdge rad="112500"/>
          </a:effectLst>
        </p:spPr>
      </p:pic>
      <p:pic>
        <p:nvPicPr>
          <p:cNvPr id="5" name="Рисунок 4" descr="pic_41084.jpg"/>
          <p:cNvPicPr>
            <a:picLocks noChangeAspect="1"/>
          </p:cNvPicPr>
          <p:nvPr/>
        </p:nvPicPr>
        <p:blipFill>
          <a:blip r:embed="rId4" cstate="print"/>
          <a:stretch>
            <a:fillRect/>
          </a:stretch>
        </p:blipFill>
        <p:spPr>
          <a:xfrm>
            <a:off x="0" y="2132857"/>
            <a:ext cx="2791201" cy="2088232"/>
          </a:xfrm>
          <a:prstGeom prst="rect">
            <a:avLst/>
          </a:prstGeom>
          <a:ln>
            <a:noFill/>
          </a:ln>
          <a:effectLst>
            <a:softEdge rad="112500"/>
          </a:effectLst>
        </p:spPr>
      </p:pic>
      <p:pic>
        <p:nvPicPr>
          <p:cNvPr id="6" name="Рисунок 5" descr="13.jpg"/>
          <p:cNvPicPr>
            <a:picLocks noChangeAspect="1"/>
          </p:cNvPicPr>
          <p:nvPr/>
        </p:nvPicPr>
        <p:blipFill>
          <a:blip r:embed="rId5" cstate="print"/>
          <a:stretch>
            <a:fillRect/>
          </a:stretch>
        </p:blipFill>
        <p:spPr>
          <a:xfrm>
            <a:off x="6022545" y="2996952"/>
            <a:ext cx="3121455" cy="2276872"/>
          </a:xfrm>
          <a:prstGeom prst="rect">
            <a:avLst/>
          </a:prstGeom>
          <a:ln>
            <a:noFill/>
          </a:ln>
          <a:effectLst>
            <a:softEdge rad="112500"/>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Экологический кризис и его последствия.</a:t>
            </a:r>
            <a:br>
              <a:rPr lang="ru-RU" sz="4000" dirty="0" smtClean="0"/>
            </a:br>
            <a:endParaRPr lang="ru-RU" sz="4000" dirty="0"/>
          </a:p>
        </p:txBody>
      </p:sp>
      <p:sp>
        <p:nvSpPr>
          <p:cNvPr id="3" name="Содержимое 2"/>
          <p:cNvSpPr>
            <a:spLocks noGrp="1"/>
          </p:cNvSpPr>
          <p:nvPr>
            <p:ph idx="1"/>
          </p:nvPr>
        </p:nvSpPr>
        <p:spPr>
          <a:xfrm>
            <a:off x="1547664" y="1628800"/>
            <a:ext cx="7344816" cy="4968552"/>
          </a:xfrm>
        </p:spPr>
        <p:txBody>
          <a:bodyPr/>
          <a:lstStyle/>
          <a:p>
            <a:r>
              <a:rPr lang="ru-RU" sz="2300" dirty="0" smtClean="0"/>
              <a:t>Техногенный тип экономического развития приводит ко все большему распространению очагов экологического кризиса по территории страны. Уже сейчас 20% территории России является зоной проявления тех или иных кризисных экологических явлений. В пределах страны насчитывается 13 регионов с очень острой экологической ситуацией. И с каждым годом эти зоны расширяются, возникают новые кризисные участки. Тяжелая ситуация сложилась в промышленных зонах (Кузбасс, Урал, Курская магнитная аномалия и т.д.), аграрных регионах (Черноземье, Калмыкия и пр.), рекреационных зонах побережий Черного и Азовского морей.</a:t>
            </a:r>
            <a:endParaRPr lang="ru-RU" sz="23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Экологический кризис и его последствия.</a:t>
            </a:r>
            <a:endParaRPr lang="ru-RU" sz="4000" dirty="0"/>
          </a:p>
        </p:txBody>
      </p:sp>
      <p:sp>
        <p:nvSpPr>
          <p:cNvPr id="3" name="Содержимое 2"/>
          <p:cNvSpPr>
            <a:spLocks noGrp="1"/>
          </p:cNvSpPr>
          <p:nvPr>
            <p:ph idx="1"/>
          </p:nvPr>
        </p:nvSpPr>
        <p:spPr>
          <a:xfrm>
            <a:off x="1763688" y="1700808"/>
            <a:ext cx="6923112" cy="4425355"/>
          </a:xfrm>
        </p:spPr>
        <p:txBody>
          <a:bodyPr/>
          <a:lstStyle/>
          <a:p>
            <a:r>
              <a:rPr lang="ru-RU" sz="2400" dirty="0" smtClean="0"/>
              <a:t>Экологические кризисы по характеру протекания можно разделить на две группы. В первую входят </a:t>
            </a:r>
            <a:r>
              <a:rPr lang="ru-RU" sz="2400" i="1" dirty="0" smtClean="0"/>
              <a:t>кризисы, носящие взрывной, внезапный характер</a:t>
            </a:r>
            <a:r>
              <a:rPr lang="ru-RU" sz="2400" dirty="0" smtClean="0"/>
              <a:t>. Типичными случаями такого рода кризисов являются промышленные катастрофы. Это и Чернобыльская авария, и взрыв на химическом комбинате в </a:t>
            </a:r>
            <a:r>
              <a:rPr lang="ru-RU" sz="2400" dirty="0" err="1" smtClean="0"/>
              <a:t>Бхопале</a:t>
            </a:r>
            <a:r>
              <a:rPr lang="ru-RU" sz="2400" dirty="0" smtClean="0"/>
              <a:t> (Индия), унесший тысячи жизней, и аварии на химических производствах в Уфе и др. Данные кризисы можно предсказать с той или иной долей вероятности. Но, как правило, точное время их возникновения неизвестно.</a:t>
            </a:r>
            <a:endParaRPr lang="ru-RU" sz="2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Экологический кризис и его последствия.</a:t>
            </a:r>
            <a:endParaRPr lang="ru-RU" sz="4000" dirty="0"/>
          </a:p>
        </p:txBody>
      </p:sp>
      <p:sp>
        <p:nvSpPr>
          <p:cNvPr id="3" name="Содержимое 2"/>
          <p:cNvSpPr>
            <a:spLocks noGrp="1"/>
          </p:cNvSpPr>
          <p:nvPr>
            <p:ph idx="1"/>
          </p:nvPr>
        </p:nvSpPr>
        <p:spPr>
          <a:xfrm>
            <a:off x="1619672" y="1628800"/>
            <a:ext cx="7067128" cy="4497363"/>
          </a:xfrm>
        </p:spPr>
        <p:txBody>
          <a:bodyPr/>
          <a:lstStyle/>
          <a:p>
            <a:r>
              <a:rPr lang="ru-RU" sz="2400" dirty="0" smtClean="0"/>
              <a:t>Во вторую группу входят </a:t>
            </a:r>
            <a:r>
              <a:rPr lang="ru-RU" sz="2400" i="1" dirty="0" smtClean="0"/>
              <a:t>«ползучие», медленные по характеру течения кризисы</a:t>
            </a:r>
            <a:r>
              <a:rPr lang="ru-RU" sz="2400" dirty="0" smtClean="0"/>
              <a:t>. Такого рода экологические кризисы могут существовать в течение десятилетий, прежде чем количественные изменения перейдут в качественные. Характерными примерами таких кризисов являются аграрные экологические кризисы. Здесь и </a:t>
            </a:r>
            <a:r>
              <a:rPr lang="ru-RU" sz="2400" dirty="0" err="1" smtClean="0"/>
              <a:t>Аральский</a:t>
            </a:r>
            <a:r>
              <a:rPr lang="ru-RU" sz="2400" dirty="0" smtClean="0"/>
              <a:t> кризис, и колоссальная экологическая катастрофа в США в 30-е гг. В США неправильная технология обработки почвы привела к огромному по масштабам развитию эрозионных процессов. </a:t>
            </a:r>
            <a:endParaRPr lang="ru-R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547664" y="1412776"/>
            <a:ext cx="7293496" cy="4525963"/>
          </a:xfrm>
        </p:spPr>
        <p:txBody>
          <a:bodyPr/>
          <a:lstStyle/>
          <a:p>
            <a:r>
              <a:rPr lang="ru-RU" sz="2350" dirty="0" smtClean="0"/>
              <a:t>Первопричиной многих негативных процессов в природе и обществе явилась антропогенная деятельность, не сумевшая создать </a:t>
            </a:r>
            <a:r>
              <a:rPr lang="ru-RU" sz="2350" dirty="0" err="1" smtClean="0"/>
              <a:t>техносферу</a:t>
            </a:r>
            <a:r>
              <a:rPr lang="ru-RU" sz="2350" dirty="0" smtClean="0"/>
              <a:t> необходимого качества как по отношению к человеку, так и по отношению к природе. В настоящее время, чтобы решить возникающие проблемы, человек должен совершенствовать </a:t>
            </a:r>
            <a:r>
              <a:rPr lang="ru-RU" sz="2350" dirty="0" err="1" smtClean="0"/>
              <a:t>техносферу</a:t>
            </a:r>
            <a:r>
              <a:rPr lang="ru-RU" sz="2350" dirty="0" smtClean="0"/>
              <a:t>, снизив ее негативное влияние на человека и природу до допустимых уровней. Достижение этих целей взаимосвязано. Решая задачи обеспечения безопасности человека в </a:t>
            </a:r>
            <a:r>
              <a:rPr lang="ru-RU" sz="2350" dirty="0" err="1" smtClean="0"/>
              <a:t>техносфере</a:t>
            </a:r>
            <a:r>
              <a:rPr lang="ru-RU" sz="2350" dirty="0" smtClean="0"/>
              <a:t>, одновременно решаются задачи охраны природы от губительного влияния </a:t>
            </a:r>
            <a:r>
              <a:rPr lang="ru-RU" sz="2350" dirty="0" err="1" smtClean="0"/>
              <a:t>техносферы</a:t>
            </a:r>
            <a:r>
              <a:rPr lang="ru-RU" sz="2350" dirty="0" smtClean="0"/>
              <a:t>.</a:t>
            </a:r>
            <a:endParaRPr lang="ru-RU" sz="235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619672" y="1700808"/>
            <a:ext cx="7283152" cy="4929411"/>
          </a:xfrm>
        </p:spPr>
        <p:txBody>
          <a:bodyPr/>
          <a:lstStyle/>
          <a:p>
            <a:r>
              <a:rPr lang="ru-RU" sz="2600" dirty="0" smtClean="0"/>
              <a:t>В результате в течение 2-3 лет пыльные бури уничтожили плодородный слой на десятках миллионов гектаров сельскохозяйственных угодий. В настоящее время яркими примерами ползучего экологического кризиса являются </a:t>
            </a:r>
            <a:r>
              <a:rPr lang="ru-RU" sz="2600" dirty="0" err="1" smtClean="0"/>
              <a:t>аридизация</a:t>
            </a:r>
            <a:r>
              <a:rPr lang="ru-RU" sz="2600" dirty="0" smtClean="0"/>
              <a:t>, опустынивание огромных территорий и обезлесение. Нерациональное ведение сельского хозяйства, вырубка лесов ведут к экологической деградации огромных территорий.</a:t>
            </a:r>
          </a:p>
          <a:p>
            <a:endParaRPr lang="ru-RU" sz="2600" dirty="0"/>
          </a:p>
        </p:txBody>
      </p:sp>
      <p:sp>
        <p:nvSpPr>
          <p:cNvPr id="4" name="Заголовок 1"/>
          <p:cNvSpPr>
            <a:spLocks noGrp="1"/>
          </p:cNvSpPr>
          <p:nvPr>
            <p:ph type="title"/>
          </p:nvPr>
        </p:nvSpPr>
        <p:spPr/>
        <p:txBody>
          <a:bodyPr/>
          <a:lstStyle/>
          <a:p>
            <a:r>
              <a:rPr lang="ru-RU" sz="4000" dirty="0" smtClean="0"/>
              <a:t>Экологический кризис и его последствия.</a:t>
            </a:r>
            <a:endParaRPr lang="ru-RU" sz="40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Экологический кризис и его последствия.</a:t>
            </a:r>
            <a:endParaRPr lang="ru-RU" sz="4000" dirty="0"/>
          </a:p>
        </p:txBody>
      </p:sp>
      <p:sp>
        <p:nvSpPr>
          <p:cNvPr id="3" name="Содержимое 2"/>
          <p:cNvSpPr>
            <a:spLocks noGrp="1"/>
          </p:cNvSpPr>
          <p:nvPr>
            <p:ph idx="1"/>
          </p:nvPr>
        </p:nvSpPr>
        <p:spPr>
          <a:xfrm>
            <a:off x="1547664" y="1988840"/>
            <a:ext cx="7077472" cy="4165923"/>
          </a:xfrm>
        </p:spPr>
        <p:txBody>
          <a:bodyPr/>
          <a:lstStyle/>
          <a:p>
            <a:r>
              <a:rPr lang="ru-RU" b="1" dirty="0" smtClean="0">
                <a:solidFill>
                  <a:srgbClr val="C00000"/>
                </a:solidFill>
              </a:rPr>
              <a:t>Экологические кризисы порождают целый комплекс негативных последствий</a:t>
            </a:r>
            <a:r>
              <a:rPr lang="ru-RU" b="1" dirty="0" smtClean="0"/>
              <a:t>.</a:t>
            </a:r>
            <a:r>
              <a:rPr lang="ru-RU" dirty="0" smtClean="0"/>
              <a:t> Среди них можно выделить следующие:</a:t>
            </a:r>
          </a:p>
          <a:p>
            <a:r>
              <a:rPr lang="ru-RU" i="1" dirty="0" smtClean="0"/>
              <a:t>1) экологические</a:t>
            </a:r>
            <a:br>
              <a:rPr lang="ru-RU" i="1" dirty="0" smtClean="0"/>
            </a:br>
            <a:r>
              <a:rPr lang="ru-RU" i="1" dirty="0" smtClean="0"/>
              <a:t>2) социальные</a:t>
            </a:r>
            <a:br>
              <a:rPr lang="ru-RU" i="1" dirty="0" smtClean="0"/>
            </a:br>
            <a:r>
              <a:rPr lang="ru-RU" i="1" dirty="0" smtClean="0"/>
              <a:t>3) экономические</a:t>
            </a:r>
            <a:br>
              <a:rPr lang="ru-RU" i="1" dirty="0" smtClean="0"/>
            </a:br>
            <a:r>
              <a:rPr lang="ru-RU" i="1" dirty="0" smtClean="0"/>
              <a:t>4) политические</a:t>
            </a:r>
            <a:endParaRPr lang="ru-RU" dirty="0" smtClean="0"/>
          </a:p>
          <a:p>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Экологический кризис и его последствия.</a:t>
            </a:r>
            <a:endParaRPr lang="ru-RU" sz="4000" dirty="0"/>
          </a:p>
        </p:txBody>
      </p:sp>
      <p:sp>
        <p:nvSpPr>
          <p:cNvPr id="3" name="Содержимое 2"/>
          <p:cNvSpPr>
            <a:spLocks noGrp="1"/>
          </p:cNvSpPr>
          <p:nvPr>
            <p:ph idx="1"/>
          </p:nvPr>
        </p:nvSpPr>
        <p:spPr>
          <a:xfrm>
            <a:off x="1475656" y="1556792"/>
            <a:ext cx="7668344" cy="5040560"/>
          </a:xfrm>
        </p:spPr>
        <p:txBody>
          <a:bodyPr/>
          <a:lstStyle/>
          <a:p>
            <a:r>
              <a:rPr lang="ru-RU" sz="2300" dirty="0" smtClean="0"/>
              <a:t>Рассмотрим подробнее проблемы выхода из экологических кризисов на основе </a:t>
            </a:r>
            <a:r>
              <a:rPr lang="ru-RU" sz="2300" dirty="0" err="1" smtClean="0"/>
              <a:t>экологизации</a:t>
            </a:r>
            <a:r>
              <a:rPr lang="ru-RU" sz="2300" dirty="0" smtClean="0"/>
              <a:t> экономического развития на примере Аральского моря. </a:t>
            </a:r>
            <a:r>
              <a:rPr lang="ru-RU" sz="2300" dirty="0" err="1" smtClean="0"/>
              <a:t>Аральский</a:t>
            </a:r>
            <a:r>
              <a:rPr lang="ru-RU" sz="2300" dirty="0" smtClean="0"/>
              <a:t> кризис обладает многими типичными чертами экологического кризиса. Механизм его возникновения и возможные пути выхода из него также довольно типичны, что позволяет использовать многие подходы из Аральского инструментария для исследования других экологических кризисов, особенно «ползучего» типа. Особое внимание будет обращено на макроэкономический уровень, альтернативные методы решения экологических проблем.</a:t>
            </a:r>
            <a:endParaRPr lang="ru-RU" sz="23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Экологический кризис и его последствия.</a:t>
            </a:r>
            <a:endParaRPr lang="ru-RU" sz="4000" dirty="0"/>
          </a:p>
        </p:txBody>
      </p:sp>
      <p:sp>
        <p:nvSpPr>
          <p:cNvPr id="3" name="Содержимое 2"/>
          <p:cNvSpPr>
            <a:spLocks noGrp="1"/>
          </p:cNvSpPr>
          <p:nvPr>
            <p:ph idx="1"/>
          </p:nvPr>
        </p:nvSpPr>
        <p:spPr>
          <a:xfrm>
            <a:off x="1403648" y="1700808"/>
            <a:ext cx="7283152" cy="4425355"/>
          </a:xfrm>
        </p:spPr>
        <p:txBody>
          <a:bodyPr/>
          <a:lstStyle/>
          <a:p>
            <a:r>
              <a:rPr lang="ru-RU" sz="2400" dirty="0" smtClean="0"/>
              <a:t>Если в случае аварии на Чернобыльской АЭС имели место, вместе с технологической </a:t>
            </a:r>
            <a:r>
              <a:rPr lang="ru-RU" sz="2400" dirty="0" err="1" smtClean="0"/>
              <a:t>несовершенностью</a:t>
            </a:r>
            <a:r>
              <a:rPr lang="ru-RU" sz="2400" dirty="0" smtClean="0"/>
              <a:t> атомного реактора, и роковая случайность, ошибки обслуживающего персонала, то случай </a:t>
            </a:r>
            <a:r>
              <a:rPr lang="ru-RU" sz="2400" dirty="0" err="1" smtClean="0"/>
              <a:t>Аральской</a:t>
            </a:r>
            <a:r>
              <a:rPr lang="ru-RU" sz="2400" dirty="0" smtClean="0"/>
              <a:t> катастрофы является в этом отношении абсолютно «чистым». Деградация Аральского моря явилась результатом «планомерного» техногенного аграрного развития в течение 40 лет. И говорить здесь о случайности, внезапности гибели Арала не приходится. </a:t>
            </a:r>
            <a:endParaRPr lang="ru-RU" sz="24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619672" y="1772816"/>
            <a:ext cx="7067128" cy="4353347"/>
          </a:xfrm>
        </p:spPr>
        <p:txBody>
          <a:bodyPr/>
          <a:lstStyle/>
          <a:p>
            <a:r>
              <a:rPr lang="ru-RU" sz="2800" dirty="0" err="1" smtClean="0"/>
              <a:t>Аральский</a:t>
            </a:r>
            <a:r>
              <a:rPr lang="ru-RU" sz="2800" dirty="0" smtClean="0"/>
              <a:t> кризис можно назвать планомерной катастрофой, вызванной некомпетентным и </a:t>
            </a:r>
            <a:r>
              <a:rPr lang="ru-RU" sz="2800" dirty="0" err="1" smtClean="0"/>
              <a:t>природоразрушающим</a:t>
            </a:r>
            <a:r>
              <a:rPr lang="ru-RU" sz="2800" dirty="0" smtClean="0"/>
              <a:t> планированием развития экономики Аральского региона, ярким проявлением которого явились «хлопковая монополия», недоучет и игнорирование долгосрочных негативных экологических последствий.</a:t>
            </a:r>
          </a:p>
          <a:p>
            <a:endParaRPr lang="ru-RU" sz="2800" dirty="0"/>
          </a:p>
        </p:txBody>
      </p:sp>
      <p:sp>
        <p:nvSpPr>
          <p:cNvPr id="4" name="Заголовок 1"/>
          <p:cNvSpPr>
            <a:spLocks noGrp="1"/>
          </p:cNvSpPr>
          <p:nvPr>
            <p:ph type="title"/>
          </p:nvPr>
        </p:nvSpPr>
        <p:spPr/>
        <p:txBody>
          <a:bodyPr/>
          <a:lstStyle/>
          <a:p>
            <a:r>
              <a:rPr lang="ru-RU" sz="4000" dirty="0" smtClean="0"/>
              <a:t>Экологический кризис и его последствия.</a:t>
            </a:r>
            <a:endParaRPr lang="ru-RU" sz="40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Экологический кризис и его последствия.</a:t>
            </a:r>
            <a:endParaRPr lang="ru-RU" sz="4000" dirty="0"/>
          </a:p>
        </p:txBody>
      </p:sp>
      <p:sp>
        <p:nvSpPr>
          <p:cNvPr id="3" name="Содержимое 2"/>
          <p:cNvSpPr>
            <a:spLocks noGrp="1"/>
          </p:cNvSpPr>
          <p:nvPr>
            <p:ph idx="1"/>
          </p:nvPr>
        </p:nvSpPr>
        <p:spPr>
          <a:xfrm>
            <a:off x="1547664" y="1988840"/>
            <a:ext cx="7211144" cy="4497363"/>
          </a:xfrm>
        </p:spPr>
        <p:txBody>
          <a:bodyPr/>
          <a:lstStyle/>
          <a:p>
            <a:r>
              <a:rPr lang="ru-RU" sz="2800" dirty="0" smtClean="0"/>
              <a:t>Ориентация на производство водоемких сельскохозяйственных культур (прежде всего хлопка и риса) привела к чрезвычайно водоемкому характеру сельскохозяйственного производства. На нужды орошаемого земледелия забирается подавляющая часть воды, потребляемой в </a:t>
            </a:r>
            <a:r>
              <a:rPr lang="ru-RU" sz="2800" dirty="0" smtClean="0"/>
              <a:t>регионе</a:t>
            </a:r>
            <a:endParaRPr lang="ru-RU" sz="28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63688" y="1844824"/>
            <a:ext cx="6923112" cy="4281339"/>
          </a:xfrm>
        </p:spPr>
        <p:txBody>
          <a:bodyPr/>
          <a:lstStyle/>
          <a:p>
            <a:r>
              <a:rPr lang="ru-RU" sz="2800" dirty="0" smtClean="0"/>
              <a:t>. В условиях засушливого климата, дефицита воды, несовершенства оросительной инфраструктуры это приводит к практически полному изъятию водных ресурсов. В последние годы в море поступало всего 4-8 км</a:t>
            </a:r>
            <a:r>
              <a:rPr lang="ru-RU" sz="2800" baseline="30000" dirty="0" smtClean="0"/>
              <a:t>3</a:t>
            </a:r>
            <a:r>
              <a:rPr lang="ru-RU" sz="2800" dirty="0" smtClean="0"/>
              <a:t> воды, тогда как только для поддержания его уровня требуется 33-35 км</a:t>
            </a:r>
            <a:r>
              <a:rPr lang="ru-RU" sz="2800" baseline="30000" dirty="0" smtClean="0"/>
              <a:t>3</a:t>
            </a:r>
            <a:r>
              <a:rPr lang="ru-RU" sz="2800" dirty="0" smtClean="0"/>
              <a:t>.</a:t>
            </a:r>
            <a:endParaRPr lang="ru-RU" sz="2800" dirty="0"/>
          </a:p>
        </p:txBody>
      </p:sp>
      <p:sp>
        <p:nvSpPr>
          <p:cNvPr id="4" name="Заголовок 1"/>
          <p:cNvSpPr>
            <a:spLocks noGrp="1"/>
          </p:cNvSpPr>
          <p:nvPr>
            <p:ph type="title"/>
          </p:nvPr>
        </p:nvSpPr>
        <p:spPr/>
        <p:txBody>
          <a:bodyPr/>
          <a:lstStyle/>
          <a:p>
            <a:r>
              <a:rPr lang="ru-RU" sz="4000" dirty="0" smtClean="0"/>
              <a:t>Экологический кризис и его последствия.</a:t>
            </a:r>
            <a:endParaRPr lang="ru-RU" sz="40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01.jpg"/>
          <p:cNvPicPr>
            <a:picLocks noChangeAspect="1"/>
          </p:cNvPicPr>
          <p:nvPr/>
        </p:nvPicPr>
        <p:blipFill>
          <a:blip r:embed="rId2" cstate="print"/>
          <a:stretch>
            <a:fillRect/>
          </a:stretch>
        </p:blipFill>
        <p:spPr>
          <a:xfrm>
            <a:off x="0" y="0"/>
            <a:ext cx="9144000" cy="6858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4" name="Рисунок 3" descr="b1305878774eco.jpg"/>
          <p:cNvPicPr>
            <a:picLocks noChangeAspect="1"/>
          </p:cNvPicPr>
          <p:nvPr/>
        </p:nvPicPr>
        <p:blipFill>
          <a:blip r:embed="rId3" cstate="print"/>
          <a:srcRect l="21575" r="19334"/>
          <a:stretch>
            <a:fillRect/>
          </a:stretch>
        </p:blipFill>
        <p:spPr>
          <a:xfrm>
            <a:off x="467544" y="620688"/>
            <a:ext cx="1872208" cy="1584176"/>
          </a:xfrm>
          <a:prstGeom prst="rect">
            <a:avLst/>
          </a:prstGeom>
          <a:ln>
            <a:noFill/>
          </a:ln>
          <a:effectLst>
            <a:softEdge rad="112500"/>
          </a:effectLst>
        </p:spPr>
      </p:pic>
      <p:pic>
        <p:nvPicPr>
          <p:cNvPr id="5" name="Рисунок 4" descr="653584_15.jpg"/>
          <p:cNvPicPr>
            <a:picLocks noChangeAspect="1"/>
          </p:cNvPicPr>
          <p:nvPr/>
        </p:nvPicPr>
        <p:blipFill>
          <a:blip r:embed="rId4" cstate="print"/>
          <a:srcRect l="7246" t="14597"/>
          <a:stretch>
            <a:fillRect/>
          </a:stretch>
        </p:blipFill>
        <p:spPr>
          <a:xfrm>
            <a:off x="6516216" y="4437112"/>
            <a:ext cx="2411760" cy="2220631"/>
          </a:xfrm>
          <a:prstGeom prst="rect">
            <a:avLst/>
          </a:prstGeom>
          <a:ln>
            <a:noFill/>
          </a:ln>
          <a:effectLst>
            <a:softEdge rad="112500"/>
          </a:effectLst>
        </p:spPr>
      </p:pic>
      <p:pic>
        <p:nvPicPr>
          <p:cNvPr id="8" name="Рисунок 7" descr="0_44171_9e5592a1_XL.jpg"/>
          <p:cNvPicPr>
            <a:picLocks noChangeAspect="1"/>
          </p:cNvPicPr>
          <p:nvPr/>
        </p:nvPicPr>
        <p:blipFill>
          <a:blip r:embed="rId5" cstate="print"/>
          <a:stretch>
            <a:fillRect/>
          </a:stretch>
        </p:blipFill>
        <p:spPr>
          <a:xfrm>
            <a:off x="0" y="4005064"/>
            <a:ext cx="3419872" cy="2564904"/>
          </a:xfrm>
          <a:prstGeom prst="rect">
            <a:avLst/>
          </a:prstGeom>
          <a:ln>
            <a:noFill/>
          </a:ln>
          <a:effectLst>
            <a:softEdge rad="112500"/>
          </a:effectLst>
        </p:spPr>
      </p:pic>
      <p:pic>
        <p:nvPicPr>
          <p:cNvPr id="9" name="Рисунок 8" descr="1303977011_1.jpg"/>
          <p:cNvPicPr>
            <a:picLocks noChangeAspect="1"/>
          </p:cNvPicPr>
          <p:nvPr/>
        </p:nvPicPr>
        <p:blipFill>
          <a:blip r:embed="rId6" cstate="print"/>
          <a:srcRect l="27728"/>
          <a:stretch>
            <a:fillRect/>
          </a:stretch>
        </p:blipFill>
        <p:spPr>
          <a:xfrm>
            <a:off x="6328749" y="0"/>
            <a:ext cx="2815251" cy="1997769"/>
          </a:xfrm>
          <a:prstGeom prst="rect">
            <a:avLst/>
          </a:prstGeom>
          <a:ln>
            <a:noFill/>
          </a:ln>
          <a:effectLst>
            <a:softEdge rad="112500"/>
          </a:effec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r>
              <a:rPr lang="ru-RU" sz="4000" dirty="0" smtClean="0"/>
              <a:t>Вывод!</a:t>
            </a:r>
            <a:endParaRPr lang="ru-RU" sz="4000" dirty="0"/>
          </a:p>
        </p:txBody>
      </p:sp>
      <p:sp>
        <p:nvSpPr>
          <p:cNvPr id="8" name="Прямоугольник 7"/>
          <p:cNvSpPr/>
          <p:nvPr/>
        </p:nvSpPr>
        <p:spPr>
          <a:xfrm>
            <a:off x="1979712" y="1988840"/>
            <a:ext cx="6696744" cy="4154984"/>
          </a:xfrm>
          <a:prstGeom prst="rect">
            <a:avLst/>
          </a:prstGeom>
        </p:spPr>
        <p:txBody>
          <a:bodyPr wrap="square">
            <a:spAutoFit/>
          </a:bodyPr>
          <a:lstStyle/>
          <a:p>
            <a:r>
              <a:rPr lang="ru-RU" sz="2400" dirty="0" smtClean="0"/>
              <a:t>Жизнь на Земле развивается по строгим законам природы. Биологические виды (в том числе и человек) могут существовать и нормально развиваться только в определенных условиях, к которым они адаптировались в результате тысячелетий эволюции. Чтобы существовать, человеческое общество вынуждено вступать в определенные отношения с природой, обусловленные его трудовой деятельностью, т. е. заниматься природопользованием</a:t>
            </a:r>
            <a:r>
              <a:rPr lang="ru-RU" sz="2400" dirty="0" smtClean="0"/>
              <a:t>.</a:t>
            </a:r>
            <a:endParaRPr lang="ru-RU" sz="2400" dirty="0"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07704" y="1700808"/>
            <a:ext cx="6390456" cy="4893647"/>
          </a:xfrm>
          <a:prstGeom prst="rect">
            <a:avLst/>
          </a:prstGeom>
        </p:spPr>
        <p:txBody>
          <a:bodyPr wrap="square">
            <a:spAutoFit/>
          </a:bodyPr>
          <a:lstStyle/>
          <a:p>
            <a:r>
              <a:rPr lang="ru-RU" sz="2400" dirty="0" smtClean="0"/>
              <a:t>Нарушение законов природопользования может иметь опасные и даже трагические последствия для живущего и будущего поколений людей. Чтобы этого не произошло, необходимо знать, как природа взаимодействует с человеческим обществом. Этим занимается новая наука — экология. Она изучает закономерности взаимодействия человека (общества) и окружающей среды, а также разрабатывает </a:t>
            </a:r>
            <a:r>
              <a:rPr lang="ru-RU" sz="2400" dirty="0" smtClean="0"/>
              <a:t>практические </a:t>
            </a:r>
            <a:r>
              <a:rPr lang="ru-RU" sz="2400" dirty="0" smtClean="0"/>
              <a:t>меры по охране среды обитания человека.</a:t>
            </a:r>
            <a:br>
              <a:rPr lang="ru-RU" sz="2400" dirty="0" smtClean="0"/>
            </a:br>
            <a:endParaRPr lang="ru-RU" sz="2400" dirty="0"/>
          </a:p>
        </p:txBody>
      </p:sp>
      <p:sp>
        <p:nvSpPr>
          <p:cNvPr id="4" name="Заголовок 6"/>
          <p:cNvSpPr>
            <a:spLocks noGrp="1"/>
          </p:cNvSpPr>
          <p:nvPr>
            <p:ph type="title"/>
          </p:nvPr>
        </p:nvSpPr>
        <p:spPr/>
        <p:txBody>
          <a:bodyPr/>
          <a:lstStyle/>
          <a:p>
            <a:r>
              <a:rPr lang="ru-RU" sz="4000" dirty="0" smtClean="0"/>
              <a:t>Вывод!</a:t>
            </a:r>
            <a:endParaRPr lang="ru-RU" sz="4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475656" y="1700808"/>
            <a:ext cx="7488832" cy="4569371"/>
          </a:xfrm>
        </p:spPr>
        <p:txBody>
          <a:bodyPr/>
          <a:lstStyle/>
          <a:p>
            <a:r>
              <a:rPr lang="ru-RU" sz="2400" dirty="0" smtClean="0"/>
              <a:t>В жизненном цикле человек и окружающая его среда обитания образуют постоянно действующую систему «</a:t>
            </a:r>
            <a:r>
              <a:rPr lang="ru-RU" sz="2400" dirty="0" smtClean="0"/>
              <a:t>человек </a:t>
            </a:r>
            <a:r>
              <a:rPr lang="ru-RU" sz="2400" dirty="0" smtClean="0"/>
              <a:t>– среда обитания</a:t>
            </a:r>
            <a:r>
              <a:rPr lang="ru-RU" sz="2400" dirty="0" smtClean="0"/>
              <a:t>».</a:t>
            </a:r>
          </a:p>
          <a:p>
            <a:r>
              <a:rPr lang="ru-RU" sz="2400" dirty="0" smtClean="0"/>
              <a:t>Среда обитания – окружающая человека среда, обусловленная в данный момент совокупностью факторов (физических, химических, биологических, социальных), способных оказывать прямое или косвенное, немедленное или отдаленное воздействие на деятельность человека, его здоровье и потомство.</a:t>
            </a:r>
            <a:endParaRPr lang="ru-RU" sz="24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79712" y="2060848"/>
            <a:ext cx="6246440" cy="4154984"/>
          </a:xfrm>
          <a:prstGeom prst="rect">
            <a:avLst/>
          </a:prstGeom>
        </p:spPr>
        <p:txBody>
          <a:bodyPr wrap="square">
            <a:spAutoFit/>
          </a:bodyPr>
          <a:lstStyle/>
          <a:p>
            <a:r>
              <a:rPr lang="ru-RU" sz="2400" dirty="0" smtClean="0"/>
              <a:t>Экологическая ситуация в нашей стране, да и во многих других странах земного шара в последние годы резко обострилась из-за существенных антропогенных изменений в природе.</a:t>
            </a:r>
          </a:p>
          <a:p>
            <a:r>
              <a:rPr lang="ru-RU" sz="2400" dirty="0" smtClean="0"/>
              <a:t>А эти изменения состояния суши (почвы, недр, ландшафта), атмосферы (воздушной среды), гидросферы (водной среды) могут приводить и иногда уже приводят к чрезвычайным ситуациям экологического характера</a:t>
            </a:r>
            <a:endParaRPr lang="ru-RU" sz="2400" dirty="0"/>
          </a:p>
        </p:txBody>
      </p:sp>
      <p:sp>
        <p:nvSpPr>
          <p:cNvPr id="4" name="Заголовок 6"/>
          <p:cNvSpPr>
            <a:spLocks noGrp="1"/>
          </p:cNvSpPr>
          <p:nvPr>
            <p:ph type="title"/>
          </p:nvPr>
        </p:nvSpPr>
        <p:spPr/>
        <p:txBody>
          <a:bodyPr/>
          <a:lstStyle/>
          <a:p>
            <a:r>
              <a:rPr lang="ru-RU" sz="4000" dirty="0" smtClean="0"/>
              <a:t>Вывод!</a:t>
            </a:r>
            <a:endParaRPr lang="ru-RU" sz="40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898.jpg"/>
          <p:cNvPicPr>
            <a:picLocks noChangeAspect="1"/>
          </p:cNvPicPr>
          <p:nvPr/>
        </p:nvPicPr>
        <p:blipFill>
          <a:blip r:embed="rId2" cstate="print"/>
          <a:stretch>
            <a:fillRect/>
          </a:stretch>
        </p:blipFill>
        <p:spPr>
          <a:xfrm>
            <a:off x="0" y="0"/>
            <a:ext cx="9144000" cy="6858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547664" y="1412776"/>
            <a:ext cx="7416824" cy="5256584"/>
          </a:xfrm>
        </p:spPr>
        <p:txBody>
          <a:bodyPr/>
          <a:lstStyle/>
          <a:p>
            <a:r>
              <a:rPr lang="ru-RU" dirty="0" smtClean="0"/>
              <a:t>Действуя в этой системе, человек непрерывно решает, как минимум, две основные задачи:</a:t>
            </a:r>
          </a:p>
          <a:p>
            <a:r>
              <a:rPr lang="ru-RU" dirty="0" smtClean="0"/>
              <a:t>– обеспечивает свои потребности в пище, воде и воздухе;</a:t>
            </a:r>
          </a:p>
          <a:p>
            <a:r>
              <a:rPr lang="ru-RU" dirty="0" smtClean="0"/>
              <a:t>– создает и использует защиту от негативных воздействий, как</a:t>
            </a:r>
            <a:r>
              <a:rPr lang="ru-RU" b="1" dirty="0" smtClean="0"/>
              <a:t> </a:t>
            </a:r>
            <a:r>
              <a:rPr lang="ru-RU" dirty="0" err="1" smtClean="0"/>
              <a:t>состороны</a:t>
            </a:r>
            <a:r>
              <a:rPr lang="ru-RU" dirty="0" smtClean="0"/>
              <a:t> среды обитания, так и себе подобных.</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475656" y="1916832"/>
            <a:ext cx="7211144" cy="4425355"/>
          </a:xfrm>
        </p:spPr>
        <p:txBody>
          <a:bodyPr/>
          <a:lstStyle/>
          <a:p>
            <a:r>
              <a:rPr lang="ru-RU" dirty="0" smtClean="0"/>
              <a:t>Негативные воздействия, присущие среде обитания, существуют столько, сколько существует Мир. Источниками естественных негативных воздействий являются стихийные явления в биосфере: изменения климата, грозы, землетрясения и т.п.</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lstStyle/>
          <a:p>
            <a:r>
              <a:rPr lang="ru-RU" sz="4000" dirty="0" smtClean="0"/>
              <a:t>Современный мир и его влияние на окружающую среду.</a:t>
            </a:r>
            <a:r>
              <a:rPr lang="ru-RU" dirty="0" smtClean="0"/>
              <a:t/>
            </a:r>
            <a:br>
              <a:rPr lang="ru-RU" dirty="0" smtClean="0"/>
            </a:br>
            <a:endParaRPr lang="ru-RU" dirty="0"/>
          </a:p>
        </p:txBody>
      </p:sp>
      <p:sp>
        <p:nvSpPr>
          <p:cNvPr id="3" name="Содержимое 2"/>
          <p:cNvSpPr>
            <a:spLocks noGrp="1"/>
          </p:cNvSpPr>
          <p:nvPr>
            <p:ph idx="1"/>
          </p:nvPr>
        </p:nvSpPr>
        <p:spPr>
          <a:xfrm>
            <a:off x="1835696" y="1628800"/>
            <a:ext cx="6851104" cy="4497363"/>
          </a:xfrm>
        </p:spPr>
        <p:txBody>
          <a:bodyPr/>
          <a:lstStyle/>
          <a:p>
            <a:r>
              <a:rPr lang="ru-RU" sz="2600" dirty="0" smtClean="0"/>
              <a:t>Постоянная борьба за свое существование вынуждала человека находить и совершенствовать средства защиты от естественных негативных воздействий среды обитания. К сожалению, появление жилища, применение огня и других средств защиты, совершенствование способов получения пищи – все это не только защищало человека от естественных негативных воздействий, но и влияло на среду обитания.</a:t>
            </a:r>
            <a:endParaRPr lang="ru-RU" sz="2600" dirty="0"/>
          </a:p>
        </p:txBody>
      </p:sp>
    </p:spTree>
  </p:cSld>
  <p:clrMapOvr>
    <a:masterClrMapping/>
  </p:clrMapOvr>
</p:sld>
</file>

<file path=ppt/theme/theme1.xml><?xml version="1.0" encoding="utf-8"?>
<a:theme xmlns:a="http://schemas.openxmlformats.org/drawingml/2006/main" name="Фантазия">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Фантазия</Template>
  <TotalTime>170</TotalTime>
  <Words>2992</Words>
  <Application>Microsoft Office PowerPoint</Application>
  <PresentationFormat>Экран (4:3)</PresentationFormat>
  <Paragraphs>135</Paragraphs>
  <Slides>61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61</vt:i4>
      </vt:variant>
    </vt:vector>
  </HeadingPairs>
  <TitlesOfParts>
    <vt:vector size="62" baseType="lpstr">
      <vt:lpstr>Фантазия</vt:lpstr>
      <vt:lpstr>Безопасность Жизнедеятельности и окружающая природная среда</vt:lpstr>
      <vt:lpstr>Слайд 2</vt:lpstr>
      <vt:lpstr>Слайд 3</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Современный мир и его влияние на окружающую среду. </vt:lpstr>
      <vt:lpstr>Слайд 26</vt:lpstr>
      <vt:lpstr>Техногенное воздействие на природу. </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Техногенное воздействие на природу.</vt:lpstr>
      <vt:lpstr>Слайд 46</vt:lpstr>
      <vt:lpstr>Экологический кризис и его последствия. </vt:lpstr>
      <vt:lpstr>Экологический кризис и его последствия.</vt:lpstr>
      <vt:lpstr>Экологический кризис и его последствия.</vt:lpstr>
      <vt:lpstr>Экологический кризис и его последствия.</vt:lpstr>
      <vt:lpstr>Экологический кризис и его последствия.</vt:lpstr>
      <vt:lpstr>Экологический кризис и его последствия.</vt:lpstr>
      <vt:lpstr>Экологический кризис и его последствия.</vt:lpstr>
      <vt:lpstr>Экологический кризис и его последствия.</vt:lpstr>
      <vt:lpstr>Экологический кризис и его последствия.</vt:lpstr>
      <vt:lpstr>Экологический кризис и его последствия.</vt:lpstr>
      <vt:lpstr>Слайд 57</vt:lpstr>
      <vt:lpstr>Вывод!</vt:lpstr>
      <vt:lpstr>Вывод!</vt:lpstr>
      <vt:lpstr>Вывод!</vt:lpstr>
      <vt:lpstr>Слайд 61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ГЛОБАЛЬНАЯ БЕЗОПАСНОСТЬ: КТО КОМУ И ПОЧЕМУ УГРОЖАЕТ В СОВРЕМЕННОМ МИРЕ</dc:title>
  <dc:creator>Первый</dc:creator>
  <cp:lastModifiedBy>LAN_OS</cp:lastModifiedBy>
  <cp:revision>27</cp:revision>
  <dcterms:created xsi:type="dcterms:W3CDTF">2011-03-20T06:46:41Z</dcterms:created>
  <dcterms:modified xsi:type="dcterms:W3CDTF">2012-12-11T14:25:36Z</dcterms:modified>
</cp:coreProperties>
</file>