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71" r:id="rId8"/>
    <p:sldId id="267" r:id="rId9"/>
    <p:sldId id="262" r:id="rId10"/>
    <p:sldId id="272" r:id="rId11"/>
    <p:sldId id="273" r:id="rId12"/>
    <p:sldId id="263" r:id="rId13"/>
    <p:sldId id="264" r:id="rId14"/>
    <p:sldId id="265" r:id="rId15"/>
    <p:sldId id="268" r:id="rId16"/>
    <p:sldId id="269" r:id="rId17"/>
    <p:sldId id="270" r:id="rId18"/>
    <p:sldId id="274" r:id="rId19"/>
    <p:sldId id="275"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4" autoAdjust="0"/>
    <p:restoredTop sz="94714"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24.04.2013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24.04.2013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thruBlk="1"/>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57224" y="142852"/>
            <a:ext cx="7786742" cy="523220"/>
          </a:xfrm>
          <a:prstGeom prst="rect">
            <a:avLst/>
          </a:prstGeom>
          <a:noFill/>
        </p:spPr>
        <p:txBody>
          <a:bodyPr wrap="square" rtlCol="0">
            <a:spAutoFit/>
          </a:bodyPr>
          <a:lstStyle/>
          <a:p>
            <a:r>
              <a:rPr lang="uk-UA" sz="2800" dirty="0" smtClean="0">
                <a:ln>
                  <a:solidFill>
                    <a:schemeClr val="tx1">
                      <a:lumMod val="95000"/>
                      <a:lumOff val="5000"/>
                    </a:schemeClr>
                  </a:solidFill>
                </a:ln>
                <a:latin typeface="Times New Roman" pitchFamily="18" charset="0"/>
                <a:cs typeface="Times New Roman" pitchFamily="18" charset="0"/>
              </a:rPr>
              <a:t>Мовне законодавство та мовна політика в Україні</a:t>
            </a:r>
            <a:endParaRPr lang="ru-RU" sz="2800" dirty="0">
              <a:ln>
                <a:solidFill>
                  <a:schemeClr val="tx1">
                    <a:lumMod val="95000"/>
                    <a:lumOff val="5000"/>
                  </a:schemeClr>
                </a:solidFill>
              </a:ln>
              <a:latin typeface="Times New Roman" pitchFamily="18" charset="0"/>
              <a:cs typeface="Times New Roman" pitchFamily="18" charset="0"/>
            </a:endParaRPr>
          </a:p>
        </p:txBody>
      </p:sp>
      <p:pic>
        <p:nvPicPr>
          <p:cNvPr id="10" name="Рисунок 9" descr="прапор.jpg"/>
          <p:cNvPicPr>
            <a:picLocks noChangeAspect="1"/>
          </p:cNvPicPr>
          <p:nvPr/>
        </p:nvPicPr>
        <p:blipFill>
          <a:blip r:embed="rId2"/>
          <a:stretch>
            <a:fillRect/>
          </a:stretch>
        </p:blipFill>
        <p:spPr>
          <a:xfrm>
            <a:off x="214282" y="857232"/>
            <a:ext cx="8763000" cy="5835652"/>
          </a:xfrm>
          <a:prstGeom prst="rect">
            <a:avLst/>
          </a:prstGeom>
        </p:spPr>
      </p:pic>
      <p:pic>
        <p:nvPicPr>
          <p:cNvPr id="11" name="Рисунок 10" descr="герб.png"/>
          <p:cNvPicPr>
            <a:picLocks noChangeAspect="1"/>
          </p:cNvPicPr>
          <p:nvPr/>
        </p:nvPicPr>
        <p:blipFill>
          <a:blip r:embed="rId3"/>
          <a:stretch>
            <a:fillRect/>
          </a:stretch>
        </p:blipFill>
        <p:spPr>
          <a:xfrm>
            <a:off x="214282" y="1600200"/>
            <a:ext cx="3771900" cy="5257800"/>
          </a:xfrm>
          <a:prstGeom prst="rect">
            <a:avLst/>
          </a:prstGeom>
        </p:spPr>
      </p:pic>
      <p:sp>
        <p:nvSpPr>
          <p:cNvPr id="5" name="TextBox 4"/>
          <p:cNvSpPr txBox="1"/>
          <p:nvPr/>
        </p:nvSpPr>
        <p:spPr>
          <a:xfrm>
            <a:off x="5214942" y="4071942"/>
            <a:ext cx="3786214" cy="1200329"/>
          </a:xfrm>
          <a:prstGeom prst="rect">
            <a:avLst/>
          </a:prstGeom>
          <a:noFill/>
        </p:spPr>
        <p:txBody>
          <a:bodyPr wrap="square" rtlCol="0">
            <a:spAutoFit/>
          </a:bodyPr>
          <a:lstStyle/>
          <a:p>
            <a:r>
              <a:rPr lang="uk-UA" dirty="0" smtClean="0"/>
              <a:t>Студентки Інституту Іноземної філології</a:t>
            </a:r>
          </a:p>
          <a:p>
            <a:r>
              <a:rPr lang="uk-UA" dirty="0" smtClean="0"/>
              <a:t>11 </a:t>
            </a:r>
            <a:r>
              <a:rPr lang="uk-UA" dirty="0" err="1" smtClean="0"/>
              <a:t>аа</a:t>
            </a:r>
            <a:r>
              <a:rPr lang="uk-UA" dirty="0" smtClean="0"/>
              <a:t> групи</a:t>
            </a:r>
          </a:p>
          <a:p>
            <a:r>
              <a:rPr lang="uk-UA" dirty="0" err="1" smtClean="0"/>
              <a:t>Костоглодової</a:t>
            </a:r>
            <a:r>
              <a:rPr lang="uk-UA" dirty="0" smtClean="0"/>
              <a:t> Людмили</a:t>
            </a:r>
            <a:endParaRPr lang="ru-RU"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1538" y="1142984"/>
            <a:ext cx="7358114" cy="646331"/>
          </a:xfrm>
          <a:prstGeom prst="rect">
            <a:avLst/>
          </a:prstGeom>
          <a:noFill/>
        </p:spPr>
        <p:txBody>
          <a:bodyPr wrap="square" rtlCol="0">
            <a:spAutoFit/>
          </a:bodyPr>
          <a:lstStyle/>
          <a:p>
            <a:r>
              <a:rPr lang="ru-RU" dirty="0" err="1" smtClean="0"/>
              <a:t>державна</a:t>
            </a:r>
            <a:r>
              <a:rPr lang="ru-RU" dirty="0" smtClean="0"/>
              <a:t> </a:t>
            </a:r>
            <a:r>
              <a:rPr lang="ru-RU" dirty="0" err="1" smtClean="0"/>
              <a:t>мовна</a:t>
            </a:r>
            <a:r>
              <a:rPr lang="ru-RU" dirty="0" smtClean="0"/>
              <a:t> </a:t>
            </a:r>
            <a:r>
              <a:rPr lang="ru-RU" dirty="0" err="1" smtClean="0"/>
              <a:t>політика</a:t>
            </a:r>
            <a:r>
              <a:rPr lang="ru-RU" dirty="0" smtClean="0"/>
              <a:t> на </a:t>
            </a:r>
            <a:r>
              <a:rPr lang="ru-RU" dirty="0" err="1" smtClean="0"/>
              <a:t>сьогодні</a:t>
            </a:r>
            <a:r>
              <a:rPr lang="ru-RU" dirty="0" smtClean="0"/>
              <a:t> </a:t>
            </a:r>
            <a:r>
              <a:rPr lang="ru-RU" dirty="0" err="1" smtClean="0"/>
              <a:t>має</a:t>
            </a:r>
            <a:r>
              <a:rPr lang="ru-RU" dirty="0" smtClean="0"/>
              <a:t> </a:t>
            </a:r>
            <a:r>
              <a:rPr lang="ru-RU" dirty="0" err="1" smtClean="0"/>
              <a:t>зосереджуватися</a:t>
            </a:r>
            <a:r>
              <a:rPr lang="ru-RU" dirty="0" smtClean="0"/>
              <a:t> </a:t>
            </a:r>
            <a:r>
              <a:rPr lang="ru-RU" dirty="0" err="1" smtClean="0"/>
              <a:t>на</a:t>
            </a:r>
            <a:r>
              <a:rPr lang="ru-RU" dirty="0" smtClean="0"/>
              <a:t> таких </a:t>
            </a:r>
            <a:r>
              <a:rPr lang="ru-RU" dirty="0" err="1" smtClean="0"/>
              <a:t>пріоритетних</a:t>
            </a:r>
            <a:r>
              <a:rPr lang="ru-RU" dirty="0" smtClean="0"/>
              <a:t> </a:t>
            </a:r>
            <a:r>
              <a:rPr lang="ru-RU" dirty="0" err="1" smtClean="0"/>
              <a:t>напрямках</a:t>
            </a:r>
            <a:r>
              <a:rPr lang="ru-RU" dirty="0" smtClean="0"/>
              <a:t>:</a:t>
            </a:r>
            <a:endParaRPr lang="ru-RU" dirty="0"/>
          </a:p>
        </p:txBody>
      </p:sp>
      <p:sp>
        <p:nvSpPr>
          <p:cNvPr id="3" name="TextBox 2"/>
          <p:cNvSpPr txBox="1"/>
          <p:nvPr/>
        </p:nvSpPr>
        <p:spPr>
          <a:xfrm>
            <a:off x="1142976" y="357166"/>
            <a:ext cx="7215238" cy="369332"/>
          </a:xfrm>
          <a:prstGeom prst="rect">
            <a:avLst/>
          </a:prstGeom>
          <a:noFill/>
        </p:spPr>
        <p:txBody>
          <a:bodyPr wrap="square" rtlCol="0">
            <a:spAutoFit/>
          </a:bodyPr>
          <a:lstStyle/>
          <a:p>
            <a:r>
              <a:rPr lang="uk-UA" dirty="0" smtClean="0"/>
              <a:t>На думку багатьох науковців,</a:t>
            </a:r>
            <a:endParaRPr lang="ru-RU" dirty="0"/>
          </a:p>
        </p:txBody>
      </p:sp>
      <p:sp>
        <p:nvSpPr>
          <p:cNvPr id="4" name="TextBox 3"/>
          <p:cNvSpPr txBox="1"/>
          <p:nvPr/>
        </p:nvSpPr>
        <p:spPr>
          <a:xfrm>
            <a:off x="1285852" y="2214554"/>
            <a:ext cx="7000924" cy="2893100"/>
          </a:xfrm>
          <a:prstGeom prst="rect">
            <a:avLst/>
          </a:prstGeom>
          <a:noFill/>
        </p:spPr>
        <p:txBody>
          <a:bodyPr wrap="square" rtlCol="0">
            <a:spAutoFit/>
          </a:bodyPr>
          <a:lstStyle/>
          <a:p>
            <a:r>
              <a:rPr lang="ru-RU" sz="1400" dirty="0" smtClean="0">
                <a:latin typeface="Times New Roman" pitchFamily="18" charset="0"/>
                <a:cs typeface="Times New Roman" pitchFamily="18" charset="0"/>
              </a:rPr>
              <a:t>1) </a:t>
            </a:r>
            <a:r>
              <a:rPr lang="ru-RU" sz="1400" dirty="0" err="1" smtClean="0">
                <a:latin typeface="Times New Roman" pitchFamily="18" charset="0"/>
                <a:cs typeface="Times New Roman" pitchFamily="18" charset="0"/>
              </a:rPr>
              <a:t>внесення</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розгляд</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Верховної</a:t>
            </a:r>
            <a:r>
              <a:rPr lang="ru-RU" sz="1400" dirty="0" smtClean="0">
                <a:latin typeface="Times New Roman" pitchFamily="18" charset="0"/>
                <a:cs typeface="Times New Roman" pitchFamily="18" charset="0"/>
              </a:rPr>
              <a:t> Ради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проекту закону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про </a:t>
            </a:r>
            <a:r>
              <a:rPr lang="ru-RU" sz="1400" dirty="0" err="1" smtClean="0">
                <a:latin typeface="Times New Roman" pitchFamily="18" charset="0"/>
                <a:cs typeface="Times New Roman" pitchFamily="18" charset="0"/>
              </a:rPr>
              <a:t>розвиток</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застосування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Україні</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2) </a:t>
            </a:r>
            <a:r>
              <a:rPr lang="ru-RU" sz="1400" dirty="0" err="1" smtClean="0">
                <a:latin typeface="Times New Roman" pitchFamily="18" charset="0"/>
                <a:cs typeface="Times New Roman" pitchFamily="18" charset="0"/>
              </a:rPr>
              <a:t>приведення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мовного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законодавства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практики </a:t>
            </a:r>
            <a:r>
              <a:rPr lang="ru-RU" sz="1400" dirty="0" err="1" smtClean="0">
                <a:latin typeface="Times New Roman" pitchFamily="18" charset="0"/>
                <a:cs typeface="Times New Roman" pitchFamily="18" charset="0"/>
              </a:rPr>
              <a:t>його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застосування</a:t>
            </a:r>
            <a:r>
              <a:rPr lang="ru-RU" sz="1400" dirty="0" smtClean="0">
                <a:latin typeface="Times New Roman" pitchFamily="18" charset="0"/>
                <a:cs typeface="Times New Roman" pitchFamily="18" charset="0"/>
              </a:rPr>
              <a:t> у </a:t>
            </a:r>
            <a:r>
              <a:rPr lang="ru-RU" sz="1400" dirty="0" err="1" smtClean="0">
                <a:latin typeface="Times New Roman" pitchFamily="18" charset="0"/>
                <a:cs typeface="Times New Roman" pitchFamily="18" charset="0"/>
              </a:rPr>
              <a:t>сувору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відповідність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Конституцією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Рішенням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Конституційного</a:t>
            </a:r>
            <a:r>
              <a:rPr lang="ru-RU" sz="1400" dirty="0" smtClean="0">
                <a:latin typeface="Times New Roman" pitchFamily="18" charset="0"/>
                <a:cs typeface="Times New Roman" pitchFamily="18" charset="0"/>
              </a:rPr>
              <a:t> Суду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3) </a:t>
            </a:r>
            <a:r>
              <a:rPr lang="ru-RU" sz="1400" dirty="0" err="1" smtClean="0">
                <a:latin typeface="Times New Roman" pitchFamily="18" charset="0"/>
                <a:cs typeface="Times New Roman" pitchFamily="18" charset="0"/>
              </a:rPr>
              <a:t>утвердження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як </a:t>
            </a:r>
            <a:r>
              <a:rPr lang="ru-RU" sz="1400" dirty="0" err="1" smtClean="0">
                <a:latin typeface="Times New Roman" pitchFamily="18" charset="0"/>
                <a:cs typeface="Times New Roman" pitchFamily="18" charset="0"/>
              </a:rPr>
              <a:t>державної</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усіх</a:t>
            </a:r>
            <a:r>
              <a:rPr lang="ru-RU" sz="1400" dirty="0" smtClean="0">
                <a:latin typeface="Times New Roman" pitchFamily="18" charset="0"/>
                <a:cs typeface="Times New Roman" pitchFamily="18" charset="0"/>
              </a:rPr>
              <a:t> сферах </a:t>
            </a:r>
            <a:r>
              <a:rPr lang="ru-RU" sz="1400" dirty="0" err="1" smtClean="0">
                <a:latin typeface="Times New Roman" pitchFamily="18" charset="0"/>
                <a:cs typeface="Times New Roman" pitchFamily="18" charset="0"/>
              </a:rPr>
              <a:t>суспільного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життя</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всій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території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4) </a:t>
            </a:r>
            <a:r>
              <a:rPr lang="ru-RU" sz="1400" dirty="0" err="1" smtClean="0">
                <a:latin typeface="Times New Roman" pitchFamily="18" charset="0"/>
                <a:cs typeface="Times New Roman" pitchFamily="18" charset="0"/>
              </a:rPr>
              <a:t>створення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незалежної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нормативної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бази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підтримки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пільг</a:t>
            </a:r>
            <a:r>
              <a:rPr lang="ru-RU" sz="1400" dirty="0" smtClean="0">
                <a:latin typeface="Times New Roman" pitchFamily="18" charset="0"/>
                <a:cs typeface="Times New Roman" pitchFamily="18" charset="0"/>
              </a:rPr>
              <a:t> для </a:t>
            </a:r>
            <a:r>
              <a:rPr lang="ru-RU" sz="1400" dirty="0" err="1" smtClean="0">
                <a:latin typeface="Times New Roman" pitchFamily="18" charset="0"/>
                <a:cs typeface="Times New Roman" pitchFamily="18" charset="0"/>
              </a:rPr>
              <a:t>україномовних</a:t>
            </a:r>
            <a:r>
              <a:rPr lang="ru-RU" sz="1400" dirty="0" smtClean="0">
                <a:latin typeface="Times New Roman" pitchFamily="18" charset="0"/>
                <a:cs typeface="Times New Roman" pitchFamily="18" charset="0"/>
              </a:rPr>
              <a:t> ЗМІ;</a:t>
            </a: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5) </a:t>
            </a:r>
            <a:r>
              <a:rPr lang="ru-RU" sz="1400" dirty="0" err="1" smtClean="0">
                <a:latin typeface="Times New Roman" pitchFamily="18" charset="0"/>
                <a:cs typeface="Times New Roman" pitchFamily="18" charset="0"/>
              </a:rPr>
              <a:t>вироблення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дієвих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засобів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захисту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від</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актів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зовнішньої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мовно-культурної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експансії</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публічної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дискредитації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a:t>
            </a:r>
          </a:p>
        </p:txBody>
      </p:sp>
      <p:pic>
        <p:nvPicPr>
          <p:cNvPr id="5" name="Рисунок 4" descr="надо.jpeg"/>
          <p:cNvPicPr>
            <a:picLocks noChangeAspect="1"/>
          </p:cNvPicPr>
          <p:nvPr/>
        </p:nvPicPr>
        <p:blipFill>
          <a:blip r:embed="rId2" cstate="print"/>
          <a:stretch>
            <a:fillRect/>
          </a:stretch>
        </p:blipFill>
        <p:spPr>
          <a:xfrm>
            <a:off x="0" y="5072074"/>
            <a:ext cx="1878198" cy="1785926"/>
          </a:xfrm>
          <a:prstGeom prst="rect">
            <a:avLst/>
          </a:prstGeom>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428604"/>
            <a:ext cx="7500990" cy="4185761"/>
          </a:xfrm>
          <a:prstGeom prst="rect">
            <a:avLst/>
          </a:prstGeom>
          <a:noFill/>
        </p:spPr>
        <p:txBody>
          <a:bodyPr wrap="square" rtlCol="0">
            <a:spAutoFit/>
          </a:bodyPr>
          <a:lstStyle/>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6) </a:t>
            </a:r>
            <a:r>
              <a:rPr lang="ru-RU" sz="1400" dirty="0" err="1" smtClean="0">
                <a:latin typeface="Times New Roman" pitchFamily="18" charset="0"/>
                <a:cs typeface="Times New Roman" pitchFamily="18" charset="0"/>
              </a:rPr>
              <a:t>поліпшення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якості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українського</a:t>
            </a:r>
            <a:r>
              <a:rPr lang="ru-RU" sz="1400" dirty="0" smtClean="0">
                <a:latin typeface="Times New Roman" pitchFamily="18" charset="0"/>
                <a:cs typeface="Times New Roman" pitchFamily="18" charset="0"/>
              </a:rPr>
              <a:t> на теле-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радіоканалах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7) </a:t>
            </a:r>
            <a:r>
              <a:rPr lang="ru-RU" sz="1400" dirty="0" err="1" smtClean="0">
                <a:latin typeface="Times New Roman" pitchFamily="18" charset="0"/>
                <a:cs typeface="Times New Roman" pitchFamily="18" charset="0"/>
              </a:rPr>
              <a:t>сприяння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розвитку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національних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меншин</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8) </a:t>
            </a:r>
            <a:r>
              <a:rPr lang="ru-RU" sz="1400" dirty="0" err="1" smtClean="0">
                <a:latin typeface="Times New Roman" pitchFamily="18" charset="0"/>
                <a:cs typeface="Times New Roman" pitchFamily="18" charset="0"/>
              </a:rPr>
              <a:t>запобігання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дискримінації</a:t>
            </a:r>
            <a:r>
              <a:rPr lang="ru-RU" sz="1400" dirty="0" smtClean="0">
                <a:latin typeface="Times New Roman" pitchFamily="18" charset="0"/>
                <a:cs typeface="Times New Roman" pitchFamily="18" charset="0"/>
              </a:rPr>
              <a:t> за </a:t>
            </a:r>
            <a:r>
              <a:rPr lang="ru-RU" sz="1400" dirty="0" err="1" smtClean="0">
                <a:latin typeface="Times New Roman" pitchFamily="18" charset="0"/>
                <a:cs typeface="Times New Roman" pitchFamily="18" charset="0"/>
              </a:rPr>
              <a:t>мовною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ознакою</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9) </a:t>
            </a:r>
            <a:r>
              <a:rPr lang="ru-RU" sz="1400" dirty="0" err="1" smtClean="0">
                <a:latin typeface="Times New Roman" pitchFamily="18" charset="0"/>
                <a:cs typeface="Times New Roman" pitchFamily="18" charset="0"/>
              </a:rPr>
              <a:t>сприяння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підвищенню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загальної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культури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громадян</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a:t>
            </a: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10) </a:t>
            </a:r>
            <a:r>
              <a:rPr lang="ru-RU" sz="1400" dirty="0" err="1" smtClean="0">
                <a:latin typeface="Times New Roman" pitchFamily="18" charset="0"/>
                <a:cs typeface="Times New Roman" pitchFamily="18" charset="0"/>
              </a:rPr>
              <a:t>створення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системи</a:t>
            </a:r>
            <a:r>
              <a:rPr lang="ru-RU" sz="1400" dirty="0" smtClean="0">
                <a:latin typeface="Times New Roman" pitchFamily="18" charset="0"/>
                <a:cs typeface="Times New Roman" pitchFamily="18" charset="0"/>
              </a:rPr>
              <a:t> контролю за </a:t>
            </a:r>
            <a:r>
              <a:rPr lang="ru-RU" sz="1400" dirty="0" err="1" smtClean="0">
                <a:latin typeface="Times New Roman" pitchFamily="18" charset="0"/>
                <a:cs typeface="Times New Roman" pitchFamily="18" charset="0"/>
              </a:rPr>
              <a:t>дотриманням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мовного</a:t>
            </a:r>
            <a:r>
              <a:rPr lang="ru-RU" sz="1400" dirty="0" smtClean="0">
                <a:latin typeface="Times New Roman" pitchFamily="18" charset="0"/>
                <a:cs typeface="Times New Roman" pitchFamily="18" charset="0"/>
              </a:rPr>
              <a:t> законодавства</a:t>
            </a:r>
            <a:r>
              <a:rPr lang="ru-RU" sz="1400" baseline="30000" dirty="0" smtClean="0">
                <a:latin typeface="Times New Roman" pitchFamily="18" charset="0"/>
                <a:cs typeface="Times New Roman" pitchFamily="18" charset="0"/>
              </a:rPr>
              <a:t>10</a:t>
            </a:r>
            <a:r>
              <a:rPr lang="ru-RU" sz="1400" dirty="0" smtClean="0">
                <a:latin typeface="Times New Roman" pitchFamily="18" charset="0"/>
                <a:cs typeface="Times New Roman" pitchFamily="18" charset="0"/>
              </a:rPr>
              <a:t>;</a:t>
            </a:r>
          </a:p>
          <a:p>
            <a:endParaRPr lang="uk-UA"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11) </a:t>
            </a:r>
            <a:r>
              <a:rPr lang="ru-RU" sz="1400" dirty="0" err="1" smtClean="0">
                <a:latin typeface="Times New Roman" pitchFamily="18" charset="0"/>
                <a:cs typeface="Times New Roman" pitchFamily="18" charset="0"/>
              </a:rPr>
              <a:t>врегулювання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питань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пов'язаних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удосконаленням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юридичної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відповідальності</a:t>
            </a:r>
            <a:r>
              <a:rPr lang="ru-RU" sz="1400" dirty="0" smtClean="0">
                <a:latin typeface="Times New Roman" pitchFamily="18" charset="0"/>
                <a:cs typeface="Times New Roman" pitchFamily="18" charset="0"/>
              </a:rPr>
              <a:t> за </a:t>
            </a:r>
            <a:r>
              <a:rPr lang="ru-RU" sz="1400" dirty="0" err="1" smtClean="0">
                <a:latin typeface="Times New Roman" pitchFamily="18" charset="0"/>
                <a:cs typeface="Times New Roman" pitchFamily="18" charset="0"/>
              </a:rPr>
              <a:t>порушення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законів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які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регулюють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питання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використання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державної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pic>
        <p:nvPicPr>
          <p:cNvPr id="3" name="Рисунок 2" descr="герб и флаг.jpg"/>
          <p:cNvPicPr>
            <a:picLocks noChangeAspect="1"/>
          </p:cNvPicPr>
          <p:nvPr/>
        </p:nvPicPr>
        <p:blipFill>
          <a:blip r:embed="rId2" cstate="print"/>
          <a:stretch>
            <a:fillRect/>
          </a:stretch>
        </p:blipFill>
        <p:spPr>
          <a:xfrm>
            <a:off x="5572132" y="1142984"/>
            <a:ext cx="2744472" cy="1714488"/>
          </a:xfrm>
          <a:prstGeom prst="rect">
            <a:avLst/>
          </a:prstGeom>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7290" y="142852"/>
            <a:ext cx="6286544" cy="369332"/>
          </a:xfrm>
          <a:prstGeom prst="rect">
            <a:avLst/>
          </a:prstGeom>
          <a:noFill/>
        </p:spPr>
        <p:txBody>
          <a:bodyPr wrap="square" rtlCol="0">
            <a:spAutoFit/>
          </a:bodyPr>
          <a:lstStyle/>
          <a:p>
            <a:r>
              <a:rPr lang="ru-RU" b="1" dirty="0" err="1" smtClean="0"/>
              <a:t>Мовна</a:t>
            </a:r>
            <a:r>
              <a:rPr lang="ru-RU" b="1" dirty="0" smtClean="0"/>
              <a:t> </a:t>
            </a:r>
            <a:r>
              <a:rPr lang="ru-RU" b="1" dirty="0" err="1" smtClean="0"/>
              <a:t>політика</a:t>
            </a:r>
            <a:r>
              <a:rPr lang="ru-RU" b="1" dirty="0" smtClean="0"/>
              <a:t> в </a:t>
            </a:r>
            <a:r>
              <a:rPr lang="ru-RU" b="1" dirty="0" err="1" smtClean="0"/>
              <a:t>Україні</a:t>
            </a:r>
            <a:endParaRPr lang="ru-RU" dirty="0">
              <a:latin typeface="Times New Roman" pitchFamily="18" charset="0"/>
              <a:cs typeface="Times New Roman" pitchFamily="18" charset="0"/>
            </a:endParaRPr>
          </a:p>
        </p:txBody>
      </p:sp>
      <p:sp>
        <p:nvSpPr>
          <p:cNvPr id="3" name="TextBox 2"/>
          <p:cNvSpPr txBox="1"/>
          <p:nvPr/>
        </p:nvSpPr>
        <p:spPr>
          <a:xfrm>
            <a:off x="1214414" y="1142984"/>
            <a:ext cx="2928958" cy="4832092"/>
          </a:xfrm>
          <a:prstGeom prst="rect">
            <a:avLst/>
          </a:prstGeom>
          <a:noFill/>
        </p:spPr>
        <p:txBody>
          <a:bodyPr wrap="square" rtlCol="0">
            <a:spAutoFit/>
          </a:bodyPr>
          <a:lstStyle/>
          <a:p>
            <a:r>
              <a:rPr lang="ru-RU" sz="1400" dirty="0" smtClean="0"/>
              <a:t>До </a:t>
            </a:r>
            <a:r>
              <a:rPr lang="ru-RU" sz="1400" dirty="0" err="1" smtClean="0"/>
              <a:t>мовної</a:t>
            </a:r>
            <a:r>
              <a:rPr lang="ru-RU" sz="1400" dirty="0" smtClean="0"/>
              <a:t> </a:t>
            </a:r>
            <a:r>
              <a:rPr lang="ru-RU" sz="1400" dirty="0" err="1" smtClean="0"/>
              <a:t>культури</a:t>
            </a:r>
            <a:r>
              <a:rPr lang="ru-RU" sz="1400" dirty="0" smtClean="0"/>
              <a:t> </a:t>
            </a:r>
            <a:r>
              <a:rPr lang="ru-RU" sz="1400" dirty="0" err="1" smtClean="0"/>
              <a:t>належить</a:t>
            </a:r>
            <a:r>
              <a:rPr lang="ru-RU" sz="1400" dirty="0" smtClean="0"/>
              <a:t> перш за все </a:t>
            </a:r>
            <a:r>
              <a:rPr lang="ru-RU" sz="1400" dirty="0" err="1" smtClean="0"/>
              <a:t>повага</a:t>
            </a:r>
            <a:r>
              <a:rPr lang="ru-RU" sz="1400" dirty="0" smtClean="0"/>
              <a:t> до </a:t>
            </a:r>
            <a:r>
              <a:rPr lang="ru-RU" sz="1400" dirty="0" err="1" smtClean="0"/>
              <a:t>мови</a:t>
            </a:r>
            <a:r>
              <a:rPr lang="ru-RU" sz="1400" dirty="0" smtClean="0"/>
              <a:t>, </a:t>
            </a:r>
            <a:r>
              <a:rPr lang="ru-RU" sz="1400" dirty="0" err="1" smtClean="0"/>
              <a:t>її</a:t>
            </a:r>
            <a:r>
              <a:rPr lang="ru-RU" sz="1400" dirty="0" smtClean="0"/>
              <a:t> </a:t>
            </a:r>
            <a:r>
              <a:rPr lang="ru-RU" sz="1400" dirty="0" err="1" smtClean="0"/>
              <a:t>соціальна</a:t>
            </a:r>
            <a:r>
              <a:rPr lang="ru-RU" sz="1400" dirty="0" smtClean="0"/>
              <a:t> та </a:t>
            </a:r>
            <a:r>
              <a:rPr lang="ru-RU" sz="1400" dirty="0" err="1" smtClean="0"/>
              <a:t>особиста</a:t>
            </a:r>
            <a:r>
              <a:rPr lang="ru-RU" sz="1400" dirty="0" smtClean="0"/>
              <a:t> </a:t>
            </a:r>
            <a:r>
              <a:rPr lang="ru-RU" sz="1400" dirty="0" err="1" smtClean="0"/>
              <a:t>цінність</a:t>
            </a:r>
            <a:r>
              <a:rPr lang="ru-RU" sz="1400" dirty="0" smtClean="0"/>
              <a:t>, </a:t>
            </a:r>
            <a:r>
              <a:rPr lang="ru-RU" sz="1400" dirty="0" err="1" smtClean="0"/>
              <a:t>висока</a:t>
            </a:r>
            <a:r>
              <a:rPr lang="ru-RU" sz="1400" dirty="0" smtClean="0"/>
              <a:t> культура, </a:t>
            </a:r>
            <a:r>
              <a:rPr lang="ru-RU" sz="1400" dirty="0" err="1" smtClean="0"/>
              <a:t>мовна</a:t>
            </a:r>
            <a:r>
              <a:rPr lang="ru-RU" sz="1400" dirty="0" smtClean="0"/>
              <a:t> </a:t>
            </a:r>
            <a:r>
              <a:rPr lang="ru-RU" sz="1400" dirty="0" err="1" smtClean="0"/>
              <a:t>поведінка</a:t>
            </a:r>
            <a:r>
              <a:rPr lang="ru-RU" sz="1400" dirty="0" smtClean="0"/>
              <a:t> як у </a:t>
            </a:r>
            <a:r>
              <a:rPr lang="ru-RU" sz="1400" dirty="0" err="1" smtClean="0"/>
              <a:t>навчальному</a:t>
            </a:r>
            <a:r>
              <a:rPr lang="ru-RU" sz="1400" dirty="0" smtClean="0"/>
              <a:t> </a:t>
            </a:r>
            <a:r>
              <a:rPr lang="ru-RU" sz="1400" dirty="0" err="1" smtClean="0"/>
              <a:t>закладі</a:t>
            </a:r>
            <a:r>
              <a:rPr lang="ru-RU" sz="1400" dirty="0" smtClean="0"/>
              <a:t>, так </a:t>
            </a:r>
            <a:r>
              <a:rPr lang="ru-RU" sz="1400" dirty="0" err="1" smtClean="0"/>
              <a:t>і</a:t>
            </a:r>
            <a:r>
              <a:rPr lang="ru-RU" sz="1400" dirty="0" smtClean="0"/>
              <a:t> в </a:t>
            </a:r>
            <a:r>
              <a:rPr lang="ru-RU" sz="1400" dirty="0" err="1" smtClean="0"/>
              <a:t>професійній</a:t>
            </a:r>
            <a:r>
              <a:rPr lang="ru-RU" sz="1400" dirty="0" smtClean="0"/>
              <a:t> </a:t>
            </a:r>
            <a:r>
              <a:rPr lang="ru-RU" sz="1400" dirty="0" err="1" smtClean="0"/>
              <a:t>діяльності</a:t>
            </a:r>
            <a:r>
              <a:rPr lang="ru-RU" sz="1400" dirty="0" smtClean="0"/>
              <a:t> та у </a:t>
            </a:r>
            <a:r>
              <a:rPr lang="ru-RU" sz="1400" dirty="0" err="1" smtClean="0"/>
              <a:t>повсякденному</a:t>
            </a:r>
            <a:r>
              <a:rPr lang="ru-RU" sz="1400" dirty="0" smtClean="0"/>
              <a:t> </a:t>
            </a:r>
            <a:r>
              <a:rPr lang="ru-RU" sz="1400" dirty="0" err="1" smtClean="0"/>
              <a:t>житті</a:t>
            </a:r>
            <a:r>
              <a:rPr lang="ru-RU" sz="1400" dirty="0" smtClean="0"/>
              <a:t>. </a:t>
            </a:r>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r>
              <a:rPr lang="ru-RU" sz="1400" dirty="0" err="1" smtClean="0"/>
              <a:t>Почуття</a:t>
            </a:r>
            <a:r>
              <a:rPr lang="ru-RU" sz="1400" dirty="0" smtClean="0"/>
              <a:t> </a:t>
            </a:r>
            <a:r>
              <a:rPr lang="ru-RU" sz="1400" dirty="0" err="1" smtClean="0"/>
              <a:t>мовного</a:t>
            </a:r>
            <a:r>
              <a:rPr lang="ru-RU" sz="1400" dirty="0" smtClean="0"/>
              <a:t> </a:t>
            </a:r>
            <a:r>
              <a:rPr lang="ru-RU" sz="1400" dirty="0" err="1" smtClean="0"/>
              <a:t>патріотизму</a:t>
            </a:r>
            <a:r>
              <a:rPr lang="ru-RU" sz="1400" dirty="0" smtClean="0"/>
              <a:t> перед </a:t>
            </a:r>
            <a:r>
              <a:rPr lang="ru-RU" sz="1400" dirty="0" err="1" smtClean="0"/>
              <a:t>країною</a:t>
            </a:r>
            <a:r>
              <a:rPr lang="ru-RU" sz="1400" dirty="0" smtClean="0"/>
              <a:t>, </a:t>
            </a:r>
            <a:r>
              <a:rPr lang="ru-RU" sz="1400" dirty="0" err="1" smtClean="0"/>
              <a:t>суспільством</a:t>
            </a:r>
            <a:r>
              <a:rPr lang="ru-RU" sz="1400" dirty="0" smtClean="0"/>
              <a:t>, </a:t>
            </a:r>
            <a:r>
              <a:rPr lang="ru-RU" sz="1400" dirty="0" err="1" smtClean="0"/>
              <a:t>шанобливе</a:t>
            </a:r>
            <a:r>
              <a:rPr lang="ru-RU" sz="1400" dirty="0" smtClean="0"/>
              <a:t> </a:t>
            </a:r>
            <a:r>
              <a:rPr lang="ru-RU" sz="1400" dirty="0" err="1" smtClean="0"/>
              <a:t>ставлення</a:t>
            </a:r>
            <a:r>
              <a:rPr lang="ru-RU" sz="1400" dirty="0" smtClean="0"/>
              <a:t> до </a:t>
            </a:r>
            <a:r>
              <a:rPr lang="ru-RU" sz="1400" dirty="0" err="1" smtClean="0"/>
              <a:t>рідної</a:t>
            </a:r>
            <a:r>
              <a:rPr lang="ru-RU" sz="1400" dirty="0" smtClean="0"/>
              <a:t> </a:t>
            </a:r>
            <a:r>
              <a:rPr lang="ru-RU" sz="1400" dirty="0" err="1" smtClean="0"/>
              <a:t>мови</a:t>
            </a:r>
            <a:r>
              <a:rPr lang="ru-RU" sz="1400" dirty="0" smtClean="0"/>
              <a:t>, </a:t>
            </a:r>
            <a:r>
              <a:rPr lang="ru-RU" sz="1400" dirty="0" err="1" smtClean="0"/>
              <a:t>культури</a:t>
            </a:r>
            <a:r>
              <a:rPr lang="ru-RU" sz="1400" dirty="0" smtClean="0"/>
              <a:t> не </a:t>
            </a:r>
            <a:r>
              <a:rPr lang="ru-RU" sz="1400" dirty="0" err="1" smtClean="0"/>
              <a:t>повинні</a:t>
            </a:r>
            <a:r>
              <a:rPr lang="ru-RU" sz="1400" dirty="0" smtClean="0"/>
              <a:t> </a:t>
            </a:r>
            <a:r>
              <a:rPr lang="ru-RU" sz="1400" dirty="0" err="1" smtClean="0"/>
              <a:t>втрачати</a:t>
            </a:r>
            <a:r>
              <a:rPr lang="ru-RU" sz="1400" dirty="0" smtClean="0"/>
              <a:t> </a:t>
            </a:r>
            <a:r>
              <a:rPr lang="ru-RU" sz="1400" dirty="0" err="1" smtClean="0"/>
              <a:t>значення</a:t>
            </a:r>
            <a:r>
              <a:rPr lang="ru-RU" sz="1400" dirty="0" smtClean="0"/>
              <a:t>. Стан </a:t>
            </a:r>
            <a:r>
              <a:rPr lang="ru-RU" sz="1400" dirty="0" err="1" smtClean="0"/>
              <a:t>традиційної</a:t>
            </a:r>
            <a:r>
              <a:rPr lang="ru-RU" sz="1400" dirty="0" smtClean="0"/>
              <a:t> </a:t>
            </a:r>
            <a:r>
              <a:rPr lang="ru-RU" sz="1400" dirty="0" err="1" smtClean="0"/>
              <a:t>загальнолюдської</a:t>
            </a:r>
            <a:r>
              <a:rPr lang="ru-RU" sz="1400" dirty="0" smtClean="0"/>
              <a:t> </a:t>
            </a:r>
            <a:r>
              <a:rPr lang="ru-RU" sz="1400" dirty="0" err="1" smtClean="0"/>
              <a:t>моралі</a:t>
            </a:r>
            <a:r>
              <a:rPr lang="ru-RU" sz="1400" dirty="0" smtClean="0"/>
              <a:t>, </a:t>
            </a:r>
            <a:r>
              <a:rPr lang="ru-RU" sz="1400" dirty="0" err="1" smtClean="0"/>
              <a:t>культури</a:t>
            </a:r>
            <a:r>
              <a:rPr lang="ru-RU" sz="1400" dirty="0" smtClean="0"/>
              <a:t> </a:t>
            </a:r>
            <a:r>
              <a:rPr lang="ru-RU" sz="1400" dirty="0" err="1" smtClean="0"/>
              <a:t>мови</a:t>
            </a:r>
            <a:r>
              <a:rPr lang="ru-RU" sz="1400" dirty="0" smtClean="0"/>
              <a:t> не </a:t>
            </a:r>
            <a:r>
              <a:rPr lang="ru-RU" sz="1400" dirty="0" err="1" smtClean="0"/>
              <a:t>повинні</a:t>
            </a:r>
            <a:r>
              <a:rPr lang="ru-RU" sz="1400" dirty="0" smtClean="0"/>
              <a:t> </a:t>
            </a:r>
            <a:r>
              <a:rPr lang="ru-RU" sz="1400" dirty="0" err="1" smtClean="0"/>
              <a:t>викликати</a:t>
            </a:r>
            <a:r>
              <a:rPr lang="ru-RU" sz="1400" dirty="0" smtClean="0"/>
              <a:t> </a:t>
            </a:r>
            <a:r>
              <a:rPr lang="ru-RU" sz="1400" dirty="0" err="1" smtClean="0"/>
              <a:t>подив</a:t>
            </a:r>
            <a:r>
              <a:rPr lang="ru-RU" sz="1400" dirty="0" smtClean="0"/>
              <a:t> у </a:t>
            </a:r>
            <a:r>
              <a:rPr lang="ru-RU" sz="1400" dirty="0" err="1" smtClean="0"/>
              <a:t>представників</a:t>
            </a:r>
            <a:r>
              <a:rPr lang="ru-RU" sz="1400" dirty="0" smtClean="0"/>
              <a:t> </a:t>
            </a:r>
            <a:r>
              <a:rPr lang="ru-RU" sz="1400" dirty="0" err="1" smtClean="0"/>
              <a:t>різних</a:t>
            </a:r>
            <a:r>
              <a:rPr lang="ru-RU" sz="1400" dirty="0" smtClean="0"/>
              <a:t> </a:t>
            </a:r>
            <a:r>
              <a:rPr lang="ru-RU" sz="1400" dirty="0" err="1" smtClean="0"/>
              <a:t>поколінь</a:t>
            </a:r>
            <a:r>
              <a:rPr lang="ru-RU" sz="1400" dirty="0" smtClean="0"/>
              <a:t>.</a:t>
            </a:r>
            <a:endParaRPr lang="ru-RU" sz="1400" dirty="0">
              <a:latin typeface="Times New Roman" pitchFamily="18" charset="0"/>
              <a:cs typeface="Times New Roman" pitchFamily="18" charset="0"/>
            </a:endParaRPr>
          </a:p>
        </p:txBody>
      </p:sp>
      <p:pic>
        <p:nvPicPr>
          <p:cNvPr id="4" name="Рисунок 3" descr="серце.jpg"/>
          <p:cNvPicPr>
            <a:picLocks noChangeAspect="1"/>
          </p:cNvPicPr>
          <p:nvPr/>
        </p:nvPicPr>
        <p:blipFill>
          <a:blip r:embed="rId2"/>
          <a:stretch>
            <a:fillRect/>
          </a:stretch>
        </p:blipFill>
        <p:spPr>
          <a:xfrm>
            <a:off x="4795826" y="2428868"/>
            <a:ext cx="4348174" cy="4218035"/>
          </a:xfrm>
          <a:prstGeom prst="rect">
            <a:avLst/>
          </a:prstGeom>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6116" y="285728"/>
            <a:ext cx="3429024" cy="369332"/>
          </a:xfrm>
          <a:prstGeom prst="rect">
            <a:avLst/>
          </a:prstGeom>
          <a:noFill/>
        </p:spPr>
        <p:txBody>
          <a:bodyPr wrap="square" rtlCol="0">
            <a:spAutoFit/>
          </a:bodyPr>
          <a:lstStyle/>
          <a:p>
            <a:r>
              <a:rPr lang="uk-UA" dirty="0" smtClean="0">
                <a:latin typeface="Times New Roman" pitchFamily="18" charset="0"/>
                <a:cs typeface="Times New Roman" pitchFamily="18" charset="0"/>
              </a:rPr>
              <a:t>Двомовність</a:t>
            </a:r>
            <a:endParaRPr lang="ru-RU" dirty="0">
              <a:latin typeface="Times New Roman" pitchFamily="18" charset="0"/>
              <a:cs typeface="Times New Roman" pitchFamily="18" charset="0"/>
            </a:endParaRPr>
          </a:p>
        </p:txBody>
      </p:sp>
      <p:sp>
        <p:nvSpPr>
          <p:cNvPr id="3" name="TextBox 2"/>
          <p:cNvSpPr txBox="1"/>
          <p:nvPr/>
        </p:nvSpPr>
        <p:spPr>
          <a:xfrm>
            <a:off x="5786446" y="1643050"/>
            <a:ext cx="2786082" cy="369332"/>
          </a:xfrm>
          <a:prstGeom prst="rect">
            <a:avLst/>
          </a:prstGeom>
          <a:noFill/>
        </p:spPr>
        <p:txBody>
          <a:bodyPr wrap="square" rtlCol="0">
            <a:spAutoFit/>
          </a:bodyPr>
          <a:lstStyle/>
          <a:p>
            <a:r>
              <a:rPr lang="uk-UA" dirty="0" smtClean="0"/>
              <a:t>Російська?</a:t>
            </a:r>
            <a:endParaRPr lang="ru-RU" dirty="0"/>
          </a:p>
        </p:txBody>
      </p:sp>
      <p:sp>
        <p:nvSpPr>
          <p:cNvPr id="4" name="TextBox 3"/>
          <p:cNvSpPr txBox="1"/>
          <p:nvPr/>
        </p:nvSpPr>
        <p:spPr>
          <a:xfrm>
            <a:off x="3929058" y="2071678"/>
            <a:ext cx="1071570" cy="369332"/>
          </a:xfrm>
          <a:prstGeom prst="rect">
            <a:avLst/>
          </a:prstGeom>
          <a:noFill/>
        </p:spPr>
        <p:txBody>
          <a:bodyPr wrap="square" rtlCol="0">
            <a:spAutoFit/>
          </a:bodyPr>
          <a:lstStyle/>
          <a:p>
            <a:r>
              <a:rPr lang="uk-UA" dirty="0" smtClean="0"/>
              <a:t>чи</a:t>
            </a:r>
            <a:endParaRPr lang="ru-RU" dirty="0"/>
          </a:p>
        </p:txBody>
      </p:sp>
      <p:sp>
        <p:nvSpPr>
          <p:cNvPr id="5" name="TextBox 4"/>
          <p:cNvSpPr txBox="1"/>
          <p:nvPr/>
        </p:nvSpPr>
        <p:spPr>
          <a:xfrm>
            <a:off x="1142976" y="1714488"/>
            <a:ext cx="2071702" cy="369332"/>
          </a:xfrm>
          <a:prstGeom prst="rect">
            <a:avLst/>
          </a:prstGeom>
          <a:noFill/>
        </p:spPr>
        <p:txBody>
          <a:bodyPr wrap="square" rtlCol="0">
            <a:spAutoFit/>
          </a:bodyPr>
          <a:lstStyle/>
          <a:p>
            <a:r>
              <a:rPr lang="uk-UA" dirty="0" smtClean="0"/>
              <a:t>Українська</a:t>
            </a:r>
            <a:endParaRPr lang="ru-RU" dirty="0"/>
          </a:p>
        </p:txBody>
      </p:sp>
      <p:pic>
        <p:nvPicPr>
          <p:cNvPr id="6" name="Рисунок 5" descr="укр.jpg"/>
          <p:cNvPicPr>
            <a:picLocks noChangeAspect="1"/>
          </p:cNvPicPr>
          <p:nvPr/>
        </p:nvPicPr>
        <p:blipFill>
          <a:blip r:embed="rId2"/>
          <a:stretch>
            <a:fillRect/>
          </a:stretch>
        </p:blipFill>
        <p:spPr>
          <a:xfrm>
            <a:off x="1617372" y="2447448"/>
            <a:ext cx="5597834" cy="4186713"/>
          </a:xfrm>
          <a:prstGeom prst="rect">
            <a:avLst/>
          </a:prstGeom>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214290"/>
            <a:ext cx="7215238" cy="369332"/>
          </a:xfrm>
          <a:prstGeom prst="rect">
            <a:avLst/>
          </a:prstGeom>
          <a:noFill/>
        </p:spPr>
        <p:txBody>
          <a:bodyPr wrap="square" rtlCol="0">
            <a:spAutoFit/>
          </a:bodyPr>
          <a:lstStyle/>
          <a:p>
            <a:r>
              <a:rPr lang="uk-UA" b="1" dirty="0" smtClean="0">
                <a:latin typeface="Times New Roman" pitchFamily="18" charset="0"/>
                <a:cs typeface="Times New Roman" pitchFamily="18" charset="0"/>
              </a:rPr>
              <a:t>На сьогоднішній день:</a:t>
            </a:r>
            <a:endParaRPr lang="ru-RU" b="1" dirty="0">
              <a:latin typeface="Times New Roman" pitchFamily="18" charset="0"/>
              <a:cs typeface="Times New Roman" pitchFamily="18" charset="0"/>
            </a:endParaRPr>
          </a:p>
        </p:txBody>
      </p:sp>
      <p:sp>
        <p:nvSpPr>
          <p:cNvPr id="3" name="TextBox 2"/>
          <p:cNvSpPr txBox="1"/>
          <p:nvPr/>
        </p:nvSpPr>
        <p:spPr>
          <a:xfrm>
            <a:off x="1071538" y="857232"/>
            <a:ext cx="7572428" cy="3816429"/>
          </a:xfrm>
          <a:prstGeom prst="rect">
            <a:avLst/>
          </a:prstGeom>
          <a:noFill/>
        </p:spPr>
        <p:txBody>
          <a:bodyPr wrap="square" rtlCol="0">
            <a:spAutoFit/>
          </a:bodyPr>
          <a:lstStyle/>
          <a:p>
            <a:endParaRPr lang="uk-UA" sz="1400" dirty="0" smtClean="0">
              <a:latin typeface="Times New Roman" pitchFamily="18" charset="0"/>
              <a:cs typeface="Times New Roman" pitchFamily="18" charset="0"/>
            </a:endParaRPr>
          </a:p>
          <a:p>
            <a:pPr>
              <a:buFont typeface="Wingdings" pitchFamily="2" charset="2"/>
              <a:buChar char="v"/>
            </a:pPr>
            <a:r>
              <a:rPr lang="uk-UA" sz="1400" dirty="0" smtClean="0">
                <a:latin typeface="Times New Roman" pitchFamily="18" charset="0"/>
                <a:cs typeface="Times New Roman" pitchFamily="18" charset="0"/>
              </a:rPr>
              <a:t>Російська мова практично витіснила українську з міст центральної і східної України, в тому числі і з української столиці.</a:t>
            </a:r>
            <a:endParaRPr lang="ru-RU" sz="1400" dirty="0" smtClean="0">
              <a:latin typeface="Times New Roman" pitchFamily="18" charset="0"/>
              <a:cs typeface="Times New Roman" pitchFamily="18" charset="0"/>
            </a:endParaRPr>
          </a:p>
          <a:p>
            <a:endParaRPr lang="uk-UA" sz="1400" dirty="0" smtClean="0">
              <a:latin typeface="Times New Roman" pitchFamily="18" charset="0"/>
              <a:cs typeface="Times New Roman" pitchFamily="18" charset="0"/>
            </a:endParaRPr>
          </a:p>
          <a:p>
            <a:endParaRPr lang="uk-UA" sz="1400" dirty="0" smtClean="0">
              <a:latin typeface="Times New Roman" pitchFamily="18" charset="0"/>
              <a:cs typeface="Times New Roman" pitchFamily="18" charset="0"/>
            </a:endParaRPr>
          </a:p>
          <a:p>
            <a:pPr>
              <a:buFont typeface="Wingdings" pitchFamily="2" charset="2"/>
              <a:buChar char="v"/>
            </a:pPr>
            <a:r>
              <a:rPr lang="uk-UA" sz="1400" dirty="0" smtClean="0">
                <a:latin typeface="Times New Roman" pitchFamily="18" charset="0"/>
                <a:cs typeface="Times New Roman" pitchFamily="18" charset="0"/>
              </a:rPr>
              <a:t>На телеканалах України абсолютно переважає російськомовна продукція.</a:t>
            </a:r>
            <a:endParaRPr lang="ru-RU" sz="1400" dirty="0" smtClean="0">
              <a:latin typeface="Times New Roman" pitchFamily="18" charset="0"/>
              <a:cs typeface="Times New Roman" pitchFamily="18" charset="0"/>
            </a:endParaRPr>
          </a:p>
          <a:p>
            <a:endParaRPr lang="uk-UA" sz="1400" dirty="0" smtClean="0">
              <a:latin typeface="Times New Roman" pitchFamily="18" charset="0"/>
              <a:cs typeface="Times New Roman" pitchFamily="18" charset="0"/>
            </a:endParaRPr>
          </a:p>
          <a:p>
            <a:endParaRPr lang="uk-UA" sz="1400" dirty="0" smtClean="0">
              <a:latin typeface="Times New Roman" pitchFamily="18" charset="0"/>
              <a:cs typeface="Times New Roman" pitchFamily="18" charset="0"/>
            </a:endParaRPr>
          </a:p>
          <a:p>
            <a:pPr>
              <a:buFont typeface="Wingdings" pitchFamily="2" charset="2"/>
              <a:buChar char="v"/>
            </a:pPr>
            <a:r>
              <a:rPr lang="uk-UA" sz="1400" dirty="0" smtClean="0">
                <a:latin typeface="Times New Roman" pitchFamily="18" charset="0"/>
                <a:cs typeface="Times New Roman" pitchFamily="18" charset="0"/>
              </a:rPr>
              <a:t>Майже цілком витіснено українськомовну культуру з радіо, особливо </a:t>
            </a:r>
            <a:r>
              <a:rPr lang="uk-UA" sz="1400" dirty="0" err="1" smtClean="0">
                <a:latin typeface="Times New Roman" pitchFamily="18" charset="0"/>
                <a:cs typeface="Times New Roman" pitchFamily="18" charset="0"/>
              </a:rPr>
              <a:t>FМ-ефіру</a:t>
            </a:r>
            <a:r>
              <a:rPr lang="uk-UA" sz="1400" dirty="0" smtClean="0">
                <a:latin typeface="Times New Roman" pitchFamily="18" charset="0"/>
                <a:cs typeface="Times New Roman" pitchFamily="18" charset="0"/>
              </a:rPr>
              <a:t>.</a:t>
            </a:r>
          </a:p>
          <a:p>
            <a:pPr>
              <a:buFont typeface="Wingdings" pitchFamily="2" charset="2"/>
              <a:buChar char="v"/>
            </a:pPr>
            <a:endParaRPr lang="uk-UA" sz="1400" dirty="0" smtClean="0">
              <a:latin typeface="Times New Roman" pitchFamily="18" charset="0"/>
              <a:cs typeface="Times New Roman" pitchFamily="18" charset="0"/>
            </a:endParaRPr>
          </a:p>
          <a:p>
            <a:pPr>
              <a:buFont typeface="Wingdings" pitchFamily="2" charset="2"/>
              <a:buChar char="v"/>
            </a:pPr>
            <a:endParaRPr lang="uk-UA" sz="1400" dirty="0" smtClean="0">
              <a:latin typeface="Times New Roman" pitchFamily="18" charset="0"/>
              <a:cs typeface="Times New Roman" pitchFamily="18" charset="0"/>
            </a:endParaRPr>
          </a:p>
          <a:p>
            <a:pPr>
              <a:buFont typeface="Wingdings" pitchFamily="2" charset="2"/>
              <a:buChar char="v"/>
            </a:pPr>
            <a:r>
              <a:rPr lang="ru-RU" sz="1400" dirty="0" err="1" smtClean="0">
                <a:latin typeface="Times New Roman" pitchFamily="18" charset="0"/>
                <a:cs typeface="Times New Roman" pitchFamily="18" charset="0"/>
              </a:rPr>
              <a:t>Книжковий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ринок</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на 92% </a:t>
            </a:r>
            <a:r>
              <a:rPr lang="ru-RU" sz="1400" dirty="0" err="1" smtClean="0">
                <a:latin typeface="Times New Roman" pitchFamily="18" charset="0"/>
                <a:cs typeface="Times New Roman" pitchFamily="18" charset="0"/>
              </a:rPr>
              <a:t>окуповано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дешевими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російськими</a:t>
            </a:r>
            <a:r>
              <a:rPr lang="ru-RU" sz="1400" dirty="0" smtClean="0">
                <a:latin typeface="Times New Roman" pitchFamily="18" charset="0"/>
                <a:cs typeface="Times New Roman" pitchFamily="18" charset="0"/>
              </a:rPr>
              <a:t> книжками.</a:t>
            </a:r>
          </a:p>
          <a:p>
            <a:pPr>
              <a:buFont typeface="Wingdings" pitchFamily="2" charset="2"/>
              <a:buChar char="v"/>
            </a:pPr>
            <a:endParaRPr lang="uk-UA" sz="1400" dirty="0" smtClean="0">
              <a:latin typeface="Times New Roman" pitchFamily="18" charset="0"/>
              <a:cs typeface="Times New Roman" pitchFamily="18" charset="0"/>
            </a:endParaRPr>
          </a:p>
          <a:p>
            <a:pPr>
              <a:buFont typeface="Wingdings" pitchFamily="2" charset="2"/>
              <a:buChar char="v"/>
            </a:pPr>
            <a:endParaRPr lang="uk-UA" sz="1400" dirty="0" smtClean="0">
              <a:latin typeface="Times New Roman" pitchFamily="18" charset="0"/>
              <a:cs typeface="Times New Roman" pitchFamily="18" charset="0"/>
            </a:endParaRPr>
          </a:p>
          <a:p>
            <a:pPr>
              <a:buFont typeface="Wingdings" pitchFamily="2" charset="2"/>
              <a:buChar char="v"/>
            </a:pPr>
            <a:r>
              <a:rPr lang="uk-UA" sz="1400" dirty="0" smtClean="0">
                <a:latin typeface="Times New Roman" pitchFamily="18" charset="0"/>
                <a:cs typeface="Times New Roman" pitchFamily="18" charset="0"/>
              </a:rPr>
              <a:t>80% періодичних видань в Україні </a:t>
            </a:r>
            <a:r>
              <a:rPr lang="uk-UA" sz="1400" dirty="0" smtClean="0">
                <a:latin typeface="Times New Roman" pitchFamily="18" charset="0"/>
                <a:cs typeface="Times New Roman" pitchFamily="18" charset="0"/>
                <a:sym typeface="Symbol"/>
              </a:rPr>
              <a:t></a:t>
            </a:r>
            <a:r>
              <a:rPr lang="uk-UA" sz="1400" dirty="0" smtClean="0">
                <a:latin typeface="Times New Roman" pitchFamily="18" charset="0"/>
                <a:cs typeface="Times New Roman" pitchFamily="18" charset="0"/>
              </a:rPr>
              <a:t> російськомовні.</a:t>
            </a:r>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dirty="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357166"/>
            <a:ext cx="3357586" cy="4616648"/>
          </a:xfrm>
          <a:prstGeom prst="rect">
            <a:avLst/>
          </a:prstGeom>
          <a:noFill/>
        </p:spPr>
        <p:txBody>
          <a:bodyPr wrap="square" rtlCol="0">
            <a:spAutoFit/>
          </a:bodyPr>
          <a:lstStyle/>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r>
              <a:rPr lang="ru-RU" sz="1400" dirty="0" err="1" smtClean="0"/>
              <a:t>Сьогодні</a:t>
            </a:r>
            <a:r>
              <a:rPr lang="ru-RU" sz="1400" dirty="0" smtClean="0"/>
              <a:t> так </a:t>
            </a:r>
            <a:r>
              <a:rPr lang="ru-RU" sz="1400" dirty="0" err="1" smtClean="0"/>
              <a:t>і</a:t>
            </a:r>
            <a:r>
              <a:rPr lang="ru-RU" sz="1400" dirty="0" smtClean="0"/>
              <a:t> </a:t>
            </a:r>
            <a:r>
              <a:rPr lang="ru-RU" sz="1400" dirty="0" err="1" smtClean="0"/>
              <a:t>залишаються</a:t>
            </a:r>
            <a:r>
              <a:rPr lang="ru-RU" sz="1400" dirty="0" smtClean="0"/>
              <a:t> </a:t>
            </a:r>
            <a:r>
              <a:rPr lang="ru-RU" sz="1400" dirty="0" err="1" smtClean="0"/>
              <a:t>нереалізованими</a:t>
            </a:r>
            <a:r>
              <a:rPr lang="ru-RU" sz="1400" dirty="0" smtClean="0"/>
              <a:t> </a:t>
            </a:r>
            <a:r>
              <a:rPr lang="ru-RU" sz="1400" dirty="0" err="1" smtClean="0"/>
              <a:t>проекти</a:t>
            </a:r>
            <a:r>
              <a:rPr lang="ru-RU" sz="1400" dirty="0" smtClean="0"/>
              <a:t> </a:t>
            </a:r>
            <a:r>
              <a:rPr lang="ru-RU" sz="1400" dirty="0" err="1" smtClean="0"/>
              <a:t>законів</a:t>
            </a:r>
            <a:r>
              <a:rPr lang="ru-RU" sz="1400" dirty="0" smtClean="0"/>
              <a:t> </a:t>
            </a:r>
            <a:r>
              <a:rPr lang="ru-RU" sz="1400" dirty="0" err="1" smtClean="0"/>
              <a:t>України</a:t>
            </a:r>
            <a:r>
              <a:rPr lang="ru-RU" sz="1400" dirty="0" smtClean="0"/>
              <a:t> «Про </a:t>
            </a:r>
            <a:r>
              <a:rPr lang="ru-RU" sz="1400" dirty="0" err="1" smtClean="0"/>
              <a:t>мови</a:t>
            </a:r>
            <a:r>
              <a:rPr lang="ru-RU" sz="1400" dirty="0" smtClean="0"/>
              <a:t> в </a:t>
            </a:r>
            <a:r>
              <a:rPr lang="ru-RU" sz="1400" dirty="0" err="1" smtClean="0"/>
              <a:t>Україні</a:t>
            </a:r>
            <a:r>
              <a:rPr lang="ru-RU" sz="1400" dirty="0" smtClean="0"/>
              <a:t>», «Про </a:t>
            </a:r>
            <a:r>
              <a:rPr lang="ru-RU" sz="1400" dirty="0" err="1" smtClean="0"/>
              <a:t>розвиток</a:t>
            </a:r>
            <a:r>
              <a:rPr lang="ru-RU" sz="1400" dirty="0" smtClean="0"/>
              <a:t> та </a:t>
            </a:r>
            <a:r>
              <a:rPr lang="ru-RU" sz="1400" dirty="0" err="1" smtClean="0"/>
              <a:t>застосування</a:t>
            </a:r>
            <a:r>
              <a:rPr lang="ru-RU" sz="1400" dirty="0" smtClean="0"/>
              <a:t> </a:t>
            </a:r>
            <a:r>
              <a:rPr lang="ru-RU" sz="1400" dirty="0" err="1" smtClean="0"/>
              <a:t>мов</a:t>
            </a:r>
            <a:r>
              <a:rPr lang="ru-RU" sz="1400" dirty="0" smtClean="0"/>
              <a:t> в </a:t>
            </a:r>
            <a:r>
              <a:rPr lang="ru-RU" sz="1400" dirty="0" err="1" smtClean="0"/>
              <a:t>Україні</a:t>
            </a:r>
            <a:r>
              <a:rPr lang="ru-RU" sz="1400" dirty="0" smtClean="0"/>
              <a:t>», «Про </a:t>
            </a:r>
            <a:r>
              <a:rPr lang="ru-RU" sz="1400" dirty="0" err="1" smtClean="0"/>
              <a:t>державну</a:t>
            </a:r>
            <a:r>
              <a:rPr lang="ru-RU" sz="1400" dirty="0" smtClean="0"/>
              <a:t> </a:t>
            </a:r>
            <a:r>
              <a:rPr lang="ru-RU" sz="1400" dirty="0" err="1" smtClean="0"/>
              <a:t>мову</a:t>
            </a:r>
            <a:r>
              <a:rPr lang="ru-RU" sz="1400" dirty="0" smtClean="0"/>
              <a:t>», </a:t>
            </a:r>
            <a:r>
              <a:rPr lang="ru-RU" sz="1400" dirty="0" err="1" smtClean="0"/>
              <a:t>і</a:t>
            </a:r>
            <a:r>
              <a:rPr lang="ru-RU" sz="1400" dirty="0" smtClean="0"/>
              <a:t> </a:t>
            </a:r>
            <a:r>
              <a:rPr lang="ru-RU" sz="1400" dirty="0" err="1" smtClean="0"/>
              <a:t>це</a:t>
            </a:r>
            <a:r>
              <a:rPr lang="ru-RU" sz="1400" dirty="0" smtClean="0"/>
              <a:t> </a:t>
            </a:r>
            <a:r>
              <a:rPr lang="ru-RU" sz="1400" dirty="0" err="1" smtClean="0"/>
              <a:t>є</a:t>
            </a:r>
            <a:r>
              <a:rPr lang="ru-RU" sz="1400" dirty="0" smtClean="0"/>
              <a:t> </a:t>
            </a:r>
            <a:r>
              <a:rPr lang="ru-RU" sz="1400" dirty="0" err="1" smtClean="0"/>
              <a:t>свідченням</a:t>
            </a:r>
            <a:r>
              <a:rPr lang="ru-RU" sz="1400" dirty="0" smtClean="0"/>
              <a:t> </a:t>
            </a:r>
            <a:r>
              <a:rPr lang="ru-RU" sz="1400" dirty="0" err="1" smtClean="0"/>
              <a:t>відсутності</a:t>
            </a:r>
            <a:r>
              <a:rPr lang="ru-RU" sz="1400" dirty="0" smtClean="0"/>
              <a:t> </a:t>
            </a:r>
            <a:r>
              <a:rPr lang="ru-RU" sz="1400" dirty="0" err="1" smtClean="0"/>
              <a:t>свідомого</a:t>
            </a:r>
            <a:r>
              <a:rPr lang="ru-RU" sz="1400" dirty="0" smtClean="0"/>
              <a:t> </a:t>
            </a:r>
            <a:r>
              <a:rPr lang="ru-RU" sz="1400" dirty="0" err="1" smtClean="0"/>
              <a:t>прагнення</a:t>
            </a:r>
            <a:r>
              <a:rPr lang="ru-RU" sz="1400" dirty="0" smtClean="0"/>
              <a:t> до </a:t>
            </a:r>
            <a:r>
              <a:rPr lang="ru-RU" sz="1400" dirty="0" err="1" smtClean="0"/>
              <a:t>вирішення</a:t>
            </a:r>
            <a:r>
              <a:rPr lang="ru-RU" sz="1400" dirty="0" smtClean="0"/>
              <a:t> </a:t>
            </a:r>
            <a:r>
              <a:rPr lang="ru-RU" sz="1400" dirty="0" err="1" smtClean="0"/>
              <a:t>мовного</a:t>
            </a:r>
            <a:r>
              <a:rPr lang="ru-RU" sz="1400" dirty="0" smtClean="0"/>
              <a:t> </a:t>
            </a:r>
            <a:r>
              <a:rPr lang="ru-RU" sz="1400" dirty="0" err="1" smtClean="0"/>
              <a:t>питання</a:t>
            </a:r>
            <a:r>
              <a:rPr lang="ru-RU" sz="1400" dirty="0" smtClean="0"/>
              <a:t>, при </a:t>
            </a:r>
            <a:r>
              <a:rPr lang="ru-RU" sz="1400" dirty="0" err="1" smtClean="0"/>
              <a:t>вирішенні</a:t>
            </a:r>
            <a:r>
              <a:rPr lang="ru-RU" sz="1400" dirty="0" smtClean="0"/>
              <a:t> </a:t>
            </a:r>
            <a:r>
              <a:rPr lang="ru-RU" sz="1400" dirty="0" err="1" smtClean="0"/>
              <a:t>якого</a:t>
            </a:r>
            <a:r>
              <a:rPr lang="ru-RU" sz="1400" dirty="0" smtClean="0"/>
              <a:t> </a:t>
            </a:r>
            <a:r>
              <a:rPr lang="ru-RU" sz="1400" dirty="0" err="1" smtClean="0"/>
              <a:t>мають</a:t>
            </a:r>
            <a:r>
              <a:rPr lang="ru-RU" sz="1400" dirty="0" smtClean="0"/>
              <a:t> бути </a:t>
            </a:r>
            <a:r>
              <a:rPr lang="ru-RU" sz="1400" dirty="0" err="1" smtClean="0"/>
              <a:t>поєднана</a:t>
            </a:r>
            <a:r>
              <a:rPr lang="ru-RU" sz="1400" dirty="0" smtClean="0"/>
              <a:t> </a:t>
            </a:r>
            <a:r>
              <a:rPr lang="ru-RU" sz="1400" dirty="0" err="1" smtClean="0"/>
              <a:t>політика</a:t>
            </a:r>
            <a:r>
              <a:rPr lang="ru-RU" sz="1400" dirty="0" smtClean="0"/>
              <a:t> </a:t>
            </a:r>
            <a:r>
              <a:rPr lang="ru-RU" sz="1400" dirty="0" err="1" smtClean="0"/>
              <a:t>підтримки</a:t>
            </a:r>
            <a:r>
              <a:rPr lang="ru-RU" sz="1400" dirty="0" smtClean="0"/>
              <a:t> </a:t>
            </a:r>
            <a:r>
              <a:rPr lang="ru-RU" sz="1400" dirty="0" err="1" smtClean="0"/>
              <a:t>і</a:t>
            </a:r>
            <a:r>
              <a:rPr lang="ru-RU" sz="1400" dirty="0" smtClean="0"/>
              <a:t> </a:t>
            </a:r>
            <a:r>
              <a:rPr lang="ru-RU" sz="1400" dirty="0" err="1" smtClean="0"/>
              <a:t>захисту</a:t>
            </a:r>
            <a:r>
              <a:rPr lang="ru-RU" sz="1400" dirty="0" smtClean="0"/>
              <a:t> </a:t>
            </a:r>
            <a:r>
              <a:rPr lang="ru-RU" sz="1400" dirty="0" err="1" smtClean="0"/>
              <a:t>української</a:t>
            </a:r>
            <a:r>
              <a:rPr lang="ru-RU" sz="1400" dirty="0" smtClean="0"/>
              <a:t> </a:t>
            </a:r>
            <a:r>
              <a:rPr lang="ru-RU" sz="1400" dirty="0" err="1" smtClean="0"/>
              <a:t>мови</a:t>
            </a:r>
            <a:r>
              <a:rPr lang="ru-RU" sz="1400" dirty="0" smtClean="0"/>
              <a:t> як </a:t>
            </a:r>
            <a:r>
              <a:rPr lang="ru-RU" sz="1400" dirty="0" err="1" smtClean="0"/>
              <a:t>державної</a:t>
            </a:r>
            <a:r>
              <a:rPr lang="ru-RU" sz="1400" dirty="0" smtClean="0"/>
              <a:t> </a:t>
            </a:r>
            <a:r>
              <a:rPr lang="ru-RU" sz="1400" dirty="0" err="1" smtClean="0"/>
              <a:t>мови</a:t>
            </a:r>
            <a:r>
              <a:rPr lang="ru-RU" sz="1400" dirty="0" smtClean="0"/>
              <a:t>.</a:t>
            </a:r>
            <a:endParaRPr lang="ru-RU" sz="1400" dirty="0">
              <a:latin typeface="Times New Roman" pitchFamily="18" charset="0"/>
              <a:cs typeface="Times New Roman" pitchFamily="18" charset="0"/>
            </a:endParaRPr>
          </a:p>
        </p:txBody>
      </p:sp>
      <p:pic>
        <p:nvPicPr>
          <p:cNvPr id="3" name="Рисунок 2" descr="мова.jpg"/>
          <p:cNvPicPr>
            <a:picLocks noChangeAspect="1"/>
          </p:cNvPicPr>
          <p:nvPr/>
        </p:nvPicPr>
        <p:blipFill>
          <a:blip r:embed="rId2"/>
          <a:stretch>
            <a:fillRect/>
          </a:stretch>
        </p:blipFill>
        <p:spPr>
          <a:xfrm>
            <a:off x="4306489" y="2000248"/>
            <a:ext cx="4837511" cy="4857752"/>
          </a:xfrm>
          <a:prstGeom prst="rect">
            <a:avLst/>
          </a:prstGeom>
        </p:spPr>
      </p:pic>
      <p:sp>
        <p:nvSpPr>
          <p:cNvPr id="4" name="TextBox 3"/>
          <p:cNvSpPr txBox="1"/>
          <p:nvPr/>
        </p:nvSpPr>
        <p:spPr>
          <a:xfrm>
            <a:off x="1214414" y="285728"/>
            <a:ext cx="6929486" cy="369332"/>
          </a:xfrm>
          <a:prstGeom prst="rect">
            <a:avLst/>
          </a:prstGeom>
          <a:noFill/>
        </p:spPr>
        <p:txBody>
          <a:bodyPr wrap="square" rtlCol="0">
            <a:spAutoFit/>
          </a:bodyPr>
          <a:lstStyle/>
          <a:p>
            <a:r>
              <a:rPr lang="uk-UA" dirty="0" smtClean="0">
                <a:latin typeface="Times New Roman" pitchFamily="18" charset="0"/>
                <a:cs typeface="Times New Roman" pitchFamily="18" charset="0"/>
              </a:rPr>
              <a:t>Утиски мови</a:t>
            </a:r>
            <a:endParaRPr lang="ru-RU"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29256" y="1000108"/>
            <a:ext cx="3357586" cy="4616648"/>
          </a:xfrm>
          <a:prstGeom prst="rect">
            <a:avLst/>
          </a:prstGeom>
          <a:noFill/>
        </p:spPr>
        <p:txBody>
          <a:bodyPr wrap="square" rtlCol="0">
            <a:spAutoFit/>
          </a:bodyPr>
          <a:lstStyle/>
          <a:p>
            <a:r>
              <a:rPr lang="ru-RU" sz="1400" dirty="0" err="1" smtClean="0">
                <a:latin typeface="Times New Roman" pitchFamily="18" charset="0"/>
                <a:cs typeface="Times New Roman" pitchFamily="18" charset="0"/>
              </a:rPr>
              <a:t>Щорік</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Україні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кількість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шкіл</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російською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викладання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скорочується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майже</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півтори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сотні</a:t>
            </a:r>
            <a:r>
              <a:rPr lang="ru-RU" sz="1400" dirty="0" smtClean="0">
                <a:latin typeface="Times New Roman" pitchFamily="18" charset="0"/>
                <a:cs typeface="Times New Roman" pitchFamily="18" charset="0"/>
              </a:rPr>
              <a:t>. </a:t>
            </a: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ru-RU" sz="1400" dirty="0" err="1" smtClean="0">
                <a:latin typeface="Times New Roman" pitchFamily="18" charset="0"/>
                <a:cs typeface="Times New Roman" pitchFamily="18" charset="0"/>
              </a:rPr>
              <a:t>Російська</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інші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активно </a:t>
            </a:r>
            <a:r>
              <a:rPr lang="ru-RU" sz="1400" dirty="0" err="1" smtClean="0">
                <a:latin typeface="Times New Roman" pitchFamily="18" charset="0"/>
                <a:cs typeface="Times New Roman" pitchFamily="18" charset="0"/>
              </a:rPr>
              <a:t>витісняються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освітньої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сфери</a:t>
            </a:r>
            <a:r>
              <a:rPr lang="ru-RU" sz="1400" dirty="0" smtClean="0">
                <a:latin typeface="Times New Roman" pitchFamily="18" charset="0"/>
                <a:cs typeface="Times New Roman" pitchFamily="18" charset="0"/>
              </a:rPr>
              <a:t> у </a:t>
            </a:r>
            <a:r>
              <a:rPr lang="ru-RU" sz="1400" dirty="0" err="1" smtClean="0">
                <a:latin typeface="Times New Roman" pitchFamily="18" charset="0"/>
                <a:cs typeface="Times New Roman" pitchFamily="18" charset="0"/>
              </a:rPr>
              <a:t>зв'язку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змін</a:t>
            </a:r>
            <a:r>
              <a:rPr lang="ru-RU" sz="1400" dirty="0" smtClean="0">
                <a:latin typeface="Times New Roman" pitchFamily="18" charset="0"/>
                <a:cs typeface="Times New Roman" pitchFamily="18" charset="0"/>
              </a:rPr>
              <a:t> правил </a:t>
            </a:r>
            <a:r>
              <a:rPr lang="ru-RU" sz="1400" dirty="0" err="1" smtClean="0">
                <a:latin typeface="Times New Roman" pitchFamily="18" charset="0"/>
                <a:cs typeface="Times New Roman" pitchFamily="18" charset="0"/>
              </a:rPr>
              <a:t>прийому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абітурієнтів</a:t>
            </a:r>
            <a:r>
              <a:rPr lang="ru-RU" sz="1400" dirty="0" smtClean="0">
                <a:latin typeface="Times New Roman" pitchFamily="18" charset="0"/>
                <a:cs typeface="Times New Roman" pitchFamily="18" charset="0"/>
              </a:rPr>
              <a:t> у </a:t>
            </a:r>
            <a:r>
              <a:rPr lang="ru-RU" sz="1400" dirty="0" err="1" smtClean="0">
                <a:latin typeface="Times New Roman" pitchFamily="18" charset="0"/>
                <a:cs typeface="Times New Roman" pitchFamily="18" charset="0"/>
              </a:rPr>
              <a:t>вищі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учбові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заклади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введенням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системи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Незалежного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зовнішнього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оцінювання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здійснюваного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лише</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державній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мові</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pic>
        <p:nvPicPr>
          <p:cNvPr id="3" name="Рисунок 2" descr="ми хочемо.jpg"/>
          <p:cNvPicPr>
            <a:picLocks noChangeAspect="1"/>
          </p:cNvPicPr>
          <p:nvPr/>
        </p:nvPicPr>
        <p:blipFill>
          <a:blip r:embed="rId2"/>
          <a:stretch>
            <a:fillRect/>
          </a:stretch>
        </p:blipFill>
        <p:spPr>
          <a:xfrm>
            <a:off x="0" y="285728"/>
            <a:ext cx="5465007" cy="4143404"/>
          </a:xfrm>
          <a:prstGeom prst="rect">
            <a:avLst/>
          </a:prstGeom>
          <a:ln>
            <a:noFill/>
          </a:ln>
          <a:effectLst>
            <a:softEdge rad="112500"/>
          </a:effectLst>
        </p:spPr>
      </p:pic>
      <p:sp>
        <p:nvSpPr>
          <p:cNvPr id="4" name="TextBox 3"/>
          <p:cNvSpPr txBox="1"/>
          <p:nvPr/>
        </p:nvSpPr>
        <p:spPr>
          <a:xfrm>
            <a:off x="5357818" y="142852"/>
            <a:ext cx="3429024" cy="369332"/>
          </a:xfrm>
          <a:prstGeom prst="rect">
            <a:avLst/>
          </a:prstGeom>
          <a:noFill/>
        </p:spPr>
        <p:txBody>
          <a:bodyPr wrap="square" rtlCol="0">
            <a:spAutoFit/>
          </a:bodyPr>
          <a:lstStyle/>
          <a:p>
            <a:r>
              <a:rPr lang="uk-UA" dirty="0" smtClean="0">
                <a:latin typeface="Times New Roman" pitchFamily="18" charset="0"/>
                <a:cs typeface="Times New Roman" pitchFamily="18" charset="0"/>
              </a:rPr>
              <a:t>Не все ще втрачено</a:t>
            </a:r>
            <a:endParaRPr lang="ru-RU"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571736" y="3143248"/>
            <a:ext cx="628654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lang="uk-UA" sz="1400" b="1" dirty="0" smtClean="0">
                <a:latin typeface="Arial" pitchFamily="34" charset="0"/>
                <a:ea typeface="Times New Roman" pitchFamily="18" charset="0"/>
                <a:cs typeface="Arial" pitchFamily="34" charset="0"/>
              </a:rPr>
              <a:t>М</a:t>
            </a:r>
            <a:r>
              <a:rPr kumimoji="0" lang="uk-U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овну ситуацію в Україні</a:t>
            </a:r>
          </a:p>
          <a:p>
            <a:pPr marL="0" marR="0" lvl="0" indent="450850" algn="l" defTabSz="914400" rtl="0" eaLnBrk="1" fontAlgn="base" latinLnBrk="0" hangingPunct="1">
              <a:lnSpc>
                <a:spcPct val="100000"/>
              </a:lnSpc>
              <a:spcBef>
                <a:spcPct val="0"/>
              </a:spcBef>
              <a:spcAft>
                <a:spcPct val="0"/>
              </a:spcAft>
              <a:buClrTx/>
              <a:buSzTx/>
              <a:buFontTx/>
              <a:buNone/>
              <a:tabLst/>
            </a:pPr>
            <a:endParaRPr lang="uk-UA" sz="1400" b="1" dirty="0" smtClean="0">
              <a:latin typeface="Arial" pitchFamily="34" charset="0"/>
              <a:ea typeface="Times New Roman" pitchFamily="18" charset="0"/>
              <a:cs typeface="Arial" pitchFamily="34" charset="0"/>
            </a:endParaRPr>
          </a:p>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сьогодні визначають два основні чинники: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 наявність мовного законодавства, яке закріплює державний статус однієї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української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мови;</a:t>
            </a: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a:p>
            <a:pPr marL="0" marR="0" lvl="0" indent="450850" algn="l" defTabSz="914400" rtl="0" eaLnBrk="0" fontAlgn="base" latinLnBrk="0" hangingPunct="0">
              <a:lnSpc>
                <a:spcPct val="100000"/>
              </a:lnSpc>
              <a:spcBef>
                <a:spcPct val="0"/>
              </a:spcBef>
              <a:spcAft>
                <a:spcPct val="0"/>
              </a:spcAft>
              <a:buClrTx/>
              <a:buSzTx/>
              <a:buFontTx/>
              <a:buNone/>
              <a:tabLst/>
            </a:pPr>
            <a:endParaRPr lang="uk-UA" sz="1400" dirty="0" smtClean="0">
              <a:latin typeface="Times New Roman" pitchFamily="18" charset="0"/>
              <a:ea typeface="Times New Roman" pitchFamily="18" charset="0"/>
              <a:cs typeface="Times New Roman" pitchFamily="18" charset="0"/>
              <a:sym typeface="Symbol" pitchFamily="18" charset="2"/>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б) співіснування двох мов у багатьох сферах суспільного життя, що є наслідком декларативного характеру мовного законодавства, а також спадщиною багаторічної політики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лінгвоциду</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 щодо української мови</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pic>
        <p:nvPicPr>
          <p:cNvPr id="4" name="Рисунок 3" descr="прапор.jpg"/>
          <p:cNvPicPr>
            <a:picLocks noChangeAspect="1"/>
          </p:cNvPicPr>
          <p:nvPr/>
        </p:nvPicPr>
        <p:blipFill>
          <a:blip r:embed="rId2"/>
          <a:stretch>
            <a:fillRect/>
          </a:stretch>
        </p:blipFill>
        <p:spPr>
          <a:xfrm>
            <a:off x="0" y="0"/>
            <a:ext cx="4786346" cy="3031352"/>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728" y="500042"/>
            <a:ext cx="6429420" cy="3077766"/>
          </a:xfrm>
          <a:prstGeom prst="rect">
            <a:avLst/>
          </a:prstGeom>
          <a:noFill/>
        </p:spPr>
        <p:txBody>
          <a:bodyPr wrap="square" rtlCol="0">
            <a:spAutoFit/>
          </a:bodyPr>
          <a:lstStyle/>
          <a:p>
            <a:r>
              <a:rPr lang="uk-UA" b="1" dirty="0" smtClean="0">
                <a:latin typeface="Times New Roman" pitchFamily="18" charset="0"/>
                <a:cs typeface="Times New Roman" pitchFamily="18" charset="0"/>
              </a:rPr>
              <a:t>Висновки:</a:t>
            </a:r>
          </a:p>
          <a:p>
            <a:endParaRPr lang="uk-UA" b="1" dirty="0" smtClean="0">
              <a:latin typeface="Times New Roman" pitchFamily="18" charset="0"/>
              <a:cs typeface="Times New Roman" pitchFamily="18" charset="0"/>
            </a:endParaRPr>
          </a:p>
          <a:p>
            <a:r>
              <a:rPr lang="uk-UA" b="1" dirty="0" smtClean="0">
                <a:latin typeface="Times New Roman" pitchFamily="18" charset="0"/>
                <a:cs typeface="Times New Roman" pitchFamily="18" charset="0"/>
              </a:rPr>
              <a:t>Отож,</a:t>
            </a:r>
            <a:r>
              <a:rPr lang="uk-UA" sz="1400" dirty="0" smtClean="0">
                <a:latin typeface="Times New Roman" pitchFamily="18" charset="0"/>
                <a:cs typeface="Times New Roman" pitchFamily="18" charset="0"/>
              </a:rPr>
              <a:t> українська мова завжди перебувала під утиском іншим мов, традицій та країн. Видатні діячі боролися за її існування як повноцінної та державної мови. Не дивлячись на усі перешкоди, наша мова залишилася незмінною.</a:t>
            </a:r>
          </a:p>
          <a:p>
            <a:r>
              <a:rPr lang="uk-UA" sz="1400" dirty="0" smtClean="0">
                <a:latin typeface="Times New Roman" pitchFamily="18" charset="0"/>
                <a:cs typeface="Times New Roman" pitchFamily="18" charset="0"/>
              </a:rPr>
              <a:t>Наше законодавство лише закріпило </a:t>
            </a:r>
            <a:r>
              <a:rPr lang="uk-UA" sz="1400" dirty="0" smtClean="0">
                <a:latin typeface="Times New Roman" pitchFamily="18" charset="0"/>
                <a:cs typeface="Times New Roman" pitchFamily="18" charset="0"/>
              </a:rPr>
              <a:t>правила використання </a:t>
            </a:r>
            <a:r>
              <a:rPr lang="uk-UA" sz="1400" dirty="0" err="1" smtClean="0">
                <a:latin typeface="Times New Roman" pitchFamily="18" charset="0"/>
                <a:cs typeface="Times New Roman" pitchFamily="18" charset="0"/>
              </a:rPr>
              <a:t>нащої</a:t>
            </a:r>
            <a:r>
              <a:rPr lang="uk-UA" sz="1400" dirty="0" smtClean="0">
                <a:latin typeface="Times New Roman" pitchFamily="18" charset="0"/>
                <a:cs typeface="Times New Roman" pitchFamily="18" charset="0"/>
              </a:rPr>
              <a:t> мови у законах Конституції 10,у Законі про мови. Однак,ці закони не заважають критичній мовній ситуації в Україні ще далі погіршуватися. Російська мова заміняє українську в усіх сферах спілкування. Утиски набувають масового характеру. Та все ж залишаються ті,кому українська мова дорожча за усе на світі. Вони не припиняють боротьби. Сподіваємося,що скоро все зміниться та російська і українська мови займуть відповідне місце. Головне, щоб все не залишилося </a:t>
            </a:r>
            <a:r>
              <a:rPr lang="uk-UA" sz="1400" dirty="0" smtClean="0">
                <a:latin typeface="Times New Roman" pitchFamily="18" charset="0"/>
                <a:cs typeface="Times New Roman" pitchFamily="18" charset="0"/>
              </a:rPr>
              <a:t>та</a:t>
            </a:r>
            <a:r>
              <a:rPr lang="uk-UA" sz="1400" dirty="0" smtClean="0">
                <a:latin typeface="Times New Roman" pitchFamily="18" charset="0"/>
                <a:cs typeface="Times New Roman" pitchFamily="18" charset="0"/>
              </a:rPr>
              <a:t>к, як воно є, адже мова може допомогти нарешті об’єднати наш народ.</a:t>
            </a:r>
            <a:endParaRPr lang="ru-RU"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ерб и флаг.jpg"/>
          <p:cNvPicPr>
            <a:picLocks noChangeAspect="1"/>
          </p:cNvPicPr>
          <p:nvPr/>
        </p:nvPicPr>
        <p:blipFill>
          <a:blip r:embed="rId2"/>
          <a:stretch>
            <a:fillRect/>
          </a:stretch>
        </p:blipFill>
        <p:spPr>
          <a:xfrm>
            <a:off x="455233" y="714356"/>
            <a:ext cx="8462241" cy="5286412"/>
          </a:xfrm>
          <a:prstGeom prst="rect">
            <a:avLst/>
          </a:prstGeom>
        </p:spPr>
      </p:pic>
      <p:sp>
        <p:nvSpPr>
          <p:cNvPr id="3" name="TextBox 2"/>
          <p:cNvSpPr txBox="1"/>
          <p:nvPr/>
        </p:nvSpPr>
        <p:spPr>
          <a:xfrm>
            <a:off x="714348" y="2000240"/>
            <a:ext cx="7929618" cy="830997"/>
          </a:xfrm>
          <a:prstGeom prst="rect">
            <a:avLst/>
          </a:prstGeom>
          <a:noFill/>
        </p:spPr>
        <p:txBody>
          <a:bodyPr wrap="square" rtlCol="0">
            <a:spAutoFit/>
          </a:bodyPr>
          <a:lstStyle/>
          <a:p>
            <a:r>
              <a:rPr lang="uk-UA" sz="2400" dirty="0" smtClean="0">
                <a:latin typeface="Times New Roman" pitchFamily="18" charset="0"/>
                <a:cs typeface="Times New Roman" pitchFamily="18" charset="0"/>
              </a:rPr>
              <a:t>                       </a:t>
            </a:r>
            <a:r>
              <a:rPr lang="uk-UA" sz="4800" dirty="0" smtClean="0">
                <a:ln>
                  <a:solidFill>
                    <a:schemeClr val="tx1">
                      <a:lumMod val="95000"/>
                      <a:lumOff val="5000"/>
                    </a:schemeClr>
                  </a:solidFill>
                </a:ln>
                <a:latin typeface="Times New Roman" pitchFamily="18" charset="0"/>
                <a:cs typeface="Times New Roman" pitchFamily="18" charset="0"/>
              </a:rPr>
              <a:t>Дякую за увагу!!!</a:t>
            </a:r>
            <a:endParaRPr lang="ru-RU" sz="4800" dirty="0">
              <a:ln>
                <a:solidFill>
                  <a:schemeClr val="tx1">
                    <a:lumMod val="95000"/>
                    <a:lumOff val="5000"/>
                  </a:schemeClr>
                </a:solidFill>
              </a:ln>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357166"/>
            <a:ext cx="6929486" cy="369332"/>
          </a:xfrm>
          <a:prstGeom prst="rect">
            <a:avLst/>
          </a:prstGeom>
          <a:noFill/>
        </p:spPr>
        <p:txBody>
          <a:bodyPr wrap="square" rtlCol="0">
            <a:spAutoFit/>
          </a:bodyPr>
          <a:lstStyle/>
          <a:p>
            <a:r>
              <a:rPr lang="uk-UA" dirty="0" smtClean="0"/>
              <a:t>Введення</a:t>
            </a:r>
            <a:endParaRPr lang="ru-RU" dirty="0"/>
          </a:p>
        </p:txBody>
      </p:sp>
      <p:sp>
        <p:nvSpPr>
          <p:cNvPr id="3" name="TextBox 2"/>
          <p:cNvSpPr txBox="1"/>
          <p:nvPr/>
        </p:nvSpPr>
        <p:spPr>
          <a:xfrm>
            <a:off x="1285852" y="928670"/>
            <a:ext cx="7072362" cy="3539430"/>
          </a:xfrm>
          <a:prstGeom prst="rect">
            <a:avLst/>
          </a:prstGeom>
          <a:noFill/>
        </p:spPr>
        <p:txBody>
          <a:bodyPr wrap="square" rtlCol="0">
            <a:spAutoFit/>
          </a:bodyPr>
          <a:lstStyle/>
          <a:p>
            <a:r>
              <a:rPr lang="uk-UA" sz="1400" dirty="0" smtClean="0"/>
              <a:t>1.       Найбільший скарб народу-це його мова.</a:t>
            </a:r>
          </a:p>
          <a:p>
            <a:pPr marL="342900" indent="-342900">
              <a:buAutoNum type="arabicPeriod" startAt="2"/>
            </a:pPr>
            <a:r>
              <a:rPr lang="uk-UA" sz="1400" dirty="0" smtClean="0"/>
              <a:t>Закон про мови в Україні</a:t>
            </a:r>
          </a:p>
          <a:p>
            <a:pPr marL="342900" indent="-342900">
              <a:buAutoNum type="arabicPeriod" startAt="2"/>
            </a:pPr>
            <a:r>
              <a:rPr lang="uk-UA" sz="1400" dirty="0" smtClean="0"/>
              <a:t>Поняття про державну та офіційну мову</a:t>
            </a:r>
          </a:p>
          <a:p>
            <a:pPr marL="342900" indent="-342900">
              <a:buAutoNum type="arabicPeriod" startAt="2"/>
            </a:pPr>
            <a:r>
              <a:rPr lang="uk-UA" sz="1400" dirty="0" smtClean="0"/>
              <a:t>Критерії затвердження мови у офіційну</a:t>
            </a:r>
          </a:p>
          <a:p>
            <a:pPr marL="342900" indent="-342900">
              <a:buAutoNum type="arabicPeriod" startAt="2"/>
            </a:pPr>
            <a:r>
              <a:rPr lang="uk-UA" sz="1400" dirty="0" err="1" smtClean="0"/>
              <a:t>Лінгвоцид</a:t>
            </a:r>
            <a:endParaRPr lang="uk-UA" sz="1400" dirty="0" smtClean="0"/>
          </a:p>
          <a:p>
            <a:pPr marL="342900" indent="-342900">
              <a:buAutoNum type="arabicPeriod" startAt="2"/>
            </a:pPr>
            <a:r>
              <a:rPr lang="uk-UA" sz="1400" dirty="0" smtClean="0"/>
              <a:t>Інші доповнення та поправки</a:t>
            </a:r>
          </a:p>
          <a:p>
            <a:pPr marL="342900" indent="-342900">
              <a:buFontTx/>
              <a:buAutoNum type="arabicPeriod" startAt="2"/>
            </a:pPr>
            <a:r>
              <a:rPr lang="uk-UA" sz="1400" dirty="0" smtClean="0"/>
              <a:t>Де більше розмовляють українською?</a:t>
            </a:r>
            <a:endParaRPr lang="ru-RU" sz="1400" dirty="0" smtClean="0"/>
          </a:p>
          <a:p>
            <a:pPr marL="342900" indent="-342900">
              <a:buAutoNum type="arabicPeriod" startAt="2"/>
            </a:pPr>
            <a:r>
              <a:rPr lang="uk-UA" sz="1400" dirty="0" smtClean="0"/>
              <a:t> Думка багатьох науковців</a:t>
            </a:r>
          </a:p>
          <a:p>
            <a:pPr marL="342900" indent="-342900">
              <a:buAutoNum type="arabicPeriod" startAt="2"/>
            </a:pPr>
            <a:r>
              <a:rPr lang="uk-UA" sz="1400" dirty="0" smtClean="0"/>
              <a:t>Мовна політика в Україні</a:t>
            </a:r>
          </a:p>
          <a:p>
            <a:pPr marL="342900" indent="-342900">
              <a:buAutoNum type="arabicPeriod" startAt="2"/>
            </a:pPr>
            <a:r>
              <a:rPr lang="uk-UA" sz="1400" dirty="0" smtClean="0"/>
              <a:t>Двомовність як запобігання об’єднанню української нації</a:t>
            </a:r>
          </a:p>
          <a:p>
            <a:pPr marL="342900" indent="-342900">
              <a:buAutoNum type="arabicPeriod" startAt="2"/>
            </a:pPr>
            <a:r>
              <a:rPr lang="uk-UA" sz="1400" dirty="0" smtClean="0"/>
              <a:t>Стан запровадження російської мови</a:t>
            </a:r>
          </a:p>
          <a:p>
            <a:pPr marL="342900" indent="-342900">
              <a:buAutoNum type="arabicPeriod" startAt="2"/>
            </a:pPr>
            <a:r>
              <a:rPr lang="uk-UA" sz="1400" dirty="0" smtClean="0"/>
              <a:t>Утиски рідної мови</a:t>
            </a:r>
          </a:p>
          <a:p>
            <a:pPr marL="342900" indent="-342900">
              <a:buAutoNum type="arabicPeriod" startAt="2"/>
            </a:pPr>
            <a:r>
              <a:rPr lang="uk-UA" sz="1400" dirty="0" smtClean="0"/>
              <a:t>Не все ще втрачено</a:t>
            </a:r>
          </a:p>
          <a:p>
            <a:pPr marL="342900" indent="-342900">
              <a:buAutoNum type="arabicPeriod" startAt="2"/>
            </a:pPr>
            <a:endParaRPr lang="uk-UA" sz="1400" dirty="0" smtClean="0"/>
          </a:p>
          <a:p>
            <a:pPr marL="342900" indent="-342900">
              <a:buAutoNum type="arabicPeriod" startAt="2"/>
            </a:pPr>
            <a:endParaRPr lang="uk-UA" sz="1400" dirty="0" smtClean="0"/>
          </a:p>
          <a:p>
            <a:pPr marL="342900" indent="-342900"/>
            <a:endParaRPr lang="ru-RU" sz="1400"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357166"/>
            <a:ext cx="6858048" cy="369332"/>
          </a:xfrm>
          <a:prstGeom prst="rect">
            <a:avLst/>
          </a:prstGeom>
          <a:noFill/>
        </p:spPr>
        <p:txBody>
          <a:bodyPr wrap="square" rtlCol="0">
            <a:spAutoFit/>
          </a:bodyPr>
          <a:lstStyle/>
          <a:p>
            <a:r>
              <a:rPr lang="ru-RU" b="1" dirty="0" err="1" smtClean="0">
                <a:latin typeface="Times New Roman" pitchFamily="18" charset="0"/>
                <a:cs typeface="Times New Roman" pitchFamily="18" charset="0"/>
              </a:rPr>
              <a:t>Найбільший</a:t>
            </a:r>
            <a:r>
              <a:rPr lang="ru-RU" b="1" dirty="0" smtClean="0">
                <a:latin typeface="Times New Roman" pitchFamily="18" charset="0"/>
                <a:cs typeface="Times New Roman" pitchFamily="18" charset="0"/>
              </a:rPr>
              <a:t> скарб народу – </a:t>
            </a:r>
            <a:r>
              <a:rPr lang="ru-RU" b="1" dirty="0" err="1" smtClean="0">
                <a:latin typeface="Times New Roman" pitchFamily="18" charset="0"/>
                <a:cs typeface="Times New Roman" pitchFamily="18" charset="0"/>
              </a:rPr>
              <a:t>це</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його</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мова</a:t>
            </a:r>
            <a:r>
              <a:rPr lang="ru-RU" b="1" dirty="0" smtClean="0"/>
              <a:t>.</a:t>
            </a:r>
            <a:endParaRPr lang="ru-RU" b="1" dirty="0"/>
          </a:p>
        </p:txBody>
      </p:sp>
      <p:sp>
        <p:nvSpPr>
          <p:cNvPr id="3" name="TextBox 2"/>
          <p:cNvSpPr txBox="1"/>
          <p:nvPr/>
        </p:nvSpPr>
        <p:spPr>
          <a:xfrm>
            <a:off x="1285852" y="1285860"/>
            <a:ext cx="7215238" cy="1231106"/>
          </a:xfrm>
          <a:prstGeom prst="rect">
            <a:avLst/>
          </a:prstGeom>
          <a:noFill/>
        </p:spPr>
        <p:txBody>
          <a:bodyPr wrap="square" rtlCol="0">
            <a:spAutoFit/>
          </a:bodyPr>
          <a:lstStyle/>
          <a:p>
            <a:r>
              <a:rPr lang="ru-RU" sz="1400" dirty="0" err="1" smtClean="0">
                <a:latin typeface="Times New Roman" pitchFamily="18" charset="0"/>
                <a:cs typeface="Times New Roman" pitchFamily="18" charset="0"/>
              </a:rPr>
              <a:t>Українська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мова</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це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корінного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населення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а </a:t>
            </a:r>
            <a:r>
              <a:rPr lang="ru-RU" sz="1400" dirty="0" err="1" smtClean="0">
                <a:latin typeface="Times New Roman" pitchFamily="18" charset="0"/>
                <a:cs typeface="Times New Roman" pitchFamily="18" charset="0"/>
              </a:rPr>
              <a:t>також</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українців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які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мешкають</a:t>
            </a:r>
            <a:r>
              <a:rPr lang="ru-RU" sz="1400" dirty="0" smtClean="0">
                <a:latin typeface="Times New Roman" pitchFamily="18" charset="0"/>
                <a:cs typeface="Times New Roman" pitchFamily="18" charset="0"/>
              </a:rPr>
              <a:t> за </a:t>
            </a:r>
            <a:r>
              <a:rPr lang="ru-RU" sz="1400" dirty="0" err="1" smtClean="0">
                <a:latin typeface="Times New Roman" pitchFamily="18" charset="0"/>
                <a:cs typeface="Times New Roman" pitchFamily="18" charset="0"/>
              </a:rPr>
              <a:t>її</a:t>
            </a:r>
            <a:r>
              <a:rPr lang="ru-RU" sz="1400" dirty="0" smtClean="0">
                <a:latin typeface="Times New Roman" pitchFamily="18" charset="0"/>
                <a:cs typeface="Times New Roman" pitchFamily="18" charset="0"/>
              </a:rPr>
              <a:t> межами. </a:t>
            </a:r>
            <a:r>
              <a:rPr lang="ru-RU" sz="1400" dirty="0" err="1" smtClean="0">
                <a:latin typeface="Times New Roman" pitchFamily="18" charset="0"/>
                <a:cs typeface="Times New Roman" pitchFamily="18" charset="0"/>
              </a:rPr>
              <a:t>Протягом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багатьох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століть</a:t>
            </a:r>
            <a:r>
              <a:rPr lang="ru-RU" sz="1400" dirty="0" smtClean="0">
                <a:latin typeface="Times New Roman" pitchFamily="18" charset="0"/>
                <a:cs typeface="Times New Roman" pitchFamily="18" charset="0"/>
              </a:rPr>
              <a:t> наша </a:t>
            </a:r>
            <a:r>
              <a:rPr lang="ru-RU" sz="1400" dirty="0" err="1" smtClean="0">
                <a:latin typeface="Times New Roman" pitchFamily="18" charset="0"/>
                <a:cs typeface="Times New Roman" pitchFamily="18" charset="0"/>
              </a:rPr>
              <a:t>мова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зазнавала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утисків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викорінення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спаплюження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витіснення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іншими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мовами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Незважаючи</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це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мова</a:t>
            </a:r>
            <a:r>
              <a:rPr lang="ru-RU" sz="1400" dirty="0" smtClean="0">
                <a:latin typeface="Times New Roman" pitchFamily="18" charset="0"/>
                <a:cs typeface="Times New Roman" pitchFamily="18" charset="0"/>
              </a:rPr>
              <a:t> стала державною </a:t>
            </a:r>
            <a:r>
              <a:rPr lang="ru-RU" sz="1400" dirty="0" err="1" smtClean="0">
                <a:latin typeface="Times New Roman" pitchFamily="18" charset="0"/>
                <a:cs typeface="Times New Roman" pitchFamily="18" charset="0"/>
              </a:rPr>
              <a:t>мовою</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Україні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згідно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зі</a:t>
            </a:r>
            <a:r>
              <a:rPr lang="ru-RU" sz="1400" dirty="0" smtClean="0">
                <a:latin typeface="Times New Roman" pitchFamily="18" charset="0"/>
                <a:cs typeface="Times New Roman" pitchFamily="18" charset="0"/>
              </a:rPr>
              <a:t> ст.10 </a:t>
            </a:r>
            <a:r>
              <a:rPr lang="ru-RU" sz="1400" dirty="0" err="1" smtClean="0">
                <a:latin typeface="Times New Roman" pitchFamily="18" charset="0"/>
                <a:cs typeface="Times New Roman" pitchFamily="18" charset="0"/>
              </a:rPr>
              <a:t>Конституції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прийнятої</a:t>
            </a:r>
            <a:r>
              <a:rPr lang="ru-RU" sz="1400" dirty="0" smtClean="0">
                <a:latin typeface="Times New Roman" pitchFamily="18" charset="0"/>
                <a:cs typeface="Times New Roman" pitchFamily="18" charset="0"/>
              </a:rPr>
              <a:t> Верховною Радою 28 </a:t>
            </a:r>
            <a:r>
              <a:rPr lang="ru-RU" sz="1400" dirty="0" err="1" smtClean="0">
                <a:latin typeface="Times New Roman" pitchFamily="18" charset="0"/>
                <a:cs typeface="Times New Roman" pitchFamily="18" charset="0"/>
              </a:rPr>
              <a:t>червня</a:t>
            </a:r>
            <a:r>
              <a:rPr lang="ru-RU" sz="1400" dirty="0" smtClean="0">
                <a:latin typeface="Times New Roman" pitchFamily="18" charset="0"/>
                <a:cs typeface="Times New Roman" pitchFamily="18" charset="0"/>
              </a:rPr>
              <a:t> 1996 року</a:t>
            </a:r>
            <a:r>
              <a:rPr lang="ru-RU" dirty="0" smtClean="0"/>
              <a:t>.</a:t>
            </a:r>
            <a:endParaRPr lang="ru-RU" dirty="0"/>
          </a:p>
        </p:txBody>
      </p:sp>
      <p:sp>
        <p:nvSpPr>
          <p:cNvPr id="1025" name="Rectangle 1"/>
          <p:cNvSpPr>
            <a:spLocks noChangeArrowheads="1"/>
          </p:cNvSpPr>
          <p:nvPr/>
        </p:nvSpPr>
        <p:spPr bwMode="auto">
          <a:xfrm>
            <a:off x="642910" y="4929198"/>
            <a:ext cx="785818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Low"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статті 10 Конституції записано: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“Державною</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мовою в Україні є українська мова.</a:t>
            </a:r>
          </a:p>
          <a:p>
            <a:pPr marL="0" marR="0" lvl="0" indent="450850" algn="justLow"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Держава забезпечує всебічний розвиток і функціонування української мови в усіх сферах </a:t>
            </a:r>
            <a:endParaRPr lang="uk-UA" sz="1400" dirty="0" smtClean="0">
              <a:latin typeface="Times New Roman" pitchFamily="18" charset="0"/>
              <a:ea typeface="Times New Roman" pitchFamily="18" charset="0"/>
              <a:cs typeface="Times New Roman" pitchFamily="18" charset="0"/>
            </a:endParaRPr>
          </a:p>
          <a:p>
            <a:pPr marL="0" marR="0" lvl="0" indent="450850" algn="justLow"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суспільного  життя на всій території України.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Low"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Україні гарантується вільний розвиток, використання і захист російської, інших мов </a:t>
            </a:r>
          </a:p>
          <a:p>
            <a:pPr marL="0" marR="0" lvl="0" indent="450850" algn="justLow"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національних меншин України.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Low"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Держава сприяє вивченню мов міжнародного спілкування.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Low"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Застосування мов в Україні гарантується Конституцією України та визначається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законом”</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Рисунок 6" descr="конституція.jpg"/>
          <p:cNvPicPr>
            <a:picLocks noChangeAspect="1"/>
          </p:cNvPicPr>
          <p:nvPr/>
        </p:nvPicPr>
        <p:blipFill>
          <a:blip r:embed="rId2"/>
          <a:stretch>
            <a:fillRect/>
          </a:stretch>
        </p:blipFill>
        <p:spPr>
          <a:xfrm>
            <a:off x="4500562" y="2285992"/>
            <a:ext cx="2199128" cy="2643182"/>
          </a:xfrm>
          <a:prstGeom prst="rect">
            <a:avLst/>
          </a:prstGeom>
          <a:scene3d>
            <a:camera prst="perspectiveRight"/>
            <a:lightRig rig="threePt" dir="t"/>
          </a:scene3d>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1428736"/>
            <a:ext cx="7715304" cy="523220"/>
          </a:xfrm>
          <a:prstGeom prst="rect">
            <a:avLst/>
          </a:prstGeom>
          <a:noFill/>
        </p:spPr>
        <p:txBody>
          <a:bodyPr wrap="square" rtlCol="0">
            <a:spAutoFit/>
          </a:bodyPr>
          <a:lstStyle/>
          <a:p>
            <a:r>
              <a:rPr lang="uk-UA" sz="1400" dirty="0" smtClean="0">
                <a:latin typeface="Times New Roman" pitchFamily="18" charset="0"/>
                <a:cs typeface="Times New Roman" pitchFamily="18" charset="0"/>
              </a:rPr>
              <a:t>Мовні відносини в Україні регулює, крім Конституції, </a:t>
            </a:r>
            <a:r>
              <a:rPr lang="uk-UA" sz="1400" b="1" dirty="0" smtClean="0">
                <a:latin typeface="Times New Roman" pitchFamily="18" charset="0"/>
                <a:cs typeface="Times New Roman" pitchFamily="18" charset="0"/>
              </a:rPr>
              <a:t>Закон про мови</a:t>
            </a:r>
            <a:r>
              <a:rPr lang="uk-UA" sz="1400" dirty="0" smtClean="0">
                <a:latin typeface="Times New Roman" pitchFamily="18" charset="0"/>
                <a:cs typeface="Times New Roman" pitchFamily="18" charset="0"/>
              </a:rPr>
              <a:t>, який був прийнятий Верховною Радою України 28 жовтня 1989 року.</a:t>
            </a:r>
            <a:endParaRPr lang="ru-RU" sz="1400" dirty="0">
              <a:latin typeface="Times New Roman" pitchFamily="18" charset="0"/>
              <a:cs typeface="Times New Roman" pitchFamily="18" charset="0"/>
            </a:endParaRPr>
          </a:p>
        </p:txBody>
      </p:sp>
      <p:sp>
        <p:nvSpPr>
          <p:cNvPr id="3" name="TextBox 2"/>
          <p:cNvSpPr txBox="1"/>
          <p:nvPr/>
        </p:nvSpPr>
        <p:spPr>
          <a:xfrm>
            <a:off x="1428728" y="642918"/>
            <a:ext cx="7500990" cy="369332"/>
          </a:xfrm>
          <a:prstGeom prst="rect">
            <a:avLst/>
          </a:prstGeom>
          <a:noFill/>
        </p:spPr>
        <p:txBody>
          <a:bodyPr wrap="square" rtlCol="0">
            <a:spAutoFit/>
          </a:bodyPr>
          <a:lstStyle/>
          <a:p>
            <a:r>
              <a:rPr lang="uk-UA" b="1" dirty="0" smtClean="0">
                <a:latin typeface="Times New Roman" pitchFamily="18" charset="0"/>
                <a:cs typeface="Times New Roman" pitchFamily="18" charset="0"/>
              </a:rPr>
              <a:t>Закон про мови в Україні </a:t>
            </a:r>
            <a:endParaRPr lang="ru-RU" dirty="0">
              <a:latin typeface="Times New Roman" pitchFamily="18" charset="0"/>
              <a:cs typeface="Times New Roman" pitchFamily="18" charset="0"/>
            </a:endParaRPr>
          </a:p>
        </p:txBody>
      </p:sp>
      <p:sp>
        <p:nvSpPr>
          <p:cNvPr id="4" name="TextBox 3"/>
          <p:cNvSpPr txBox="1"/>
          <p:nvPr/>
        </p:nvSpPr>
        <p:spPr>
          <a:xfrm>
            <a:off x="1285852" y="2214554"/>
            <a:ext cx="7358114" cy="1815882"/>
          </a:xfrm>
          <a:prstGeom prst="rect">
            <a:avLst/>
          </a:prstGeom>
          <a:noFill/>
        </p:spPr>
        <p:txBody>
          <a:bodyPr wrap="square" rtlCol="0">
            <a:spAutoFit/>
          </a:bodyPr>
          <a:lstStyle/>
          <a:p>
            <a:pPr fontAlgn="base"/>
            <a:r>
              <a:rPr lang="ru-RU" sz="1400" dirty="0" err="1" smtClean="0">
                <a:latin typeface="Times New Roman" pitchFamily="18" charset="0"/>
                <a:cs typeface="Times New Roman" pitchFamily="18" charset="0"/>
              </a:rPr>
              <a:t>Згідно</a:t>
            </a:r>
            <a:r>
              <a:rPr lang="ru-RU" sz="1400" dirty="0" smtClean="0">
                <a:latin typeface="Times New Roman" pitchFamily="18" charset="0"/>
                <a:cs typeface="Times New Roman" pitchFamily="18" charset="0"/>
              </a:rPr>
              <a:t> Закону державною </a:t>
            </a:r>
            <a:r>
              <a:rPr lang="ru-RU" sz="1400" dirty="0" err="1" smtClean="0">
                <a:latin typeface="Times New Roman" pitchFamily="18" charset="0"/>
                <a:cs typeface="Times New Roman" pitchFamily="18" charset="0"/>
              </a:rPr>
              <a:t>мовою</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Україні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є</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створює</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необхідні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умови</a:t>
            </a:r>
            <a:r>
              <a:rPr lang="ru-RU" sz="1400" dirty="0" smtClean="0">
                <a:latin typeface="Times New Roman" pitchFamily="18" charset="0"/>
                <a:cs typeface="Times New Roman" pitchFamily="18" charset="0"/>
              </a:rPr>
              <a:t> для </a:t>
            </a:r>
            <a:r>
              <a:rPr lang="ru-RU" sz="1400" dirty="0" err="1" smtClean="0">
                <a:latin typeface="Times New Roman" pitchFamily="18" charset="0"/>
                <a:cs typeface="Times New Roman" pitchFamily="18" charset="0"/>
              </a:rPr>
              <a:t>розвитку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використання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інших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національностей</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країні</a:t>
            </a:r>
            <a:r>
              <a:rPr lang="ru-RU" sz="1400" dirty="0" smtClean="0">
                <a:latin typeface="Times New Roman" pitchFamily="18" charset="0"/>
                <a:cs typeface="Times New Roman" pitchFamily="18" charset="0"/>
              </a:rPr>
              <a:t>. У </a:t>
            </a:r>
            <a:r>
              <a:rPr lang="ru-RU" sz="1400" dirty="0" err="1" smtClean="0">
                <a:latin typeface="Times New Roman" pitchFamily="18" charset="0"/>
                <a:cs typeface="Times New Roman" pitchFamily="18" charset="0"/>
              </a:rPr>
              <a:t>роботі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органів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державної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влади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розташованих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місцях</a:t>
            </a:r>
            <a:r>
              <a:rPr lang="ru-RU" sz="1400" dirty="0" smtClean="0">
                <a:latin typeface="Times New Roman" pitchFamily="18" charset="0"/>
                <a:cs typeface="Times New Roman" pitchFamily="18" charset="0"/>
              </a:rPr>
              <a:t> компактного </a:t>
            </a:r>
            <a:r>
              <a:rPr lang="ru-RU" sz="1400" dirty="0" err="1" smtClean="0">
                <a:latin typeface="Times New Roman" pitchFamily="18" charset="0"/>
                <a:cs typeface="Times New Roman" pitchFamily="18" charset="0"/>
              </a:rPr>
              <a:t>проживання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національних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меншин</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можуть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використовуватись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поряд</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цих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національних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меншин</a:t>
            </a:r>
            <a:r>
              <a:rPr lang="ru-RU" sz="1400" dirty="0" smtClean="0">
                <a:latin typeface="Times New Roman" pitchFamily="18" charset="0"/>
                <a:cs typeface="Times New Roman" pitchFamily="18" charset="0"/>
              </a:rPr>
              <a:t>.</a:t>
            </a:r>
          </a:p>
          <a:p>
            <a:pPr fontAlgn="base"/>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smtClean="0">
              <a:latin typeface="Times New Roman" pitchFamily="18" charset="0"/>
              <a:cs typeface="Times New Roman" pitchFamily="18" charset="0"/>
            </a:endParaRPr>
          </a:p>
          <a:p>
            <a:pPr fontAlgn="base"/>
            <a:r>
              <a:rPr lang="ru-RU" sz="1400" dirty="0" err="1" smtClean="0">
                <a:latin typeface="Times New Roman" pitchFamily="18" charset="0"/>
                <a:cs typeface="Times New Roman" pitchFamily="18" charset="0"/>
              </a:rPr>
              <a:t>Мовами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міжнаціонального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спілкування</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Україні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є</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російська</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інші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a:t>
            </a:r>
          </a:p>
          <a:p>
            <a:pPr fontAlgn="base"/>
            <a:endParaRPr lang="ru-RU" sz="1400" dirty="0">
              <a:latin typeface="Times New Roman" pitchFamily="18" charset="0"/>
              <a:cs typeface="Times New Roman" pitchFamily="18" charset="0"/>
            </a:endParaRPr>
          </a:p>
        </p:txBody>
      </p:sp>
      <p:sp>
        <p:nvSpPr>
          <p:cNvPr id="5" name="TextBox 4"/>
          <p:cNvSpPr txBox="1"/>
          <p:nvPr/>
        </p:nvSpPr>
        <p:spPr>
          <a:xfrm>
            <a:off x="1214414" y="4071942"/>
            <a:ext cx="6643734" cy="523220"/>
          </a:xfrm>
          <a:prstGeom prst="rect">
            <a:avLst/>
          </a:prstGeom>
          <a:noFill/>
        </p:spPr>
        <p:txBody>
          <a:bodyPr wrap="square" rtlCol="0">
            <a:spAutoFit/>
          </a:bodyPr>
          <a:lstStyle/>
          <a:p>
            <a:r>
              <a:rPr lang="ru-RU" sz="1400" dirty="0" smtClean="0">
                <a:latin typeface="Times New Roman" pitchFamily="18" charset="0"/>
                <a:cs typeface="Times New Roman" pitchFamily="18" charset="0"/>
              </a:rPr>
              <a:t>Законом </a:t>
            </a:r>
            <a:r>
              <a:rPr lang="ru-RU" sz="1400" dirty="0" err="1" smtClean="0">
                <a:latin typeface="Times New Roman" pitchFamily="18" charset="0"/>
                <a:cs typeface="Times New Roman" pitchFamily="18" charset="0"/>
              </a:rPr>
              <a:t>забороняється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мовна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дискримінація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Також</a:t>
            </a:r>
            <a:r>
              <a:rPr lang="ru-RU" sz="1400" dirty="0" smtClean="0">
                <a:latin typeface="Times New Roman" pitchFamily="18" charset="0"/>
                <a:cs typeface="Times New Roman" pitchFamily="18" charset="0"/>
              </a:rPr>
              <a:t> не </a:t>
            </a:r>
            <a:r>
              <a:rPr lang="ru-RU" sz="1400" dirty="0" err="1" smtClean="0">
                <a:latin typeface="Times New Roman" pitchFamily="18" charset="0"/>
                <a:cs typeface="Times New Roman" pitchFamily="18" charset="0"/>
              </a:rPr>
              <a:t>дозволяється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надання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будь-яких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привілеїв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чи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застосування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обмежень</a:t>
            </a:r>
            <a:r>
              <a:rPr lang="ru-RU" sz="1400" dirty="0" smtClean="0">
                <a:latin typeface="Times New Roman" pitchFamily="18" charset="0"/>
                <a:cs typeface="Times New Roman" pitchFamily="18" charset="0"/>
              </a:rPr>
              <a:t> прав особи за </a:t>
            </a:r>
            <a:r>
              <a:rPr lang="ru-RU" sz="1400" dirty="0" err="1" smtClean="0">
                <a:latin typeface="Times New Roman" pitchFamily="18" charset="0"/>
                <a:cs typeface="Times New Roman" pitchFamily="18" charset="0"/>
              </a:rPr>
              <a:t>мовною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ознакою</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pic>
        <p:nvPicPr>
          <p:cNvPr id="6" name="Рисунок 5" descr="герб.png"/>
          <p:cNvPicPr>
            <a:picLocks noChangeAspect="1"/>
          </p:cNvPicPr>
          <p:nvPr/>
        </p:nvPicPr>
        <p:blipFill>
          <a:blip r:embed="rId2" cstate="print"/>
          <a:stretch>
            <a:fillRect/>
          </a:stretch>
        </p:blipFill>
        <p:spPr>
          <a:xfrm>
            <a:off x="8115306" y="0"/>
            <a:ext cx="1028694" cy="1433937"/>
          </a:xfrm>
          <a:prstGeom prst="rect">
            <a:avLst/>
          </a:prstGeom>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357166"/>
            <a:ext cx="7072362" cy="369332"/>
          </a:xfrm>
          <a:prstGeom prst="rect">
            <a:avLst/>
          </a:prstGeom>
          <a:noFill/>
        </p:spPr>
        <p:txBody>
          <a:bodyPr wrap="square" rtlCol="0">
            <a:spAutoFit/>
          </a:bodyPr>
          <a:lstStyle/>
          <a:p>
            <a:r>
              <a:rPr lang="uk-UA" b="1" dirty="0" smtClean="0">
                <a:latin typeface="Times New Roman" pitchFamily="18" charset="0"/>
                <a:cs typeface="Times New Roman" pitchFamily="18" charset="0"/>
              </a:rPr>
              <a:t>Поняття про державну та офіційну мову</a:t>
            </a:r>
            <a:endParaRPr lang="ru-RU" b="1" dirty="0">
              <a:latin typeface="Times New Roman" pitchFamily="18" charset="0"/>
              <a:cs typeface="Times New Roman" pitchFamily="18" charset="0"/>
            </a:endParaRPr>
          </a:p>
        </p:txBody>
      </p:sp>
      <p:sp>
        <p:nvSpPr>
          <p:cNvPr id="3" name="TextBox 2"/>
          <p:cNvSpPr txBox="1"/>
          <p:nvPr/>
        </p:nvSpPr>
        <p:spPr>
          <a:xfrm>
            <a:off x="1214414" y="2500306"/>
            <a:ext cx="7500990" cy="954107"/>
          </a:xfrm>
          <a:prstGeom prst="rect">
            <a:avLst/>
          </a:prstGeom>
          <a:noFill/>
        </p:spPr>
        <p:txBody>
          <a:bodyPr wrap="square" rtlCol="0">
            <a:spAutoFit/>
          </a:bodyPr>
          <a:lstStyle/>
          <a:p>
            <a:r>
              <a:rPr lang="uk-UA" sz="1400" b="1" dirty="0" smtClean="0"/>
              <a:t>Державна мова </a:t>
            </a:r>
            <a:r>
              <a:rPr lang="uk-UA" sz="1400" dirty="0" smtClean="0"/>
              <a:t>– це офіційно проголошена законодавчою владою мова сфери офіційного спілкування, мова спілкування держави з її громадянами і навпаки (мова всіх гілок державної влади </a:t>
            </a:r>
            <a:r>
              <a:rPr lang="uk-UA" sz="1400" dirty="0" smtClean="0">
                <a:sym typeface="Symbol"/>
              </a:rPr>
              <a:t></a:t>
            </a:r>
            <a:r>
              <a:rPr lang="uk-UA" sz="1400" dirty="0" smtClean="0"/>
              <a:t> законодавчої, виконавчої, судової, засобів масової інформації, освіти, культури, науки, документації і т. д. ).</a:t>
            </a:r>
            <a:endParaRPr lang="ru-RU" sz="1400" dirty="0"/>
          </a:p>
        </p:txBody>
      </p:sp>
      <p:sp>
        <p:nvSpPr>
          <p:cNvPr id="4" name="TextBox 3"/>
          <p:cNvSpPr txBox="1"/>
          <p:nvPr/>
        </p:nvSpPr>
        <p:spPr>
          <a:xfrm>
            <a:off x="1214414" y="3571876"/>
            <a:ext cx="6500858" cy="954107"/>
          </a:xfrm>
          <a:prstGeom prst="rect">
            <a:avLst/>
          </a:prstGeom>
          <a:noFill/>
        </p:spPr>
        <p:txBody>
          <a:bodyPr wrap="square" rtlCol="0">
            <a:spAutoFit/>
          </a:bodyPr>
          <a:lstStyle/>
          <a:p>
            <a:r>
              <a:rPr lang="ru-RU" sz="1400" dirty="0" err="1" smtClean="0"/>
              <a:t>Відмінність</a:t>
            </a:r>
            <a:r>
              <a:rPr lang="ru-RU" sz="1400" dirty="0" smtClean="0"/>
              <a:t> </a:t>
            </a:r>
            <a:r>
              <a:rPr lang="ru-RU" sz="1400" dirty="0" err="1" smtClean="0"/>
              <a:t>між</a:t>
            </a:r>
            <a:r>
              <a:rPr lang="ru-RU" sz="1400" dirty="0" smtClean="0"/>
              <a:t> державною та </a:t>
            </a:r>
            <a:r>
              <a:rPr lang="ru-RU" sz="1400" dirty="0" err="1" smtClean="0"/>
              <a:t>офіційною</a:t>
            </a:r>
            <a:r>
              <a:rPr lang="ru-RU" sz="1400" dirty="0" smtClean="0"/>
              <a:t> </a:t>
            </a:r>
            <a:r>
              <a:rPr lang="ru-RU" sz="1400" dirty="0" err="1" smtClean="0"/>
              <a:t>полягає</a:t>
            </a:r>
            <a:r>
              <a:rPr lang="ru-RU" sz="1400" dirty="0" smtClean="0"/>
              <a:t> </a:t>
            </a:r>
            <a:r>
              <a:rPr lang="ru-RU" sz="1400" dirty="0" err="1" smtClean="0"/>
              <a:t>лише</a:t>
            </a:r>
            <a:r>
              <a:rPr lang="ru-RU" sz="1400" dirty="0" smtClean="0"/>
              <a:t> в тому, </a:t>
            </a:r>
            <a:r>
              <a:rPr lang="ru-RU" sz="1400" dirty="0" err="1" smtClean="0"/>
              <a:t>що</a:t>
            </a:r>
            <a:r>
              <a:rPr lang="ru-RU" sz="1400" dirty="0" smtClean="0"/>
              <a:t> для статусу </a:t>
            </a:r>
            <a:r>
              <a:rPr lang="ru-RU" sz="1400" dirty="0" err="1" smtClean="0"/>
              <a:t>державної</a:t>
            </a:r>
            <a:r>
              <a:rPr lang="ru-RU" sz="1400" dirty="0" smtClean="0"/>
              <a:t> </a:t>
            </a:r>
            <a:r>
              <a:rPr lang="ru-RU" sz="1400" dirty="0" err="1" smtClean="0"/>
              <a:t>мови</a:t>
            </a:r>
            <a:r>
              <a:rPr lang="ru-RU" sz="1400" dirty="0" smtClean="0"/>
              <a:t> </a:t>
            </a:r>
            <a:r>
              <a:rPr lang="ru-RU" sz="1400" dirty="0" err="1" smtClean="0"/>
              <a:t>обов’язковим</a:t>
            </a:r>
            <a:r>
              <a:rPr lang="ru-RU" sz="1400" dirty="0" smtClean="0"/>
              <a:t> </a:t>
            </a:r>
            <a:r>
              <a:rPr lang="ru-RU" sz="1400" dirty="0" err="1" smtClean="0"/>
              <a:t>є</a:t>
            </a:r>
            <a:r>
              <a:rPr lang="ru-RU" sz="1400" dirty="0" smtClean="0"/>
              <a:t> </a:t>
            </a:r>
            <a:r>
              <a:rPr lang="ru-RU" sz="1400" dirty="0" err="1" smtClean="0"/>
              <a:t>його</a:t>
            </a:r>
            <a:r>
              <a:rPr lang="ru-RU" sz="1400" dirty="0" smtClean="0"/>
              <a:t> </a:t>
            </a:r>
            <a:r>
              <a:rPr lang="ru-RU" sz="1400" dirty="0" err="1" smtClean="0"/>
              <a:t>офіційне</a:t>
            </a:r>
            <a:r>
              <a:rPr lang="ru-RU" sz="1400" dirty="0" smtClean="0"/>
              <a:t> </a:t>
            </a:r>
            <a:r>
              <a:rPr lang="ru-RU" sz="1400" dirty="0" err="1" smtClean="0"/>
              <a:t>законодавче</a:t>
            </a:r>
            <a:r>
              <a:rPr lang="ru-RU" sz="1400" dirty="0" smtClean="0"/>
              <a:t> </a:t>
            </a:r>
            <a:r>
              <a:rPr lang="ru-RU" sz="1400" dirty="0" err="1" smtClean="0"/>
              <a:t>закріплення</a:t>
            </a:r>
            <a:r>
              <a:rPr lang="ru-RU" sz="1400" dirty="0" smtClean="0"/>
              <a:t>, </a:t>
            </a:r>
            <a:r>
              <a:rPr lang="ru-RU" sz="1400" dirty="0" err="1" smtClean="0"/>
              <a:t>відповідне</a:t>
            </a:r>
            <a:r>
              <a:rPr lang="ru-RU" sz="1400" dirty="0" smtClean="0"/>
              <a:t> </a:t>
            </a:r>
            <a:r>
              <a:rPr lang="ru-RU" sz="1400" dirty="0" err="1" smtClean="0"/>
              <a:t>нормативне</a:t>
            </a:r>
            <a:r>
              <a:rPr lang="ru-RU" sz="1400" dirty="0" smtClean="0"/>
              <a:t> </a:t>
            </a:r>
            <a:r>
              <a:rPr lang="ru-RU" sz="1400" dirty="0" err="1" smtClean="0"/>
              <a:t>оформлення</a:t>
            </a:r>
            <a:r>
              <a:rPr lang="ru-RU" sz="1400" dirty="0" smtClean="0"/>
              <a:t>, у той час як статус </a:t>
            </a:r>
            <a:r>
              <a:rPr lang="ru-RU" sz="1400" dirty="0" err="1" smtClean="0"/>
              <a:t>офіційної</a:t>
            </a:r>
            <a:r>
              <a:rPr lang="ru-RU" sz="1400" dirty="0" smtClean="0"/>
              <a:t> </a:t>
            </a:r>
            <a:r>
              <a:rPr lang="ru-RU" sz="1400" dirty="0" err="1" smtClean="0"/>
              <a:t>мови</a:t>
            </a:r>
            <a:r>
              <a:rPr lang="ru-RU" sz="1400" dirty="0" smtClean="0"/>
              <a:t> не </a:t>
            </a:r>
            <a:r>
              <a:rPr lang="ru-RU" sz="1400" dirty="0" err="1" smtClean="0"/>
              <a:t>передбачає</a:t>
            </a:r>
            <a:r>
              <a:rPr lang="ru-RU" sz="1400" dirty="0" smtClean="0"/>
              <a:t> </a:t>
            </a:r>
            <a:r>
              <a:rPr lang="ru-RU" sz="1400" dirty="0" err="1" smtClean="0"/>
              <a:t>обов’язкового</a:t>
            </a:r>
            <a:r>
              <a:rPr lang="ru-RU" sz="1400" dirty="0" smtClean="0"/>
              <a:t> </a:t>
            </a:r>
            <a:r>
              <a:rPr lang="ru-RU" sz="1400" dirty="0" err="1" smtClean="0"/>
              <a:t>проголошення</a:t>
            </a:r>
            <a:r>
              <a:rPr lang="ru-RU" sz="1400" dirty="0" smtClean="0"/>
              <a:t> </a:t>
            </a:r>
            <a:r>
              <a:rPr lang="ru-RU" sz="1400" dirty="0" err="1" smtClean="0"/>
              <a:t>законодавчою</a:t>
            </a:r>
            <a:r>
              <a:rPr lang="ru-RU" sz="1400" dirty="0" smtClean="0"/>
              <a:t> </a:t>
            </a:r>
            <a:r>
              <a:rPr lang="ru-RU" sz="1400" dirty="0" err="1" smtClean="0"/>
              <a:t>владою</a:t>
            </a:r>
            <a:r>
              <a:rPr lang="ru-RU" sz="1400" dirty="0" smtClean="0"/>
              <a:t>.</a:t>
            </a:r>
            <a:endParaRPr lang="ru-RU" sz="1400" dirty="0">
              <a:latin typeface="Times New Roman" pitchFamily="18" charset="0"/>
              <a:cs typeface="Times New Roman" pitchFamily="18" charset="0"/>
            </a:endParaRPr>
          </a:p>
        </p:txBody>
      </p:sp>
      <p:pic>
        <p:nvPicPr>
          <p:cNvPr id="5" name="Рисунок 4" descr="законодавство.jpg"/>
          <p:cNvPicPr>
            <a:picLocks noChangeAspect="1"/>
          </p:cNvPicPr>
          <p:nvPr/>
        </p:nvPicPr>
        <p:blipFill>
          <a:blip r:embed="rId2"/>
          <a:stretch>
            <a:fillRect/>
          </a:stretch>
        </p:blipFill>
        <p:spPr>
          <a:xfrm>
            <a:off x="5259648" y="0"/>
            <a:ext cx="3884352" cy="1585919"/>
          </a:xfrm>
          <a:prstGeom prst="rect">
            <a:avLst/>
          </a:prstGeom>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2976" y="285728"/>
            <a:ext cx="7143800" cy="3200876"/>
          </a:xfrm>
          <a:prstGeom prst="rect">
            <a:avLst/>
          </a:prstGeom>
          <a:noFill/>
        </p:spPr>
        <p:txBody>
          <a:bodyPr wrap="square" rtlCol="0">
            <a:spAutoFit/>
          </a:bodyPr>
          <a:lstStyle/>
          <a:p>
            <a:r>
              <a:rPr lang="uk-UA" dirty="0" smtClean="0">
                <a:latin typeface="Times New Roman" pitchFamily="18" charset="0"/>
                <a:cs typeface="Times New Roman" pitchFamily="18" charset="0"/>
              </a:rPr>
              <a:t>Критері</a:t>
            </a:r>
            <a:r>
              <a:rPr lang="uk-UA" dirty="0" smtClean="0"/>
              <a:t>ї</a:t>
            </a:r>
            <a:r>
              <a:rPr lang="uk-UA" dirty="0" smtClean="0">
                <a:latin typeface="Times New Roman" pitchFamily="18" charset="0"/>
                <a:cs typeface="Times New Roman" pitchFamily="18" charset="0"/>
              </a:rPr>
              <a:t> затвердження мови у функції державної:</a:t>
            </a:r>
          </a:p>
          <a:p>
            <a:endParaRPr lang="uk-UA" dirty="0" smtClean="0">
              <a:latin typeface="Times New Roman" pitchFamily="18" charset="0"/>
              <a:cs typeface="Times New Roman" pitchFamily="18" charset="0"/>
            </a:endParaRPr>
          </a:p>
          <a:p>
            <a:endParaRPr lang="uk-UA" dirty="0" smtClean="0">
              <a:latin typeface="Times New Roman" pitchFamily="18" charset="0"/>
              <a:cs typeface="Times New Roman" pitchFamily="18" charset="0"/>
            </a:endParaRPr>
          </a:p>
          <a:p>
            <a:endParaRPr lang="uk-UA" dirty="0" smtClean="0">
              <a:latin typeface="Times New Roman" pitchFamily="18" charset="0"/>
              <a:cs typeface="Times New Roman" pitchFamily="18" charset="0"/>
            </a:endParaRPr>
          </a:p>
          <a:p>
            <a:endParaRPr lang="uk-UA" dirty="0" smtClean="0">
              <a:latin typeface="Times New Roman" pitchFamily="18" charset="0"/>
              <a:cs typeface="Times New Roman" pitchFamily="18" charset="0"/>
            </a:endParaRPr>
          </a:p>
          <a:p>
            <a:r>
              <a:rPr lang="uk-UA" sz="1400" dirty="0" smtClean="0">
                <a:latin typeface="Times New Roman" pitchFamily="18" charset="0"/>
                <a:cs typeface="Times New Roman" pitchFamily="18" charset="0"/>
              </a:rPr>
              <a:t>1.мова корінної нації</a:t>
            </a:r>
          </a:p>
          <a:p>
            <a:r>
              <a:rPr lang="uk-UA" sz="1400" dirty="0" smtClean="0">
                <a:latin typeface="Times New Roman" pitchFamily="18" charset="0"/>
                <a:cs typeface="Times New Roman" pitchFamily="18" charset="0"/>
              </a:rPr>
              <a:t>2.Мова найчисельнішої нації</a:t>
            </a:r>
          </a:p>
          <a:p>
            <a:endParaRPr lang="uk-UA" sz="1400" dirty="0" smtClean="0"/>
          </a:p>
          <a:p>
            <a:endParaRPr lang="uk-UA" sz="1400" dirty="0" smtClean="0"/>
          </a:p>
          <a:p>
            <a:endParaRPr lang="uk-UA" sz="1400" dirty="0" smtClean="0"/>
          </a:p>
          <a:p>
            <a:endParaRPr lang="uk-UA" sz="1400" dirty="0" smtClean="0"/>
          </a:p>
          <a:p>
            <a:r>
              <a:rPr lang="uk-UA" sz="1400" dirty="0" smtClean="0">
                <a:latin typeface="Times New Roman" pitchFamily="18" charset="0"/>
                <a:cs typeface="Times New Roman" pitchFamily="18" charset="0"/>
              </a:rPr>
              <a:t>За першим критерієм статус державної в Україні може бути наданий українській мові та кримськотатарській (у Криму); за другим – лише українській.</a:t>
            </a:r>
            <a:endParaRPr lang="ru-RU" sz="1400" dirty="0">
              <a:latin typeface="Times New Roman" pitchFamily="18" charset="0"/>
              <a:cs typeface="Times New Roman" pitchFamily="18" charset="0"/>
            </a:endParaRPr>
          </a:p>
        </p:txBody>
      </p:sp>
      <p:pic>
        <p:nvPicPr>
          <p:cNvPr id="6" name="Рисунок 5" descr="герб и флаг.jpg"/>
          <p:cNvPicPr>
            <a:picLocks noChangeAspect="1"/>
          </p:cNvPicPr>
          <p:nvPr/>
        </p:nvPicPr>
        <p:blipFill>
          <a:blip r:embed="rId2"/>
          <a:stretch>
            <a:fillRect/>
          </a:stretch>
        </p:blipFill>
        <p:spPr>
          <a:xfrm>
            <a:off x="4786314" y="4071942"/>
            <a:ext cx="4154265" cy="2595194"/>
          </a:xfrm>
          <a:prstGeom prst="rect">
            <a:avLst/>
          </a:prstGeom>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285728"/>
            <a:ext cx="7500990" cy="1815882"/>
          </a:xfrm>
          <a:prstGeom prst="rect">
            <a:avLst/>
          </a:prstGeom>
          <a:noFill/>
        </p:spPr>
        <p:txBody>
          <a:bodyPr wrap="square" rtlCol="0">
            <a:spAutoFit/>
          </a:bodyPr>
          <a:lstStyle/>
          <a:p>
            <a:r>
              <a:rPr lang="ru-RU" sz="1400" dirty="0" err="1" smtClean="0">
                <a:latin typeface="Times New Roman" pitchFamily="18" charset="0"/>
                <a:cs typeface="Times New Roman" pitchFamily="18" charset="0"/>
              </a:rPr>
              <a:t>Термін</a:t>
            </a:r>
            <a:r>
              <a:rPr lang="ru-RU" sz="1400" dirty="0" smtClean="0">
                <a:latin typeface="Times New Roman" pitchFamily="18" charset="0"/>
                <a:cs typeface="Times New Roman" pitchFamily="18" charset="0"/>
              </a:rPr>
              <a:t> "</a:t>
            </a:r>
            <a:r>
              <a:rPr lang="ru-RU" sz="1400" b="1" dirty="0" err="1" smtClean="0">
                <a:latin typeface="Times New Roman" pitchFamily="18" charset="0"/>
                <a:cs typeface="Times New Roman" pitchFamily="18" charset="0"/>
              </a:rPr>
              <a:t>лінгвоцид</a:t>
            </a:r>
            <a:r>
              <a:rPr lang="ru-RU" sz="1400" dirty="0" smtClean="0">
                <a:latin typeface="Times New Roman" pitchFamily="18" charset="0"/>
                <a:cs typeface="Times New Roman" pitchFamily="18" charset="0"/>
              </a:rPr>
              <a:t>" (у </a:t>
            </a:r>
            <a:r>
              <a:rPr lang="ru-RU" sz="1400" dirty="0" err="1" smtClean="0">
                <a:latin typeface="Times New Roman" pitchFamily="18" charset="0"/>
                <a:cs typeface="Times New Roman" pitchFamily="18" charset="0"/>
              </a:rPr>
              <a:t>дослівному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перекладі</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мововбивство</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це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свідома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цілеспрямована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політика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нищення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певної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як </a:t>
            </a:r>
            <a:r>
              <a:rPr lang="ru-RU" sz="1400" dirty="0" err="1" smtClean="0">
                <a:latin typeface="Times New Roman" pitchFamily="18" charset="0"/>
                <a:cs typeface="Times New Roman" pitchFamily="18" charset="0"/>
              </a:rPr>
              <a:t>головної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ознаки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етносу</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нації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чи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народності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Кінцевою</a:t>
            </a:r>
            <a:r>
              <a:rPr lang="ru-RU" sz="1400" dirty="0" smtClean="0">
                <a:latin typeface="Times New Roman" pitchFamily="18" charset="0"/>
                <a:cs typeface="Times New Roman" pitchFamily="18" charset="0"/>
              </a:rPr>
              <a:t> метою </a:t>
            </a:r>
            <a:r>
              <a:rPr lang="ru-RU" sz="1400" dirty="0" err="1" smtClean="0">
                <a:latin typeface="Times New Roman" pitchFamily="18" charset="0"/>
                <a:cs typeface="Times New Roman" pitchFamily="18" charset="0"/>
              </a:rPr>
              <a:t>лінгвоциду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є</a:t>
            </a:r>
            <a:r>
              <a:rPr lang="ru-RU" sz="1400" dirty="0" smtClean="0">
                <a:latin typeface="Times New Roman" pitchFamily="18" charset="0"/>
                <a:cs typeface="Times New Roman" pitchFamily="18" charset="0"/>
              </a:rPr>
              <a:t> не геноцид, </a:t>
            </a:r>
            <a:r>
              <a:rPr lang="ru-RU" sz="1400" dirty="0" err="1" smtClean="0">
                <a:latin typeface="Times New Roman" pitchFamily="18" charset="0"/>
                <a:cs typeface="Times New Roman" pitchFamily="18" charset="0"/>
              </a:rPr>
              <a:t>тобто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фізичне</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знищення</a:t>
            </a:r>
            <a:r>
              <a:rPr lang="ru-RU" sz="1400" dirty="0" smtClean="0">
                <a:latin typeface="Times New Roman" pitchFamily="18" charset="0"/>
                <a:cs typeface="Times New Roman" pitchFamily="18" charset="0"/>
              </a:rPr>
              <a:t> людей, а </a:t>
            </a:r>
            <a:r>
              <a:rPr lang="ru-RU" sz="1400" dirty="0" err="1" smtClean="0">
                <a:latin typeface="Times New Roman" pitchFamily="18" charset="0"/>
                <a:cs typeface="Times New Roman" pitchFamily="18" charset="0"/>
              </a:rPr>
              <a:t>етноцид</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ліквідація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певного</a:t>
            </a:r>
            <a:r>
              <a:rPr lang="ru-RU" sz="1400" dirty="0" smtClean="0">
                <a:latin typeface="Times New Roman" pitchFamily="18" charset="0"/>
                <a:cs typeface="Times New Roman" pitchFamily="18" charset="0"/>
              </a:rPr>
              <a:t> народу як </a:t>
            </a:r>
            <a:r>
              <a:rPr lang="ru-RU" sz="1400" dirty="0" err="1" smtClean="0">
                <a:latin typeface="Times New Roman" pitchFamily="18" charset="0"/>
                <a:cs typeface="Times New Roman" pitchFamily="18" charset="0"/>
              </a:rPr>
              <a:t>окремої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культурно-історичної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спільноти</a:t>
            </a:r>
            <a:r>
              <a:rPr lang="ru-RU" sz="1400" dirty="0" smtClean="0">
                <a:latin typeface="Times New Roman" pitchFamily="18" charset="0"/>
                <a:cs typeface="Times New Roman" pitchFamily="18" charset="0"/>
              </a:rPr>
              <a:t>.</a:t>
            </a:r>
          </a:p>
          <a:p>
            <a:r>
              <a:rPr lang="ru-RU" sz="1400" dirty="0" err="1" smtClean="0">
                <a:latin typeface="Times New Roman" pitchFamily="18" charset="0"/>
                <a:cs typeface="Times New Roman" pitchFamily="18" charset="0"/>
              </a:rPr>
              <a:t>Щодо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застосовували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різні</a:t>
            </a:r>
            <a:r>
              <a:rPr lang="ru-RU" sz="1400" dirty="0" smtClean="0">
                <a:latin typeface="Times New Roman" pitchFamily="18" charset="0"/>
                <a:cs typeface="Times New Roman" pitchFamily="18" charset="0"/>
              </a:rPr>
              <a:t> </a:t>
            </a:r>
            <a:r>
              <a:rPr lang="ru-RU" sz="1400" b="1" dirty="0" err="1" smtClean="0">
                <a:latin typeface="Times New Roman" pitchFamily="18" charset="0"/>
                <a:cs typeface="Times New Roman" pitchFamily="18" charset="0"/>
              </a:rPr>
              <a:t>форми</a:t>
            </a:r>
            <a:r>
              <a:rPr lang="ru-RU" sz="1400" b="1" dirty="0" smtClean="0">
                <a:latin typeface="Times New Roman" pitchFamily="18" charset="0"/>
                <a:cs typeface="Times New Roman" pitchFamily="18" charset="0"/>
              </a:rPr>
              <a:t> </a:t>
            </a:r>
            <a:r>
              <a:rPr lang="ru-RU" sz="1400" b="1" dirty="0" err="1" smtClean="0">
                <a:latin typeface="Times New Roman" pitchFamily="18" charset="0"/>
                <a:cs typeface="Times New Roman" pitchFamily="18" charset="0"/>
              </a:rPr>
              <a:t>лінгвоциду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зокрема</a:t>
            </a:r>
            <a:r>
              <a:rPr lang="ru-RU" sz="1400" dirty="0" smtClean="0">
                <a:latin typeface="Times New Roman" pitchFamily="18" charset="0"/>
                <a:cs typeface="Times New Roman" pitchFamily="18" charset="0"/>
              </a:rPr>
              <a:t> </a:t>
            </a:r>
            <a:r>
              <a:rPr lang="ru-RU" sz="1400" i="1" dirty="0" err="1" smtClean="0">
                <a:latin typeface="Times New Roman" pitchFamily="18" charset="0"/>
                <a:cs typeface="Times New Roman" pitchFamily="18" charset="0"/>
              </a:rPr>
              <a:t>лінгвоцид</a:t>
            </a:r>
            <a:r>
              <a:rPr lang="ru-RU" sz="1400" i="1" dirty="0" smtClean="0">
                <a:latin typeface="Times New Roman" pitchFamily="18" charset="0"/>
                <a:cs typeface="Times New Roman" pitchFamily="18" charset="0"/>
              </a:rPr>
              <a:t> через </a:t>
            </a:r>
            <a:r>
              <a:rPr lang="ru-RU" sz="1400" i="1" dirty="0" err="1" smtClean="0">
                <a:latin typeface="Times New Roman" pitchFamily="18" charset="0"/>
                <a:cs typeface="Times New Roman" pitchFamily="18" charset="0"/>
              </a:rPr>
              <a:t>заборону</a:t>
            </a:r>
            <a:r>
              <a:rPr lang="ru-RU" sz="1400" i="1" dirty="0" smtClean="0">
                <a:latin typeface="Times New Roman" pitchFamily="18" charset="0"/>
                <a:cs typeface="Times New Roman" pitchFamily="18" charset="0"/>
              </a:rPr>
              <a:t> </a:t>
            </a:r>
            <a:r>
              <a:rPr lang="ru-RU" sz="1400" i="1" dirty="0" err="1" smtClean="0">
                <a:latin typeface="Times New Roman" pitchFamily="18" charset="0"/>
                <a:cs typeface="Times New Roman" pitchFamily="18" charset="0"/>
              </a:rPr>
              <a:t>мови</a:t>
            </a:r>
            <a:r>
              <a:rPr lang="ru-RU" sz="1400" i="1" dirty="0" smtClean="0">
                <a:latin typeface="Times New Roman" pitchFamily="18" charset="0"/>
                <a:cs typeface="Times New Roman" pitchFamily="18" charset="0"/>
              </a:rPr>
              <a:t> чужою державою.</a:t>
            </a:r>
          </a:p>
          <a:p>
            <a:endParaRPr lang="uk-UA" sz="1400" i="1"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p:txBody>
      </p:sp>
      <p:sp>
        <p:nvSpPr>
          <p:cNvPr id="4" name="TextBox 3"/>
          <p:cNvSpPr txBox="1"/>
          <p:nvPr/>
        </p:nvSpPr>
        <p:spPr>
          <a:xfrm>
            <a:off x="1285852" y="4357694"/>
            <a:ext cx="7215238" cy="1815882"/>
          </a:xfrm>
          <a:prstGeom prst="rect">
            <a:avLst/>
          </a:prstGeom>
          <a:noFill/>
        </p:spPr>
        <p:txBody>
          <a:bodyPr wrap="square" rtlCol="0">
            <a:spAutoFit/>
          </a:bodyPr>
          <a:lstStyle/>
          <a:p>
            <a:r>
              <a:rPr lang="ru-RU" sz="1400" dirty="0" smtClean="0">
                <a:latin typeface="Times New Roman" pitchFamily="18" charset="0"/>
                <a:cs typeface="Times New Roman" pitchFamily="18" charset="0"/>
              </a:rPr>
              <a:t>За </a:t>
            </a:r>
            <a:r>
              <a:rPr lang="ru-RU" sz="1400" dirty="0" err="1" smtClean="0">
                <a:latin typeface="Times New Roman" pitchFamily="18" charset="0"/>
                <a:cs typeface="Times New Roman" pitchFamily="18" charset="0"/>
              </a:rPr>
              <a:t>підрахунками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науковців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a:t>
            </a:r>
            <a:r>
              <a:rPr lang="ru-RU" sz="1400" dirty="0" smtClean="0">
                <a:latin typeface="Times New Roman" pitchFamily="18" charset="0"/>
                <a:cs typeface="Times New Roman" pitchFamily="18" charset="0"/>
              </a:rPr>
              <a:t> всю </a:t>
            </a:r>
            <a:r>
              <a:rPr lang="ru-RU" sz="1400" dirty="0" err="1" smtClean="0">
                <a:latin typeface="Times New Roman" pitchFamily="18" charset="0"/>
                <a:cs typeface="Times New Roman" pitchFamily="18" charset="0"/>
              </a:rPr>
              <a:t>історію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було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прийнято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понад</a:t>
            </a:r>
            <a:r>
              <a:rPr lang="ru-RU" sz="1400" dirty="0" smtClean="0">
                <a:latin typeface="Times New Roman" pitchFamily="18" charset="0"/>
                <a:cs typeface="Times New Roman" pitchFamily="18" charset="0"/>
              </a:rPr>
              <a:t> 200 </a:t>
            </a:r>
            <a:r>
              <a:rPr lang="ru-RU" sz="1400" dirty="0" err="1" smtClean="0">
                <a:latin typeface="Times New Roman" pitchFamily="18" charset="0"/>
                <a:cs typeface="Times New Roman" pitchFamily="18" charset="0"/>
              </a:rPr>
              <a:t>законодавчих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актів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які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різною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мірою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обмежували</a:t>
            </a:r>
            <a:r>
              <a:rPr lang="ru-RU" sz="1400" dirty="0" smtClean="0">
                <a:latin typeface="Times New Roman" pitchFamily="18" charset="0"/>
                <a:cs typeface="Times New Roman" pitchFamily="18" charset="0"/>
              </a:rPr>
              <a:t> права </a:t>
            </a:r>
            <a:r>
              <a:rPr lang="ru-RU" sz="1400" dirty="0" err="1" smtClean="0">
                <a:latin typeface="Times New Roman" pitchFamily="18" charset="0"/>
                <a:cs typeface="Times New Roman" pitchFamily="18" charset="0"/>
              </a:rPr>
              <a:t>української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мови</a:t>
            </a:r>
            <a:r>
              <a:rPr lang="ru-RU" sz="1400" dirty="0" smtClean="0">
                <a:latin typeface="Times New Roman" pitchFamily="18" charset="0"/>
                <a:cs typeface="Times New Roman" pitchFamily="18" charset="0"/>
              </a:rPr>
              <a:t>. Цей </a:t>
            </a:r>
            <a:r>
              <a:rPr lang="ru-RU" sz="1400" dirty="0" err="1" smtClean="0">
                <a:latin typeface="Times New Roman" pitchFamily="18" charset="0"/>
                <a:cs typeface="Times New Roman" pitchFamily="18" charset="0"/>
              </a:rPr>
              <a:t>жорстокий</a:t>
            </a:r>
            <a:r>
              <a:rPr lang="ru-RU" sz="1400" dirty="0" smtClean="0">
                <a:latin typeface="Times New Roman" pitchFamily="18" charset="0"/>
                <a:cs typeface="Times New Roman" pitchFamily="18" charset="0"/>
              </a:rPr>
              <a:t> мартиролог </a:t>
            </a:r>
            <a:r>
              <a:rPr lang="ru-RU" sz="1400" dirty="0" err="1" smtClean="0">
                <a:latin typeface="Times New Roman" pitchFamily="18" charset="0"/>
                <a:cs typeface="Times New Roman" pitchFamily="18" charset="0"/>
              </a:rPr>
              <a:t>започаткував</a:t>
            </a:r>
            <a:r>
              <a:rPr lang="ru-RU" sz="1400" dirty="0" smtClean="0">
                <a:latin typeface="Times New Roman" pitchFamily="18" charset="0"/>
                <a:cs typeface="Times New Roman" pitchFamily="18" charset="0"/>
              </a:rPr>
              <a:t> Петро I, видавши в 1720 </a:t>
            </a:r>
            <a:r>
              <a:rPr lang="ru-RU" sz="1400" dirty="0" err="1" smtClean="0">
                <a:latin typeface="Times New Roman" pitchFamily="18" charset="0"/>
                <a:cs typeface="Times New Roman" pitchFamily="18" charset="0"/>
              </a:rPr>
              <a:t>році</a:t>
            </a:r>
            <a:r>
              <a:rPr lang="ru-RU" sz="1400" dirty="0" smtClean="0">
                <a:latin typeface="Times New Roman" pitchFamily="18" charset="0"/>
                <a:cs typeface="Times New Roman" pitchFamily="18" charset="0"/>
              </a:rPr>
              <a:t> указ про </a:t>
            </a:r>
            <a:r>
              <a:rPr lang="ru-RU" sz="1400" dirty="0" err="1" smtClean="0">
                <a:latin typeface="Times New Roman" pitchFamily="18" charset="0"/>
                <a:cs typeface="Times New Roman" pitchFamily="18" charset="0"/>
              </a:rPr>
              <a:t>заборону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друкувати</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Малоросії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будь-які</a:t>
            </a:r>
            <a:r>
              <a:rPr lang="ru-RU" sz="1400" dirty="0" smtClean="0">
                <a:latin typeface="Times New Roman" pitchFamily="18" charset="0"/>
                <a:cs typeface="Times New Roman" pitchFamily="18" charset="0"/>
              </a:rPr>
              <a:t> книги, </a:t>
            </a:r>
            <a:r>
              <a:rPr lang="ru-RU" sz="1400" dirty="0" err="1" smtClean="0">
                <a:latin typeface="Times New Roman" pitchFamily="18" charset="0"/>
                <a:cs typeface="Times New Roman" pitchFamily="18" charset="0"/>
              </a:rPr>
              <a:t>крім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церковних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правопис</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яких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слід</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було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узгоджувати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російським</a:t>
            </a:r>
            <a:r>
              <a:rPr lang="ru-RU" sz="1400" dirty="0" smtClean="0">
                <a:latin typeface="Times New Roman" pitchFamily="18" charset="0"/>
                <a:cs typeface="Times New Roman" pitchFamily="18" charset="0"/>
              </a:rPr>
              <a:t>. У 1753 </a:t>
            </a:r>
            <a:r>
              <a:rPr lang="ru-RU" sz="1400" dirty="0" err="1" smtClean="0">
                <a:latin typeface="Times New Roman" pitchFamily="18" charset="0"/>
                <a:cs typeface="Times New Roman" pitchFamily="18" charset="0"/>
              </a:rPr>
              <a:t>році</a:t>
            </a:r>
            <a:r>
              <a:rPr lang="ru-RU" sz="1400" dirty="0" smtClean="0">
                <a:latin typeface="Times New Roman" pitchFamily="18" charset="0"/>
                <a:cs typeface="Times New Roman" pitchFamily="18" charset="0"/>
              </a:rPr>
              <a:t> указом </a:t>
            </a:r>
            <a:r>
              <a:rPr lang="ru-RU" sz="1400" dirty="0" err="1" smtClean="0">
                <a:latin typeface="Times New Roman" pitchFamily="18" charset="0"/>
                <a:cs typeface="Times New Roman" pitchFamily="18" charset="0"/>
              </a:rPr>
              <a:t>Катерини</a:t>
            </a:r>
            <a:r>
              <a:rPr lang="ru-RU" sz="1400" dirty="0" smtClean="0">
                <a:latin typeface="Times New Roman" pitchFamily="18" charset="0"/>
                <a:cs typeface="Times New Roman" pitchFamily="18" charset="0"/>
              </a:rPr>
              <a:t> II </a:t>
            </a:r>
            <a:r>
              <a:rPr lang="ru-RU" sz="1400" dirty="0" err="1" smtClean="0">
                <a:latin typeface="Times New Roman" pitchFamily="18" charset="0"/>
                <a:cs typeface="Times New Roman" pitchFamily="18" charset="0"/>
              </a:rPr>
              <a:t>було</a:t>
            </a:r>
            <a:r>
              <a:rPr lang="ru-RU" sz="1400" dirty="0" smtClean="0">
                <a:latin typeface="Times New Roman" pitchFamily="18" charset="0"/>
                <a:cs typeface="Times New Roman" pitchFamily="18" charset="0"/>
              </a:rPr>
              <a:t> заборонено </a:t>
            </a:r>
            <a:r>
              <a:rPr lang="ru-RU" sz="1400" dirty="0" err="1" smtClean="0">
                <a:latin typeface="Times New Roman" pitchFamily="18" charset="0"/>
                <a:cs typeface="Times New Roman" pitchFamily="18" charset="0"/>
              </a:rPr>
              <a:t>викладати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українською</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Києво-Могилянській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академії</a:t>
            </a:r>
            <a:r>
              <a:rPr lang="ru-RU" sz="1400" dirty="0" smtClean="0">
                <a:latin typeface="Times New Roman" pitchFamily="18" charset="0"/>
                <a:cs typeface="Times New Roman" pitchFamily="18" charset="0"/>
              </a:rPr>
              <a:t>, у 1808 </a:t>
            </a:r>
            <a:r>
              <a:rPr lang="ru-RU" sz="1400" dirty="0" err="1" smtClean="0">
                <a:latin typeface="Times New Roman" pitchFamily="18" charset="0"/>
                <a:cs typeface="Times New Roman" pitchFamily="18" charset="0"/>
              </a:rPr>
              <a:t>закрито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Руський</a:t>
            </a:r>
            <a:r>
              <a:rPr lang="ru-RU" sz="1400" dirty="0" smtClean="0">
                <a:latin typeface="Times New Roman" pitchFamily="18" charset="0"/>
                <a:cs typeface="Times New Roman" pitchFamily="18" charset="0"/>
              </a:rPr>
              <a:t> (слово "</a:t>
            </a:r>
            <a:r>
              <a:rPr lang="ru-RU" sz="1400" dirty="0" err="1" smtClean="0">
                <a:latin typeface="Times New Roman" pitchFamily="18" charset="0"/>
                <a:cs typeface="Times New Roman" pitchFamily="18" charset="0"/>
              </a:rPr>
              <a:t>руський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використовувалося</a:t>
            </a:r>
            <a:r>
              <a:rPr lang="ru-RU" sz="1400" dirty="0" smtClean="0">
                <a:latin typeface="Times New Roman" pitchFamily="18" charset="0"/>
                <a:cs typeface="Times New Roman" pitchFamily="18" charset="0"/>
              </a:rPr>
              <a:t> як </a:t>
            </a:r>
            <a:r>
              <a:rPr lang="ru-RU" sz="1400" dirty="0" err="1" smtClean="0">
                <a:latin typeface="Times New Roman" pitchFamily="18" charset="0"/>
                <a:cs typeface="Times New Roman" pitchFamily="18" charset="0"/>
              </a:rPr>
              <a:t>синонім</a:t>
            </a:r>
            <a:r>
              <a:rPr lang="ru-RU" sz="1400" dirty="0" smtClean="0">
                <a:latin typeface="Times New Roman" pitchFamily="18" charset="0"/>
                <a:cs typeface="Times New Roman" pitchFamily="18" charset="0"/>
              </a:rPr>
              <a:t> до слова "</a:t>
            </a:r>
            <a:r>
              <a:rPr lang="ru-RU" sz="1400" dirty="0" err="1" smtClean="0">
                <a:latin typeface="Times New Roman" pitchFamily="18" charset="0"/>
                <a:cs typeface="Times New Roman" pitchFamily="18" charset="0"/>
              </a:rPr>
              <a:t>український</a:t>
            </a:r>
            <a:r>
              <a:rPr lang="ru-RU" sz="1400" dirty="0" smtClean="0">
                <a:latin typeface="Times New Roman" pitchFamily="18" charset="0"/>
                <a:cs typeface="Times New Roman" pitchFamily="18" charset="0"/>
              </a:rPr>
              <a:t>" до </a:t>
            </a:r>
            <a:r>
              <a:rPr lang="ru-RU" sz="1400" dirty="0" err="1" smtClean="0">
                <a:latin typeface="Times New Roman" pitchFamily="18" charset="0"/>
                <a:cs typeface="Times New Roman" pitchFamily="18" charset="0"/>
              </a:rPr>
              <a:t>середини</a:t>
            </a:r>
            <a:r>
              <a:rPr lang="ru-RU" sz="1400" dirty="0" smtClean="0">
                <a:latin typeface="Times New Roman" pitchFamily="18" charset="0"/>
                <a:cs typeface="Times New Roman" pitchFamily="18" charset="0"/>
              </a:rPr>
              <a:t> 19 </a:t>
            </a:r>
            <a:r>
              <a:rPr lang="ru-RU" sz="1400" dirty="0" err="1" smtClean="0">
                <a:latin typeface="Times New Roman" pitchFamily="18" charset="0"/>
                <a:cs typeface="Times New Roman" pitchFamily="18" charset="0"/>
              </a:rPr>
              <a:t>століття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інститут</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Львівського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університету</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двох</a:t>
            </a:r>
            <a:r>
              <a:rPr lang="ru-RU" sz="1400" dirty="0" smtClean="0">
                <a:latin typeface="Times New Roman" pitchFamily="18" charset="0"/>
                <a:cs typeface="Times New Roman" pitchFamily="18" charset="0"/>
              </a:rPr>
              <a:t> факультетах </a:t>
            </a:r>
            <a:r>
              <a:rPr lang="ru-RU" sz="1400" dirty="0" err="1" smtClean="0">
                <a:latin typeface="Times New Roman" pitchFamily="18" charset="0"/>
                <a:cs typeface="Times New Roman" pitchFamily="18" charset="0"/>
              </a:rPr>
              <a:t>якого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було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викладання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мовою</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pic>
        <p:nvPicPr>
          <p:cNvPr id="5" name="Рисунок 4" descr="герб.png"/>
          <p:cNvPicPr>
            <a:picLocks noChangeAspect="1"/>
          </p:cNvPicPr>
          <p:nvPr/>
        </p:nvPicPr>
        <p:blipFill>
          <a:blip r:embed="rId2"/>
          <a:stretch>
            <a:fillRect/>
          </a:stretch>
        </p:blipFill>
        <p:spPr>
          <a:xfrm>
            <a:off x="4429124" y="1785926"/>
            <a:ext cx="1385884" cy="1931838"/>
          </a:xfrm>
          <a:prstGeom prst="rect">
            <a:avLst/>
          </a:prstGeom>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1643050"/>
            <a:ext cx="7572428" cy="738664"/>
          </a:xfrm>
          <a:prstGeom prst="rect">
            <a:avLst/>
          </a:prstGeom>
          <a:noFill/>
        </p:spPr>
        <p:txBody>
          <a:bodyPr wrap="square" rtlCol="0">
            <a:spAutoFit/>
          </a:bodyPr>
          <a:lstStyle/>
          <a:p>
            <a:r>
              <a:rPr lang="ru-RU" sz="1400" dirty="0" err="1" smtClean="0">
                <a:latin typeface="Times New Roman" pitchFamily="18" charset="0"/>
                <a:cs typeface="Times New Roman" pitchFamily="18" charset="0"/>
              </a:rPr>
              <a:t>Використання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української</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інших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мов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регулюється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також</a:t>
            </a:r>
            <a:r>
              <a:rPr lang="ru-RU" sz="1400" dirty="0" smtClean="0">
                <a:latin typeface="Times New Roman" pitchFamily="18" charset="0"/>
                <a:cs typeface="Times New Roman" pitchFamily="18" charset="0"/>
              </a:rPr>
              <a:t> Законами </a:t>
            </a:r>
            <a:r>
              <a:rPr lang="ru-RU" sz="1400" dirty="0" err="1" smtClean="0">
                <a:latin typeface="Times New Roman" pitchFamily="18" charset="0"/>
                <a:cs typeface="Times New Roman" pitchFamily="18" charset="0"/>
              </a:rPr>
              <a:t>України</a:t>
            </a:r>
            <a:r>
              <a:rPr lang="ru-RU" sz="1400" dirty="0" smtClean="0">
                <a:latin typeface="Times New Roman" pitchFamily="18" charset="0"/>
                <a:cs typeface="Times New Roman" pitchFamily="18" charset="0"/>
              </a:rPr>
              <a:t> "Про </a:t>
            </a:r>
            <a:r>
              <a:rPr lang="ru-RU" sz="1400" dirty="0" err="1" smtClean="0">
                <a:latin typeface="Times New Roman" pitchFamily="18" charset="0"/>
                <a:cs typeface="Times New Roman" pitchFamily="18" charset="0"/>
              </a:rPr>
              <a:t>інформацію</a:t>
            </a:r>
            <a:r>
              <a:rPr lang="ru-RU" sz="1400" dirty="0" smtClean="0">
                <a:latin typeface="Times New Roman" pitchFamily="18" charset="0"/>
                <a:cs typeface="Times New Roman" pitchFamily="18" charset="0"/>
              </a:rPr>
              <a:t>", "Про </a:t>
            </a:r>
            <a:r>
              <a:rPr lang="ru-RU" sz="1400" dirty="0" err="1" smtClean="0">
                <a:latin typeface="Times New Roman" pitchFamily="18" charset="0"/>
                <a:cs typeface="Times New Roman" pitchFamily="18" charset="0"/>
              </a:rPr>
              <a:t>телебачення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радіомовлення</a:t>
            </a:r>
            <a:r>
              <a:rPr lang="ru-RU" sz="1400" dirty="0" smtClean="0">
                <a:latin typeface="Times New Roman" pitchFamily="18" charset="0"/>
                <a:cs typeface="Times New Roman" pitchFamily="18" charset="0"/>
              </a:rPr>
              <a:t>", "Про рекламу", "Про </a:t>
            </a:r>
            <a:r>
              <a:rPr lang="ru-RU" sz="1400" dirty="0" err="1" smtClean="0">
                <a:latin typeface="Times New Roman" pitchFamily="18" charset="0"/>
                <a:cs typeface="Times New Roman" pitchFamily="18" charset="0"/>
              </a:rPr>
              <a:t>підприємництво</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іншими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всього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понад</a:t>
            </a:r>
            <a:r>
              <a:rPr lang="ru-RU" sz="1400" dirty="0" smtClean="0">
                <a:latin typeface="Times New Roman" pitchFamily="18" charset="0"/>
                <a:cs typeface="Times New Roman" pitchFamily="18" charset="0"/>
              </a:rPr>
              <a:t> 40 </a:t>
            </a:r>
            <a:r>
              <a:rPr lang="ru-RU" sz="1400" dirty="0" err="1" smtClean="0">
                <a:latin typeface="Times New Roman" pitchFamily="18" charset="0"/>
                <a:cs typeface="Times New Roman" pitchFamily="18" charset="0"/>
              </a:rPr>
              <a:t>законів</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sp>
        <p:nvSpPr>
          <p:cNvPr id="3" name="TextBox 2"/>
          <p:cNvSpPr txBox="1"/>
          <p:nvPr/>
        </p:nvSpPr>
        <p:spPr>
          <a:xfrm>
            <a:off x="1142976" y="3214686"/>
            <a:ext cx="7143800" cy="1384995"/>
          </a:xfrm>
          <a:prstGeom prst="rect">
            <a:avLst/>
          </a:prstGeom>
          <a:noFill/>
        </p:spPr>
        <p:txBody>
          <a:bodyPr wrap="square" rtlCol="0">
            <a:spAutoFit/>
          </a:bodyPr>
          <a:lstStyle/>
          <a:p>
            <a:r>
              <a:rPr lang="uk-UA" sz="1400" dirty="0" smtClean="0">
                <a:latin typeface="Times New Roman" pitchFamily="18" charset="0"/>
                <a:cs typeface="Times New Roman" pitchFamily="18" charset="0"/>
              </a:rPr>
              <a:t>14 грудня 1999 року </a:t>
            </a:r>
            <a:r>
              <a:rPr lang="uk-UA" sz="1400" u="sng" dirty="0" smtClean="0">
                <a:latin typeface="Times New Roman" pitchFamily="18" charset="0"/>
                <a:cs typeface="Times New Roman" pitchFamily="18" charset="0"/>
              </a:rPr>
              <a:t>Конституційний Суд України</a:t>
            </a:r>
            <a:r>
              <a:rPr lang="uk-UA" sz="1400" dirty="0" smtClean="0">
                <a:latin typeface="Times New Roman" pitchFamily="18" charset="0"/>
                <a:cs typeface="Times New Roman" pitchFamily="18" charset="0"/>
              </a:rPr>
              <a:t> прийняв рішення про офіційне тлумачення положень статті 10 Конституцій України відносно вживання державної мови органами державної влади, органами місцевого самоврядування і використання її в учбовому процесі в учбових установах України, в якому вказав, що під державною (офіційною) мовою розуміється мова, якій державою наданий правовий статус обов'язкового засобу спілкування в публічних сферах громадського життя.</a:t>
            </a:r>
            <a:endParaRPr lang="ru-RU" sz="1400" dirty="0">
              <a:latin typeface="Times New Roman" pitchFamily="18" charset="0"/>
              <a:cs typeface="Times New Roman" pitchFamily="18" charset="0"/>
            </a:endParaRPr>
          </a:p>
        </p:txBody>
      </p:sp>
      <p:sp>
        <p:nvSpPr>
          <p:cNvPr id="5" name="TextBox 4"/>
          <p:cNvSpPr txBox="1"/>
          <p:nvPr/>
        </p:nvSpPr>
        <p:spPr>
          <a:xfrm>
            <a:off x="1285852" y="357166"/>
            <a:ext cx="7358114" cy="369332"/>
          </a:xfrm>
          <a:prstGeom prst="rect">
            <a:avLst/>
          </a:prstGeom>
          <a:noFill/>
        </p:spPr>
        <p:txBody>
          <a:bodyPr wrap="square" rtlCol="0">
            <a:spAutoFit/>
          </a:bodyPr>
          <a:lstStyle/>
          <a:p>
            <a:r>
              <a:rPr lang="uk-UA" b="1" dirty="0" smtClean="0">
                <a:latin typeface="Times New Roman" pitchFamily="18" charset="0"/>
                <a:cs typeface="Times New Roman" pitchFamily="18" charset="0"/>
              </a:rPr>
              <a:t>Інші доповнення та поправки</a:t>
            </a:r>
            <a:endParaRPr lang="ru-RU" b="1" dirty="0">
              <a:latin typeface="Times New Roman" pitchFamily="18" charset="0"/>
              <a:cs typeface="Times New Roman" pitchFamily="18" charset="0"/>
            </a:endParaRPr>
          </a:p>
        </p:txBody>
      </p:sp>
      <p:pic>
        <p:nvPicPr>
          <p:cNvPr id="6" name="Рисунок 5" descr="пригодится.jpg"/>
          <p:cNvPicPr>
            <a:picLocks noChangeAspect="1"/>
          </p:cNvPicPr>
          <p:nvPr/>
        </p:nvPicPr>
        <p:blipFill>
          <a:blip r:embed="rId2"/>
          <a:stretch>
            <a:fillRect/>
          </a:stretch>
        </p:blipFill>
        <p:spPr>
          <a:xfrm>
            <a:off x="0" y="4786322"/>
            <a:ext cx="2029611" cy="1928802"/>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рафик.jpg"/>
          <p:cNvPicPr>
            <a:picLocks noChangeAspect="1"/>
          </p:cNvPicPr>
          <p:nvPr/>
        </p:nvPicPr>
        <p:blipFill>
          <a:blip r:embed="rId2"/>
          <a:stretch>
            <a:fillRect/>
          </a:stretch>
        </p:blipFill>
        <p:spPr>
          <a:xfrm>
            <a:off x="1142976" y="571481"/>
            <a:ext cx="7276875" cy="5404006"/>
          </a:xfrm>
          <a:prstGeom prst="rect">
            <a:avLst/>
          </a:prstGeom>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237</TotalTime>
  <Words>1273</Words>
  <PresentationFormat>Экран (4:3)</PresentationFormat>
  <Paragraphs>154</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Солнцестояние</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Людочка</dc:creator>
  <cp:lastModifiedBy>Костоглодова</cp:lastModifiedBy>
  <cp:revision>27</cp:revision>
  <dcterms:created xsi:type="dcterms:W3CDTF">2013-04-21T14:28:33Z</dcterms:created>
  <dcterms:modified xsi:type="dcterms:W3CDTF">2013-04-24T18:47:27Z</dcterms:modified>
</cp:coreProperties>
</file>