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9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B7187F-2531-43B1-81D9-EF0BA16747F4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F3E667-0618-4031-AB8E-F967F622D0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391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C25C64D-84F4-4BF6-B541-8551B7E110BA}" type="slidenum">
              <a:rPr lang="ru-RU" altLang="ru-RU"/>
              <a:pPr eaLnBrk="1" hangingPunct="1">
                <a:spcBef>
                  <a:spcPct val="0"/>
                </a:spcBef>
              </a:pPr>
              <a:t>14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48658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BA89A1C-B61E-4577-8ECE-BE85BEAA73EF}" type="slidenum">
              <a:rPr lang="ru-RU" altLang="ru-RU"/>
              <a:pPr eaLnBrk="1" hangingPunct="1">
                <a:spcBef>
                  <a:spcPct val="0"/>
                </a:spcBef>
              </a:pPr>
              <a:t>18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3524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C0FCAC6C-AA41-4134-80C8-9A4B383F3E1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13B532F8-755B-441E-9153-844AEEB57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050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AC6C-AA41-4134-80C8-9A4B383F3E1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32F8-755B-441E-9153-844AEEB57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569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AC6C-AA41-4134-80C8-9A4B383F3E1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32F8-755B-441E-9153-844AEEB57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9240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AC6C-AA41-4134-80C8-9A4B383F3E1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32F8-755B-441E-9153-844AEEB57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6517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AC6C-AA41-4134-80C8-9A4B383F3E1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32F8-755B-441E-9153-844AEEB57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165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AC6C-AA41-4134-80C8-9A4B383F3E1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32F8-755B-441E-9153-844AEEB57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7743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AC6C-AA41-4134-80C8-9A4B383F3E1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32F8-755B-441E-9153-844AEEB57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1135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C0FCAC6C-AA41-4134-80C8-9A4B383F3E1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32F8-755B-441E-9153-844AEEB57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8617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0FCAC6C-AA41-4134-80C8-9A4B383F3E1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32F8-755B-441E-9153-844AEEB57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32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AC6C-AA41-4134-80C8-9A4B383F3E1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32F8-755B-441E-9153-844AEEB57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564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AC6C-AA41-4134-80C8-9A4B383F3E1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32F8-755B-441E-9153-844AEEB57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554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AC6C-AA41-4134-80C8-9A4B383F3E1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32F8-755B-441E-9153-844AEEB57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791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AC6C-AA41-4134-80C8-9A4B383F3E1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32F8-755B-441E-9153-844AEEB57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844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AC6C-AA41-4134-80C8-9A4B383F3E1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32F8-755B-441E-9153-844AEEB57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619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AC6C-AA41-4134-80C8-9A4B383F3E1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32F8-755B-441E-9153-844AEEB57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840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AC6C-AA41-4134-80C8-9A4B383F3E1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32F8-755B-441E-9153-844AEEB57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121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CAC6C-AA41-4134-80C8-9A4B383F3E1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532F8-755B-441E-9153-844AEEB57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007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0FCAC6C-AA41-4134-80C8-9A4B383F3E13}" type="datetimeFigureOut">
              <a:rPr lang="ru-RU" smtClean="0"/>
              <a:t>17.10.2015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13B532F8-755B-441E-9153-844AEEB576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99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ru-RU" b="1" dirty="0"/>
              <a:t>Основы экономики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sz="4400" b="1" dirty="0"/>
              <a:t>Тема </a:t>
            </a:r>
            <a:r>
              <a:rPr lang="ru-RU" sz="4400" b="1" dirty="0" smtClean="0"/>
              <a:t>2</a:t>
            </a:r>
            <a:endParaRPr lang="ru-RU" sz="44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50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 bwMode="auto">
          <a:xfrm>
            <a:off x="1979202" y="947910"/>
            <a:ext cx="8761413" cy="70696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r>
              <a:rPr lang="ru-RU" altLang="ru-RU" sz="3200" b="1" dirty="0">
                <a:solidFill>
                  <a:schemeClr val="bg1"/>
                </a:solidFill>
              </a:rPr>
              <a:t>Экономические ресурсы, </a:t>
            </a:r>
            <a:br>
              <a:rPr lang="ru-RU" altLang="ru-RU" sz="3200" b="1" dirty="0">
                <a:solidFill>
                  <a:schemeClr val="bg1"/>
                </a:solidFill>
              </a:rPr>
            </a:br>
            <a:r>
              <a:rPr lang="ru-RU" altLang="ru-RU" sz="3200" b="1" dirty="0">
                <a:solidFill>
                  <a:schemeClr val="bg1"/>
                </a:solidFill>
              </a:rPr>
              <a:t>факторы производства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 bwMode="auto">
          <a:xfrm>
            <a:off x="1154954" y="2603500"/>
            <a:ext cx="9701936" cy="3416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ru-RU" altLang="ru-RU" sz="2800" b="1" dirty="0" smtClean="0">
                <a:solidFill>
                  <a:schemeClr val="accent1"/>
                </a:solidFill>
              </a:rPr>
              <a:t>Экономические ресурсы (</a:t>
            </a:r>
            <a:r>
              <a:rPr lang="en-US" altLang="ru-RU" sz="2800" b="1" dirty="0" smtClean="0">
                <a:solidFill>
                  <a:schemeClr val="accent1"/>
                </a:solidFill>
              </a:rPr>
              <a:t>economic resources</a:t>
            </a:r>
            <a:r>
              <a:rPr lang="ru-RU" altLang="ru-RU" sz="2800" b="1" dirty="0" smtClean="0">
                <a:solidFill>
                  <a:schemeClr val="accent1"/>
                </a:solidFill>
              </a:rPr>
              <a:t>) </a:t>
            </a:r>
            <a:r>
              <a:rPr lang="ru-RU" altLang="ru-RU" sz="2800" dirty="0" smtClean="0">
                <a:solidFill>
                  <a:schemeClr val="tx1"/>
                </a:solidFill>
              </a:rPr>
              <a:t>– необходимые для производства экономических благ элементы, которые могут стать факторами производства или обеспечить их эффективное использование.</a:t>
            </a:r>
          </a:p>
          <a:p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355017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 bwMode="auto">
          <a:xfrm>
            <a:off x="1713226" y="1056069"/>
            <a:ext cx="8229600" cy="5619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r>
              <a:rPr lang="ru-RU" altLang="ru-RU" b="1" dirty="0">
                <a:solidFill>
                  <a:schemeClr val="bg1"/>
                </a:solidFill>
              </a:rPr>
              <a:t>Виды экономических ресурсов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 bwMode="auto">
          <a:xfrm>
            <a:off x="618186" y="2266682"/>
            <a:ext cx="11140225" cy="459131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>
              <a:spcBef>
                <a:spcPct val="0"/>
              </a:spcBef>
            </a:pPr>
            <a:r>
              <a:rPr lang="ru-RU" altLang="ru-RU" sz="2800" b="1" i="1" dirty="0" smtClean="0">
                <a:solidFill>
                  <a:schemeClr val="accent1"/>
                </a:solidFill>
              </a:rPr>
              <a:t>Природные ресурсы</a:t>
            </a:r>
            <a:r>
              <a:rPr lang="ru-RU" altLang="ru-RU" sz="2800" b="1" dirty="0" smtClean="0">
                <a:solidFill>
                  <a:schemeClr val="accent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</a:rPr>
              <a:t>– </a:t>
            </a:r>
            <a:r>
              <a:rPr lang="ru-RU" altLang="ru-RU" sz="2800" dirty="0">
                <a:solidFill>
                  <a:schemeClr val="tx1"/>
                </a:solidFill>
              </a:rPr>
              <a:t>потенциально пригодные для применения в производстве естественные силы и вещества.</a:t>
            </a:r>
          </a:p>
          <a:p>
            <a:pPr>
              <a:spcBef>
                <a:spcPct val="0"/>
              </a:spcBef>
            </a:pPr>
            <a:r>
              <a:rPr lang="ru-RU" altLang="ru-RU" sz="2800" b="1" i="1" dirty="0" smtClean="0">
                <a:solidFill>
                  <a:schemeClr val="accent1"/>
                </a:solidFill>
              </a:rPr>
              <a:t>Материальные ресурсы</a:t>
            </a:r>
            <a:r>
              <a:rPr lang="ru-RU" altLang="ru-RU" sz="2800" dirty="0" smtClean="0">
                <a:solidFill>
                  <a:schemeClr val="accent1"/>
                </a:solidFill>
              </a:rPr>
              <a:t> </a:t>
            </a:r>
            <a:r>
              <a:rPr lang="ru-RU" altLang="ru-RU" sz="2800" dirty="0" smtClean="0">
                <a:solidFill>
                  <a:schemeClr val="tx1"/>
                </a:solidFill>
              </a:rPr>
              <a:t>– </a:t>
            </a:r>
            <a:r>
              <a:rPr lang="ru-RU" altLang="ru-RU" sz="2800" dirty="0">
                <a:solidFill>
                  <a:schemeClr val="tx1"/>
                </a:solidFill>
              </a:rPr>
              <a:t>средства производства, которые сами являются результатом производства.</a:t>
            </a:r>
          </a:p>
          <a:p>
            <a:pPr>
              <a:spcBef>
                <a:spcPct val="0"/>
              </a:spcBef>
            </a:pPr>
            <a:r>
              <a:rPr lang="ru-RU" altLang="ru-RU" sz="2800" b="1" i="1" dirty="0" smtClean="0">
                <a:solidFill>
                  <a:schemeClr val="accent1"/>
                </a:solidFill>
              </a:rPr>
              <a:t>Финансовые ресурсы </a:t>
            </a:r>
            <a:r>
              <a:rPr lang="ru-RU" altLang="ru-RU" sz="2800" dirty="0" smtClean="0">
                <a:solidFill>
                  <a:schemeClr val="tx1"/>
                </a:solidFill>
              </a:rPr>
              <a:t>– </a:t>
            </a:r>
            <a:r>
              <a:rPr lang="ru-RU" altLang="ru-RU" sz="2800" dirty="0">
                <a:solidFill>
                  <a:schemeClr val="tx1"/>
                </a:solidFill>
              </a:rPr>
              <a:t>денежные средства, которые общество в состоянии выделить на организацию производства.</a:t>
            </a:r>
          </a:p>
          <a:p>
            <a:pPr>
              <a:spcBef>
                <a:spcPct val="0"/>
              </a:spcBef>
            </a:pPr>
            <a:r>
              <a:rPr lang="ru-RU" altLang="ru-RU" sz="2800" b="1" i="1" dirty="0" smtClean="0">
                <a:solidFill>
                  <a:schemeClr val="accent1"/>
                </a:solidFill>
              </a:rPr>
              <a:t>Трудовые ресурсы </a:t>
            </a:r>
            <a:r>
              <a:rPr lang="ru-RU" altLang="ru-RU" sz="2800" dirty="0" smtClean="0">
                <a:solidFill>
                  <a:schemeClr val="tx1"/>
                </a:solidFill>
              </a:rPr>
              <a:t>– </a:t>
            </a:r>
            <a:r>
              <a:rPr lang="ru-RU" altLang="ru-RU" sz="2800" dirty="0">
                <a:solidFill>
                  <a:schemeClr val="tx1"/>
                </a:solidFill>
              </a:rPr>
              <a:t>труд и предпринимательская способность населения в трудоспособном возрасте.</a:t>
            </a:r>
          </a:p>
          <a:p>
            <a:pPr>
              <a:buFontTx/>
              <a:buNone/>
            </a:pPr>
            <a:endParaRPr lang="ru-RU" altLang="ru-RU" sz="2800" dirty="0"/>
          </a:p>
          <a:p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80144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1970557" y="770328"/>
            <a:ext cx="7993062" cy="1152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altLang="ru-RU" sz="3200" b="1" dirty="0">
                <a:solidFill>
                  <a:schemeClr val="bg1"/>
                </a:solidFill>
              </a:rPr>
              <a:t>Факторы производства и                      доходы от них</a:t>
            </a:r>
          </a:p>
        </p:txBody>
      </p:sp>
      <p:cxnSp>
        <p:nvCxnSpPr>
          <p:cNvPr id="67" name="Прямая со стрелкой 66"/>
          <p:cNvCxnSpPr/>
          <p:nvPr/>
        </p:nvCxnSpPr>
        <p:spPr>
          <a:xfrm rot="5400000" flipH="1" flipV="1">
            <a:off x="2387601" y="4905376"/>
            <a:ext cx="360362" cy="1587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96" name="Группа 77"/>
          <p:cNvGrpSpPr>
            <a:grpSpLocks/>
          </p:cNvGrpSpPr>
          <p:nvPr/>
        </p:nvGrpSpPr>
        <p:grpSpPr bwMode="auto">
          <a:xfrm>
            <a:off x="1538757" y="2526530"/>
            <a:ext cx="8820150" cy="4329112"/>
            <a:chOff x="179512" y="1700386"/>
            <a:chExt cx="8820472" cy="4329613"/>
          </a:xfrm>
        </p:grpSpPr>
        <p:grpSp>
          <p:nvGrpSpPr>
            <p:cNvPr id="8197" name="Группа 5"/>
            <p:cNvGrpSpPr>
              <a:grpSpLocks/>
            </p:cNvGrpSpPr>
            <p:nvPr/>
          </p:nvGrpSpPr>
          <p:grpSpPr bwMode="auto">
            <a:xfrm>
              <a:off x="647841" y="1700386"/>
              <a:ext cx="7847299" cy="653146"/>
              <a:chOff x="721488" y="1556370"/>
              <a:chExt cx="7487331" cy="653146"/>
            </a:xfrm>
          </p:grpSpPr>
          <p:sp>
            <p:nvSpPr>
              <p:cNvPr id="4" name="Прямоугольник 3"/>
              <p:cNvSpPr/>
              <p:nvPr/>
            </p:nvSpPr>
            <p:spPr>
              <a:xfrm>
                <a:off x="721488" y="1633187"/>
                <a:ext cx="7487331" cy="576329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8242" name="TextBox 4"/>
              <p:cNvSpPr txBox="1">
                <a:spLocks noChangeArrowheads="1"/>
              </p:cNvSpPr>
              <p:nvPr/>
            </p:nvSpPr>
            <p:spPr bwMode="auto">
              <a:xfrm>
                <a:off x="1236663" y="1556370"/>
                <a:ext cx="6696744" cy="584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ru-RU" altLang="ru-RU" sz="3200"/>
                  <a:t>ФАКТОРЫ ПРОИЗВОДСТВА</a:t>
                </a:r>
              </a:p>
            </p:txBody>
          </p:sp>
        </p:grpSp>
        <p:grpSp>
          <p:nvGrpSpPr>
            <p:cNvPr id="8198" name="Группа 9"/>
            <p:cNvGrpSpPr>
              <a:grpSpLocks/>
            </p:cNvGrpSpPr>
            <p:nvPr/>
          </p:nvGrpSpPr>
          <p:grpSpPr bwMode="auto">
            <a:xfrm>
              <a:off x="611560" y="5445224"/>
              <a:ext cx="8064896" cy="584775"/>
              <a:chOff x="899592" y="5157192"/>
              <a:chExt cx="7488832" cy="584775"/>
            </a:xfrm>
          </p:grpSpPr>
          <p:sp>
            <p:nvSpPr>
              <p:cNvPr id="9" name="Прямоугольник 8"/>
              <p:cNvSpPr/>
              <p:nvPr/>
            </p:nvSpPr>
            <p:spPr>
              <a:xfrm>
                <a:off x="899377" y="5157699"/>
                <a:ext cx="7488737" cy="57633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8240" name="TextBox 6"/>
              <p:cNvSpPr txBox="1">
                <a:spLocks noChangeArrowheads="1"/>
              </p:cNvSpPr>
              <p:nvPr/>
            </p:nvSpPr>
            <p:spPr bwMode="auto">
              <a:xfrm>
                <a:off x="1187624" y="5157192"/>
                <a:ext cx="6696744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ru-RU" altLang="ru-RU" sz="3200"/>
                  <a:t>ФАКТОРНЫЕ ДОХОДЫ</a:t>
                </a:r>
              </a:p>
            </p:txBody>
          </p:sp>
        </p:grpSp>
        <p:grpSp>
          <p:nvGrpSpPr>
            <p:cNvPr id="8199" name="Группа 53"/>
            <p:cNvGrpSpPr>
              <a:grpSpLocks/>
            </p:cNvGrpSpPr>
            <p:nvPr/>
          </p:nvGrpSpPr>
          <p:grpSpPr bwMode="auto">
            <a:xfrm>
              <a:off x="179512" y="2852936"/>
              <a:ext cx="8820472" cy="1932022"/>
              <a:chOff x="179512" y="2348880"/>
              <a:chExt cx="8820472" cy="1932022"/>
            </a:xfrm>
          </p:grpSpPr>
          <p:sp>
            <p:nvSpPr>
              <p:cNvPr id="12" name="Прямоугольник 11"/>
              <p:cNvSpPr/>
              <p:nvPr/>
            </p:nvSpPr>
            <p:spPr>
              <a:xfrm>
                <a:off x="395420" y="2348988"/>
                <a:ext cx="1297035" cy="79225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1908363" y="2348988"/>
                <a:ext cx="1439915" cy="79225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>
                <a:off x="3564186" y="2348988"/>
                <a:ext cx="1584383" cy="79225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5364476" y="2348988"/>
                <a:ext cx="1727263" cy="79225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7307647" y="2348988"/>
                <a:ext cx="1584383" cy="79225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250953" y="3501647"/>
                <a:ext cx="1584383" cy="71922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>
                <a:off x="7307647" y="3501647"/>
                <a:ext cx="1512943" cy="71922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5435917" y="3501647"/>
                <a:ext cx="1655822" cy="71922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0" name="Прямоугольник 19"/>
              <p:cNvSpPr/>
              <p:nvPr/>
            </p:nvSpPr>
            <p:spPr>
              <a:xfrm>
                <a:off x="3491158" y="3501647"/>
                <a:ext cx="1728851" cy="71922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1979803" y="3501647"/>
                <a:ext cx="1368475" cy="719220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8224" name="TextBox 21"/>
              <p:cNvSpPr txBox="1">
                <a:spLocks noChangeArrowheads="1"/>
              </p:cNvSpPr>
              <p:nvPr/>
            </p:nvSpPr>
            <p:spPr bwMode="auto">
              <a:xfrm>
                <a:off x="611560" y="2492896"/>
                <a:ext cx="1080120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ru-RU" altLang="ru-RU" sz="2800"/>
                  <a:t>Труд</a:t>
                </a:r>
              </a:p>
            </p:txBody>
          </p:sp>
          <p:sp>
            <p:nvSpPr>
              <p:cNvPr id="8225" name="TextBox 22"/>
              <p:cNvSpPr txBox="1">
                <a:spLocks noChangeArrowheads="1"/>
              </p:cNvSpPr>
              <p:nvPr/>
            </p:nvSpPr>
            <p:spPr bwMode="auto">
              <a:xfrm>
                <a:off x="1979712" y="2492896"/>
                <a:ext cx="1296144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ru-RU" altLang="ru-RU" sz="2800"/>
                  <a:t>Земля </a:t>
                </a:r>
              </a:p>
            </p:txBody>
          </p:sp>
          <p:sp>
            <p:nvSpPr>
              <p:cNvPr id="8226" name="TextBox 23"/>
              <p:cNvSpPr txBox="1">
                <a:spLocks noChangeArrowheads="1"/>
              </p:cNvSpPr>
              <p:nvPr/>
            </p:nvSpPr>
            <p:spPr bwMode="auto">
              <a:xfrm>
                <a:off x="3563888" y="2420888"/>
                <a:ext cx="1584176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ru-RU" altLang="ru-RU" sz="2800"/>
                  <a:t>Капитал</a:t>
                </a:r>
              </a:p>
            </p:txBody>
          </p:sp>
          <p:sp>
            <p:nvSpPr>
              <p:cNvPr id="8227" name="TextBox 24"/>
              <p:cNvSpPr txBox="1">
                <a:spLocks noChangeArrowheads="1"/>
              </p:cNvSpPr>
              <p:nvPr/>
            </p:nvSpPr>
            <p:spPr bwMode="auto">
              <a:xfrm>
                <a:off x="5436096" y="2420888"/>
                <a:ext cx="1728192" cy="7386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70000"/>
                  </a:lnSpc>
                </a:pPr>
                <a:r>
                  <a:rPr lang="ru-RU" altLang="ru-RU" sz="2000"/>
                  <a:t>Предприни-</a:t>
                </a:r>
              </a:p>
              <a:p>
                <a:pPr algn="ctr" eaLnBrk="1" hangingPunct="1">
                  <a:lnSpc>
                    <a:spcPct val="70000"/>
                  </a:lnSpc>
                </a:pPr>
                <a:r>
                  <a:rPr lang="ru-RU" altLang="ru-RU" sz="2000"/>
                  <a:t>мательские способности</a:t>
                </a:r>
              </a:p>
            </p:txBody>
          </p:sp>
          <p:sp>
            <p:nvSpPr>
              <p:cNvPr id="8228" name="TextBox 25"/>
              <p:cNvSpPr txBox="1">
                <a:spLocks noChangeArrowheads="1"/>
              </p:cNvSpPr>
              <p:nvPr/>
            </p:nvSpPr>
            <p:spPr bwMode="auto">
              <a:xfrm>
                <a:off x="7164288" y="2348880"/>
                <a:ext cx="1835696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ru-RU" altLang="ru-RU" sz="2000"/>
                  <a:t>НТП, информация</a:t>
                </a:r>
              </a:p>
            </p:txBody>
          </p:sp>
          <p:sp>
            <p:nvSpPr>
              <p:cNvPr id="8229" name="TextBox 26"/>
              <p:cNvSpPr txBox="1">
                <a:spLocks noChangeArrowheads="1"/>
              </p:cNvSpPr>
              <p:nvPr/>
            </p:nvSpPr>
            <p:spPr bwMode="auto">
              <a:xfrm>
                <a:off x="179512" y="3573016"/>
                <a:ext cx="1728192" cy="7078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/>
                <a:r>
                  <a:rPr lang="ru-RU" altLang="ru-RU" sz="2000"/>
                  <a:t>Заработная плата</a:t>
                </a:r>
              </a:p>
            </p:txBody>
          </p:sp>
          <p:sp>
            <p:nvSpPr>
              <p:cNvPr id="8230" name="TextBox 27"/>
              <p:cNvSpPr txBox="1">
                <a:spLocks noChangeArrowheads="1"/>
              </p:cNvSpPr>
              <p:nvPr/>
            </p:nvSpPr>
            <p:spPr bwMode="auto">
              <a:xfrm>
                <a:off x="2123728" y="3573016"/>
                <a:ext cx="108012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ru-RU" altLang="ru-RU" sz="2400"/>
                  <a:t>Рента</a:t>
                </a:r>
              </a:p>
            </p:txBody>
          </p:sp>
          <p:sp>
            <p:nvSpPr>
              <p:cNvPr id="8231" name="TextBox 28"/>
              <p:cNvSpPr txBox="1">
                <a:spLocks noChangeArrowheads="1"/>
              </p:cNvSpPr>
              <p:nvPr/>
            </p:nvSpPr>
            <p:spPr bwMode="auto">
              <a:xfrm>
                <a:off x="3563888" y="3501008"/>
                <a:ext cx="1656184" cy="7432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70000"/>
                  </a:lnSpc>
                </a:pPr>
                <a:r>
                  <a:rPr lang="ru-RU" altLang="ru-RU" sz="2000" dirty="0"/>
                  <a:t>Прибыль, дивиденды, процент</a:t>
                </a:r>
              </a:p>
            </p:txBody>
          </p:sp>
          <p:sp>
            <p:nvSpPr>
              <p:cNvPr id="8232" name="TextBox 29"/>
              <p:cNvSpPr txBox="1">
                <a:spLocks noChangeArrowheads="1"/>
              </p:cNvSpPr>
              <p:nvPr/>
            </p:nvSpPr>
            <p:spPr bwMode="auto">
              <a:xfrm>
                <a:off x="5436096" y="3501008"/>
                <a:ext cx="1584176" cy="7432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lnSpc>
                    <a:spcPct val="70000"/>
                  </a:lnSpc>
                </a:pPr>
                <a:r>
                  <a:rPr lang="ru-RU" altLang="ru-RU" sz="2000"/>
                  <a:t>Предприни-мательский доход</a:t>
                </a:r>
              </a:p>
            </p:txBody>
          </p:sp>
          <p:sp>
            <p:nvSpPr>
              <p:cNvPr id="8233" name="TextBox 30"/>
              <p:cNvSpPr txBox="1">
                <a:spLocks noChangeArrowheads="1"/>
              </p:cNvSpPr>
              <p:nvPr/>
            </p:nvSpPr>
            <p:spPr bwMode="auto">
              <a:xfrm>
                <a:off x="7308304" y="3645024"/>
                <a:ext cx="151216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ru-RU" altLang="ru-RU" sz="2400"/>
                  <a:t>Прибыль</a:t>
                </a:r>
              </a:p>
            </p:txBody>
          </p:sp>
          <p:cxnSp>
            <p:nvCxnSpPr>
              <p:cNvPr id="33" name="Прямая со стрелкой 32"/>
              <p:cNvCxnSpPr>
                <a:stCxn id="12" idx="2"/>
                <a:endCxn id="17" idx="0"/>
              </p:cNvCxnSpPr>
              <p:nvPr/>
            </p:nvCxnSpPr>
            <p:spPr>
              <a:xfrm rot="5400000">
                <a:off x="863735" y="3320651"/>
                <a:ext cx="360405" cy="1588"/>
              </a:xfrm>
              <a:prstGeom prst="straightConnector1">
                <a:avLst/>
              </a:prstGeom>
              <a:ln w="3492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Прямая со стрелкой 42"/>
              <p:cNvCxnSpPr/>
              <p:nvPr/>
            </p:nvCxnSpPr>
            <p:spPr>
              <a:xfrm rot="5400000">
                <a:off x="2448118" y="3320651"/>
                <a:ext cx="360405" cy="1588"/>
              </a:xfrm>
              <a:prstGeom prst="straightConnector1">
                <a:avLst/>
              </a:prstGeom>
              <a:ln w="3492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Прямая со стрелкой 43"/>
              <p:cNvCxnSpPr/>
              <p:nvPr/>
            </p:nvCxnSpPr>
            <p:spPr>
              <a:xfrm rot="5400000">
                <a:off x="4176969" y="3320651"/>
                <a:ext cx="360405" cy="1587"/>
              </a:xfrm>
              <a:prstGeom prst="straightConnector1">
                <a:avLst/>
              </a:prstGeom>
              <a:ln w="3492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Прямая со стрелкой 44"/>
              <p:cNvCxnSpPr/>
              <p:nvPr/>
            </p:nvCxnSpPr>
            <p:spPr>
              <a:xfrm rot="5400000">
                <a:off x="6048699" y="3320651"/>
                <a:ext cx="360405" cy="1588"/>
              </a:xfrm>
              <a:prstGeom prst="straightConnector1">
                <a:avLst/>
              </a:prstGeom>
              <a:ln w="3492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 стрелкой 45"/>
              <p:cNvCxnSpPr/>
              <p:nvPr/>
            </p:nvCxnSpPr>
            <p:spPr>
              <a:xfrm rot="5400000">
                <a:off x="7920430" y="3320651"/>
                <a:ext cx="360405" cy="1587"/>
              </a:xfrm>
              <a:prstGeom prst="straightConnector1">
                <a:avLst/>
              </a:prstGeom>
              <a:ln w="3492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6" name="Прямая соединительная линия 55"/>
            <p:cNvCxnSpPr/>
            <p:nvPr/>
          </p:nvCxnSpPr>
          <p:spPr>
            <a:xfrm>
              <a:off x="971704" y="2564086"/>
              <a:ext cx="720116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 стрелкой 56"/>
            <p:cNvCxnSpPr/>
            <p:nvPr/>
          </p:nvCxnSpPr>
          <p:spPr>
            <a:xfrm rot="5400000">
              <a:off x="2483841" y="2707772"/>
              <a:ext cx="288958" cy="1588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 стрелкой 59"/>
            <p:cNvCxnSpPr/>
            <p:nvPr/>
          </p:nvCxnSpPr>
          <p:spPr>
            <a:xfrm rot="5400000">
              <a:off x="828018" y="2707772"/>
              <a:ext cx="288958" cy="1587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 стрелкой 60"/>
            <p:cNvCxnSpPr/>
            <p:nvPr/>
          </p:nvCxnSpPr>
          <p:spPr>
            <a:xfrm rot="5400000">
              <a:off x="4212692" y="2707772"/>
              <a:ext cx="288958" cy="1587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Прямая со стрелкой 61"/>
            <p:cNvCxnSpPr/>
            <p:nvPr/>
          </p:nvCxnSpPr>
          <p:spPr>
            <a:xfrm rot="5400000">
              <a:off x="6155863" y="2707772"/>
              <a:ext cx="288958" cy="1587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 стрелкой 62"/>
            <p:cNvCxnSpPr/>
            <p:nvPr/>
          </p:nvCxnSpPr>
          <p:spPr>
            <a:xfrm rot="5400000">
              <a:off x="8029181" y="2707772"/>
              <a:ext cx="288958" cy="1587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 стрелкой 63"/>
            <p:cNvCxnSpPr/>
            <p:nvPr/>
          </p:nvCxnSpPr>
          <p:spPr>
            <a:xfrm rot="5400000">
              <a:off x="4213486" y="2419606"/>
              <a:ext cx="287371" cy="1587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/>
            <p:nvPr/>
          </p:nvCxnSpPr>
          <p:spPr>
            <a:xfrm>
              <a:off x="1043144" y="5085328"/>
              <a:ext cx="712972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 стрелкой 69"/>
            <p:cNvCxnSpPr/>
            <p:nvPr/>
          </p:nvCxnSpPr>
          <p:spPr>
            <a:xfrm rot="5400000" flipH="1" flipV="1">
              <a:off x="863735" y="4904332"/>
              <a:ext cx="360405" cy="1588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 стрелкой 70"/>
            <p:cNvCxnSpPr/>
            <p:nvPr/>
          </p:nvCxnSpPr>
          <p:spPr>
            <a:xfrm rot="16200000" flipV="1">
              <a:off x="2448118" y="4904332"/>
              <a:ext cx="360405" cy="1588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 стрелкой 72"/>
            <p:cNvCxnSpPr/>
            <p:nvPr/>
          </p:nvCxnSpPr>
          <p:spPr>
            <a:xfrm rot="16200000" flipV="1">
              <a:off x="4248408" y="4904332"/>
              <a:ext cx="360405" cy="1588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 стрелкой 73"/>
            <p:cNvCxnSpPr/>
            <p:nvPr/>
          </p:nvCxnSpPr>
          <p:spPr>
            <a:xfrm rot="16200000" flipV="1">
              <a:off x="7993458" y="4904332"/>
              <a:ext cx="360405" cy="1587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Прямая со стрелкой 75"/>
            <p:cNvCxnSpPr/>
            <p:nvPr/>
          </p:nvCxnSpPr>
          <p:spPr>
            <a:xfrm rot="16200000" flipV="1">
              <a:off x="6048699" y="4904332"/>
              <a:ext cx="360405" cy="1588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Прямая со стрелкой 76"/>
            <p:cNvCxnSpPr/>
            <p:nvPr/>
          </p:nvCxnSpPr>
          <p:spPr>
            <a:xfrm rot="16200000" flipV="1">
              <a:off x="4248409" y="5264736"/>
              <a:ext cx="360404" cy="1588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3371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лнце 3"/>
          <p:cNvSpPr/>
          <p:nvPr/>
        </p:nvSpPr>
        <p:spPr>
          <a:xfrm>
            <a:off x="2279650" y="836614"/>
            <a:ext cx="7632700" cy="1512887"/>
          </a:xfrm>
          <a:prstGeom prst="su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943475" y="2420938"/>
            <a:ext cx="2305050" cy="914400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0800000">
            <a:off x="5016501" y="4076700"/>
            <a:ext cx="2303463" cy="914400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7248526" y="5157789"/>
            <a:ext cx="2879725" cy="935037"/>
          </a:xfrm>
          <a:prstGeom prst="hexago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2135189" y="5157788"/>
            <a:ext cx="2644775" cy="1008062"/>
          </a:xfrm>
          <a:prstGeom prst="hexagon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03839" y="5157788"/>
            <a:ext cx="1584325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6888164" y="5373689"/>
            <a:ext cx="287337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Стрелка влево 10"/>
          <p:cNvSpPr/>
          <p:nvPr/>
        </p:nvSpPr>
        <p:spPr>
          <a:xfrm>
            <a:off x="4943476" y="5373689"/>
            <a:ext cx="360363" cy="48418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431704" y="3501008"/>
            <a:ext cx="5616624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229" name="TextBox 12"/>
          <p:cNvSpPr txBox="1">
            <a:spLocks noChangeArrowheads="1"/>
          </p:cNvSpPr>
          <p:nvPr/>
        </p:nvSpPr>
        <p:spPr bwMode="auto">
          <a:xfrm>
            <a:off x="3792539" y="1196976"/>
            <a:ext cx="46069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b="1"/>
              <a:t>Удовлетворение потребностей</a:t>
            </a:r>
          </a:p>
        </p:txBody>
      </p:sp>
      <p:sp>
        <p:nvSpPr>
          <p:cNvPr id="9230" name="TextBox 13"/>
          <p:cNvSpPr txBox="1">
            <a:spLocks noChangeArrowheads="1"/>
          </p:cNvSpPr>
          <p:nvPr/>
        </p:nvSpPr>
        <p:spPr bwMode="auto">
          <a:xfrm>
            <a:off x="4224339" y="3573463"/>
            <a:ext cx="38877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b="1"/>
              <a:t>Э К О Н О М И К А</a:t>
            </a:r>
          </a:p>
        </p:txBody>
      </p:sp>
      <p:sp>
        <p:nvSpPr>
          <p:cNvPr id="9231" name="TextBox 14"/>
          <p:cNvSpPr txBox="1">
            <a:spLocks noChangeArrowheads="1"/>
          </p:cNvSpPr>
          <p:nvPr/>
        </p:nvSpPr>
        <p:spPr bwMode="auto">
          <a:xfrm>
            <a:off x="5664201" y="2781301"/>
            <a:ext cx="1152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/>
              <a:t>Цель</a:t>
            </a:r>
          </a:p>
        </p:txBody>
      </p:sp>
      <p:sp>
        <p:nvSpPr>
          <p:cNvPr id="9232" name="TextBox 15"/>
          <p:cNvSpPr txBox="1">
            <a:spLocks noChangeArrowheads="1"/>
          </p:cNvSpPr>
          <p:nvPr/>
        </p:nvSpPr>
        <p:spPr bwMode="auto">
          <a:xfrm>
            <a:off x="5375276" y="4076701"/>
            <a:ext cx="1800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/>
              <a:t>Средства</a:t>
            </a:r>
          </a:p>
        </p:txBody>
      </p:sp>
      <p:sp>
        <p:nvSpPr>
          <p:cNvPr id="9233" name="TextBox 16"/>
          <p:cNvSpPr txBox="1">
            <a:spLocks noChangeArrowheads="1"/>
          </p:cNvSpPr>
          <p:nvPr/>
        </p:nvSpPr>
        <p:spPr bwMode="auto">
          <a:xfrm>
            <a:off x="5375275" y="5373688"/>
            <a:ext cx="15128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/>
              <a:t>Ресурсы</a:t>
            </a:r>
          </a:p>
        </p:txBody>
      </p:sp>
      <p:sp>
        <p:nvSpPr>
          <p:cNvPr id="9234" name="TextBox 17"/>
          <p:cNvSpPr txBox="1">
            <a:spLocks noChangeArrowheads="1"/>
          </p:cNvSpPr>
          <p:nvPr/>
        </p:nvSpPr>
        <p:spPr bwMode="auto">
          <a:xfrm>
            <a:off x="8040688" y="5373688"/>
            <a:ext cx="16557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/>
              <a:t>В ы б о р</a:t>
            </a:r>
          </a:p>
        </p:txBody>
      </p:sp>
      <p:sp>
        <p:nvSpPr>
          <p:cNvPr id="9235" name="TextBox 18"/>
          <p:cNvSpPr txBox="1">
            <a:spLocks noChangeArrowheads="1"/>
          </p:cNvSpPr>
          <p:nvPr/>
        </p:nvSpPr>
        <p:spPr bwMode="auto">
          <a:xfrm>
            <a:off x="2135188" y="5373688"/>
            <a:ext cx="31686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/>
              <a:t>Ограниченность</a:t>
            </a:r>
          </a:p>
        </p:txBody>
      </p:sp>
      <p:sp>
        <p:nvSpPr>
          <p:cNvPr id="9236" name="TextBox 19"/>
          <p:cNvSpPr txBox="1">
            <a:spLocks noChangeArrowheads="1"/>
          </p:cNvSpPr>
          <p:nvPr/>
        </p:nvSpPr>
        <p:spPr bwMode="auto">
          <a:xfrm>
            <a:off x="1774825" y="-128587"/>
            <a:ext cx="85693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/>
              <a:t>Проблемы экономики</a:t>
            </a:r>
          </a:p>
        </p:txBody>
      </p:sp>
      <p:sp>
        <p:nvSpPr>
          <p:cNvPr id="9237" name="TextBox 18"/>
          <p:cNvSpPr txBox="1">
            <a:spLocks noChangeArrowheads="1"/>
          </p:cNvSpPr>
          <p:nvPr/>
        </p:nvSpPr>
        <p:spPr bwMode="auto">
          <a:xfrm>
            <a:off x="1774825" y="2276476"/>
            <a:ext cx="27003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 1. </a:t>
            </a:r>
            <a:r>
              <a:rPr lang="ru-RU" altLang="ru-RU" b="1"/>
              <a:t>Соотношение цели экономики и средств её достижения</a:t>
            </a:r>
            <a:r>
              <a:rPr lang="ru-RU" altLang="ru-RU"/>
              <a:t>.</a:t>
            </a:r>
          </a:p>
        </p:txBody>
      </p:sp>
      <p:sp>
        <p:nvSpPr>
          <p:cNvPr id="9238" name="TextBox 19"/>
          <p:cNvSpPr txBox="1">
            <a:spLocks noChangeArrowheads="1"/>
          </p:cNvSpPr>
          <p:nvPr/>
        </p:nvSpPr>
        <p:spPr bwMode="auto">
          <a:xfrm>
            <a:off x="1703388" y="4005264"/>
            <a:ext cx="30607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2. </a:t>
            </a:r>
            <a:r>
              <a:rPr lang="ru-RU" altLang="ru-RU" b="1"/>
              <a:t>Ограниченность ресурсов </a:t>
            </a:r>
            <a:r>
              <a:rPr lang="ru-RU" altLang="ru-RU"/>
              <a:t>по отношению к растущим потребностям.</a:t>
            </a:r>
          </a:p>
        </p:txBody>
      </p:sp>
      <p:sp>
        <p:nvSpPr>
          <p:cNvPr id="9239" name="TextBox 20"/>
          <p:cNvSpPr txBox="1">
            <a:spLocks noChangeArrowheads="1"/>
          </p:cNvSpPr>
          <p:nvPr/>
        </p:nvSpPr>
        <p:spPr bwMode="auto">
          <a:xfrm>
            <a:off x="7751764" y="3176589"/>
            <a:ext cx="2916237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/>
              <a:t>3. </a:t>
            </a:r>
            <a:r>
              <a:rPr lang="ru-RU" altLang="ru-RU" b="1"/>
              <a:t>Проблема выбора</a:t>
            </a:r>
            <a:r>
              <a:rPr lang="ru-RU" altLang="ru-RU"/>
              <a:t> наилучшего из  альтернативных вариантов использования  ресурсов при данных затратах.</a:t>
            </a:r>
          </a:p>
        </p:txBody>
      </p:sp>
    </p:spTree>
    <p:extLst>
      <p:ext uri="{BB962C8B-B14F-4D97-AF65-F5344CB8AC3E}">
        <p14:creationId xmlns:p14="http://schemas.microsoft.com/office/powerpoint/2010/main" val="353601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 bwMode="auto">
          <a:xfrm>
            <a:off x="1292180" y="873617"/>
            <a:ext cx="9144000" cy="8651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ru-RU" altLang="ru-RU" sz="4000" b="1" dirty="0">
                <a:solidFill>
                  <a:schemeClr val="bg1"/>
                </a:solidFill>
              </a:rPr>
              <a:t>Три основные вопроса экономики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929691"/>
              </p:ext>
            </p:extLst>
          </p:nvPr>
        </p:nvGraphicFramePr>
        <p:xfrm>
          <a:off x="191036" y="2249996"/>
          <a:ext cx="11809927" cy="4608004"/>
        </p:xfrm>
        <a:graphic>
          <a:graphicData uri="http://schemas.openxmlformats.org/drawingml/2006/table">
            <a:tbl>
              <a:tblPr/>
              <a:tblGrid>
                <a:gridCol w="3257213"/>
                <a:gridCol w="8552714"/>
              </a:tblGrid>
              <a:tr h="11474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Что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производить?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Какие из возможных товаров и услуг должны быть произведены в данном экономическом пространстве?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949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Как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производить?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При какой комбинации производственных ресурсов, с использованием какой технологии должны быть произведены выбранные из возможных вариантов товары и услуги?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2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Для кого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производить?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Кто будет покупать выбранные товары и оплачивать, извлекая из них пользу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549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1017430" y="549274"/>
            <a:ext cx="10187189" cy="6308725"/>
            <a:chOff x="1341" y="5424"/>
            <a:chExt cx="9540" cy="9070"/>
          </a:xfrm>
        </p:grpSpPr>
        <p:sp>
          <p:nvSpPr>
            <p:cNvPr id="22532" name="Rectangle 3"/>
            <p:cNvSpPr>
              <a:spLocks noChangeArrowheads="1"/>
            </p:cNvSpPr>
            <p:nvPr/>
          </p:nvSpPr>
          <p:spPr bwMode="auto">
            <a:xfrm>
              <a:off x="4401" y="5424"/>
              <a:ext cx="3240" cy="8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ts val="1000"/>
                </a:spcAft>
              </a:pPr>
              <a:r>
                <a:rPr lang="ru-RU" altLang="ru-RU" sz="3200" b="1" dirty="0">
                  <a:latin typeface="Calibri" panose="020F0502020204030204" pitchFamily="34" charset="0"/>
                </a:rPr>
                <a:t>Производство</a:t>
              </a:r>
              <a:endParaRPr lang="ru-RU" altLang="ru-RU" sz="3200" b="1" dirty="0"/>
            </a:p>
          </p:txBody>
        </p:sp>
        <p:sp>
          <p:nvSpPr>
            <p:cNvPr id="22533" name="Rectangle 4"/>
            <p:cNvSpPr>
              <a:spLocks noChangeArrowheads="1"/>
            </p:cNvSpPr>
            <p:nvPr/>
          </p:nvSpPr>
          <p:spPr bwMode="auto">
            <a:xfrm>
              <a:off x="1341" y="6844"/>
              <a:ext cx="3240" cy="13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ts val="1000"/>
                </a:spcAft>
              </a:pPr>
              <a:r>
                <a:rPr lang="ru-RU" altLang="ru-RU" sz="2000" b="1" dirty="0">
                  <a:latin typeface="Calibri" panose="020F0502020204030204" pitchFamily="34" charset="0"/>
                </a:rPr>
                <a:t>Процесс труда</a:t>
              </a:r>
            </a:p>
            <a:p>
              <a:pPr algn="ctr" eaLnBrk="1" hangingPunct="1">
                <a:spcAft>
                  <a:spcPts val="1000"/>
                </a:spcAft>
              </a:pPr>
              <a:r>
                <a:rPr lang="ru-RU" altLang="ru-RU" sz="1400" dirty="0">
                  <a:latin typeface="Calibri" panose="020F0502020204030204" pitchFamily="34" charset="0"/>
                </a:rPr>
                <a:t>(процесс взаимодействия человека с природой</a:t>
              </a:r>
              <a:r>
                <a:rPr lang="ru-RU" altLang="ru-RU" sz="1200" dirty="0">
                  <a:latin typeface="Calibri" panose="020F0502020204030204" pitchFamily="34" charset="0"/>
                </a:rPr>
                <a:t>)</a:t>
              </a:r>
              <a:endParaRPr lang="ru-RU" altLang="ru-RU" dirty="0"/>
            </a:p>
          </p:txBody>
        </p:sp>
        <p:sp>
          <p:nvSpPr>
            <p:cNvPr id="22534" name="Rectangle 5"/>
            <p:cNvSpPr>
              <a:spLocks noChangeArrowheads="1"/>
            </p:cNvSpPr>
            <p:nvPr/>
          </p:nvSpPr>
          <p:spPr bwMode="auto">
            <a:xfrm>
              <a:off x="7011" y="6785"/>
              <a:ext cx="3240" cy="113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endParaRPr lang="ru-RU" altLang="ru-RU" sz="1200">
                <a:latin typeface="Times New Roman" panose="02020603050405020304" pitchFamily="18" charset="0"/>
              </a:endParaRPr>
            </a:p>
            <a:p>
              <a:pPr algn="ctr" eaLnBrk="1" hangingPunct="1">
                <a:spcAft>
                  <a:spcPts val="1000"/>
                </a:spcAft>
              </a:pPr>
              <a:endParaRPr lang="ru-RU" altLang="ru-RU" sz="1600"/>
            </a:p>
          </p:txBody>
        </p:sp>
        <p:sp>
          <p:nvSpPr>
            <p:cNvPr id="22535" name="Rectangle 6"/>
            <p:cNvSpPr>
              <a:spLocks noChangeArrowheads="1"/>
            </p:cNvSpPr>
            <p:nvPr/>
          </p:nvSpPr>
          <p:spPr bwMode="auto">
            <a:xfrm>
              <a:off x="1341" y="8644"/>
              <a:ext cx="2880" cy="23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ru-RU" altLang="ru-RU" sz="2400" b="1" dirty="0">
                  <a:latin typeface="Calibri" panose="020F0502020204030204" pitchFamily="34" charset="0"/>
                </a:rPr>
                <a:t>Предметы труда </a:t>
              </a:r>
              <a:r>
                <a:rPr lang="en-US" altLang="ru-RU" sz="2400" b="1" dirty="0">
                  <a:latin typeface="Calibri" panose="020F0502020204030204" pitchFamily="34" charset="0"/>
                </a:rPr>
                <a:t> </a:t>
              </a:r>
              <a:r>
                <a:rPr lang="ru-RU" altLang="ru-RU" sz="1600" dirty="0">
                  <a:latin typeface="Calibri" panose="020F0502020204030204" pitchFamily="34" charset="0"/>
                </a:rPr>
                <a:t>– </a:t>
              </a:r>
            </a:p>
            <a:p>
              <a:pPr eaLnBrk="1" hangingPunct="1">
                <a:spcAft>
                  <a:spcPts val="1000"/>
                </a:spcAft>
              </a:pPr>
              <a:r>
                <a:rPr lang="ru-RU" altLang="ru-RU" sz="1600" dirty="0">
                  <a:latin typeface="Calibri" panose="020F0502020204030204" pitchFamily="34" charset="0"/>
                </a:rPr>
                <a:t>все то, на что человек воздействует в процессе труда (например, сырье, полуфабрикаты, материалы)</a:t>
              </a:r>
              <a:endParaRPr lang="ru-RU" altLang="ru-RU" sz="2400" dirty="0"/>
            </a:p>
          </p:txBody>
        </p:sp>
        <p:sp>
          <p:nvSpPr>
            <p:cNvPr id="22536" name="Rectangle 7"/>
            <p:cNvSpPr>
              <a:spLocks noChangeArrowheads="1"/>
            </p:cNvSpPr>
            <p:nvPr/>
          </p:nvSpPr>
          <p:spPr bwMode="auto">
            <a:xfrm>
              <a:off x="4401" y="8644"/>
              <a:ext cx="3060" cy="23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ru-RU" altLang="ru-RU" sz="2400" b="1" dirty="0">
                  <a:latin typeface="Calibri" panose="020F0502020204030204" pitchFamily="34" charset="0"/>
                </a:rPr>
                <a:t>Средства труда </a:t>
              </a:r>
              <a:r>
                <a:rPr lang="ru-RU" altLang="ru-RU" sz="1600" dirty="0">
                  <a:latin typeface="Calibri" panose="020F0502020204030204" pitchFamily="34" charset="0"/>
                </a:rPr>
                <a:t>– все, с помощью чего человек воздействует на предметы труда (например, станки, оборудование, инструменты)</a:t>
              </a:r>
              <a:endParaRPr lang="ru-RU" altLang="ru-RU" sz="2400" dirty="0"/>
            </a:p>
          </p:txBody>
        </p:sp>
        <p:sp>
          <p:nvSpPr>
            <p:cNvPr id="22537" name="Rectangle 8"/>
            <p:cNvSpPr>
              <a:spLocks noChangeArrowheads="1"/>
            </p:cNvSpPr>
            <p:nvPr/>
          </p:nvSpPr>
          <p:spPr bwMode="auto">
            <a:xfrm>
              <a:off x="6561" y="11704"/>
              <a:ext cx="4320" cy="86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ts val="1000"/>
                </a:spcAft>
              </a:pPr>
              <a:r>
                <a:rPr lang="ru-RU" altLang="ru-RU" sz="2400" b="1" dirty="0">
                  <a:latin typeface="Calibri" panose="020F0502020204030204" pitchFamily="34" charset="0"/>
                </a:rPr>
                <a:t>Рабочая сила – </a:t>
              </a:r>
              <a:r>
                <a:rPr lang="ru-RU" altLang="ru-RU" sz="2000" dirty="0">
                  <a:latin typeface="Calibri" panose="020F0502020204030204" pitchFamily="34" charset="0"/>
                </a:rPr>
                <a:t>способность к труду</a:t>
              </a:r>
              <a:endParaRPr lang="ru-RU" altLang="ru-RU" sz="2000" dirty="0"/>
            </a:p>
          </p:txBody>
        </p:sp>
        <p:sp>
          <p:nvSpPr>
            <p:cNvPr id="22538" name="Rectangle 9"/>
            <p:cNvSpPr>
              <a:spLocks noChangeArrowheads="1"/>
            </p:cNvSpPr>
            <p:nvPr/>
          </p:nvSpPr>
          <p:spPr bwMode="auto">
            <a:xfrm>
              <a:off x="1341" y="11704"/>
              <a:ext cx="4140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ts val="1000"/>
                </a:spcAft>
              </a:pPr>
              <a:r>
                <a:rPr lang="ru-RU" altLang="ru-RU" sz="2400" b="1" dirty="0">
                  <a:latin typeface="Calibri" panose="020F0502020204030204" pitchFamily="34" charset="0"/>
                </a:rPr>
                <a:t>Средства производства</a:t>
              </a:r>
              <a:endParaRPr lang="ru-RU" altLang="ru-RU" sz="2400" b="1" dirty="0"/>
            </a:p>
          </p:txBody>
        </p:sp>
        <p:sp>
          <p:nvSpPr>
            <p:cNvPr id="22539" name="Rectangle 10"/>
            <p:cNvSpPr>
              <a:spLocks noChangeArrowheads="1"/>
            </p:cNvSpPr>
            <p:nvPr/>
          </p:nvSpPr>
          <p:spPr bwMode="auto">
            <a:xfrm>
              <a:off x="7641" y="8644"/>
              <a:ext cx="3240" cy="23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ru-RU" altLang="ru-RU" sz="2400" b="1" dirty="0">
                  <a:latin typeface="Calibri" panose="020F0502020204030204" pitchFamily="34" charset="0"/>
                </a:rPr>
                <a:t>Труд</a:t>
              </a:r>
              <a:r>
                <a:rPr lang="ru-RU" altLang="ru-RU" sz="1600" dirty="0">
                  <a:latin typeface="Calibri" panose="020F0502020204030204" pitchFamily="34" charset="0"/>
                </a:rPr>
                <a:t> – целесообразная деятельность человека, направленная на видоизменение веществ и сил природы и приспособление их для удовлетворения своих потребносте</a:t>
              </a:r>
              <a:r>
                <a:rPr lang="ru-RU" altLang="ru-RU" sz="1200" dirty="0">
                  <a:latin typeface="Calibri" panose="020F0502020204030204" pitchFamily="34" charset="0"/>
                </a:rPr>
                <a:t>й</a:t>
              </a:r>
              <a:endParaRPr lang="ru-RU" altLang="ru-RU" dirty="0"/>
            </a:p>
          </p:txBody>
        </p:sp>
        <p:sp>
          <p:nvSpPr>
            <p:cNvPr id="22540" name="Rectangle 11"/>
            <p:cNvSpPr>
              <a:spLocks noChangeArrowheads="1"/>
            </p:cNvSpPr>
            <p:nvPr/>
          </p:nvSpPr>
          <p:spPr bwMode="auto">
            <a:xfrm>
              <a:off x="4221" y="13144"/>
              <a:ext cx="3960" cy="13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ts val="1000"/>
                </a:spcAft>
              </a:pPr>
              <a:r>
                <a:rPr lang="ru-RU" altLang="ru-RU" sz="2400" b="1" dirty="0">
                  <a:latin typeface="Calibri" panose="020F0502020204030204" pitchFamily="34" charset="0"/>
                </a:rPr>
                <a:t>Производительные силы общества</a:t>
              </a:r>
              <a:endParaRPr lang="ru-RU" altLang="ru-RU" sz="2400" b="1" dirty="0"/>
            </a:p>
          </p:txBody>
        </p:sp>
        <p:sp>
          <p:nvSpPr>
            <p:cNvPr id="22541" name="Line 12"/>
            <p:cNvSpPr>
              <a:spLocks noChangeShapeType="1"/>
            </p:cNvSpPr>
            <p:nvPr/>
          </p:nvSpPr>
          <p:spPr bwMode="auto">
            <a:xfrm flipV="1">
              <a:off x="2697" y="6431"/>
              <a:ext cx="180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2" name="Line 13"/>
            <p:cNvSpPr>
              <a:spLocks noChangeShapeType="1"/>
            </p:cNvSpPr>
            <p:nvPr/>
          </p:nvSpPr>
          <p:spPr bwMode="auto">
            <a:xfrm flipH="1" flipV="1">
              <a:off x="7404" y="6431"/>
              <a:ext cx="144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3" name="Line 14"/>
            <p:cNvSpPr>
              <a:spLocks noChangeShapeType="1"/>
            </p:cNvSpPr>
            <p:nvPr/>
          </p:nvSpPr>
          <p:spPr bwMode="auto">
            <a:xfrm>
              <a:off x="4581" y="8032"/>
              <a:ext cx="4500" cy="6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4" name="Line 15"/>
            <p:cNvSpPr>
              <a:spLocks noChangeShapeType="1"/>
            </p:cNvSpPr>
            <p:nvPr/>
          </p:nvSpPr>
          <p:spPr bwMode="auto">
            <a:xfrm>
              <a:off x="3680" y="8145"/>
              <a:ext cx="1981" cy="49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5" name="Line 16"/>
            <p:cNvSpPr>
              <a:spLocks noChangeShapeType="1"/>
            </p:cNvSpPr>
            <p:nvPr/>
          </p:nvSpPr>
          <p:spPr bwMode="auto">
            <a:xfrm>
              <a:off x="2240" y="8145"/>
              <a:ext cx="541" cy="49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6" name="Line 17"/>
            <p:cNvSpPr>
              <a:spLocks noChangeShapeType="1"/>
            </p:cNvSpPr>
            <p:nvPr/>
          </p:nvSpPr>
          <p:spPr bwMode="auto">
            <a:xfrm flipH="1">
              <a:off x="4221" y="10984"/>
              <a:ext cx="2160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7" name="Line 18"/>
            <p:cNvSpPr>
              <a:spLocks noChangeShapeType="1"/>
            </p:cNvSpPr>
            <p:nvPr/>
          </p:nvSpPr>
          <p:spPr bwMode="auto">
            <a:xfrm>
              <a:off x="2241" y="10984"/>
              <a:ext cx="1260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8" name="Line 19"/>
            <p:cNvSpPr>
              <a:spLocks noChangeShapeType="1"/>
            </p:cNvSpPr>
            <p:nvPr/>
          </p:nvSpPr>
          <p:spPr bwMode="auto">
            <a:xfrm>
              <a:off x="9261" y="10984"/>
              <a:ext cx="0" cy="7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9" name="Line 20"/>
            <p:cNvSpPr>
              <a:spLocks noChangeShapeType="1"/>
            </p:cNvSpPr>
            <p:nvPr/>
          </p:nvSpPr>
          <p:spPr bwMode="auto">
            <a:xfrm>
              <a:off x="2781" y="12244"/>
              <a:ext cx="1800" cy="8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50" name="Line 21"/>
            <p:cNvSpPr>
              <a:spLocks noChangeShapeType="1"/>
            </p:cNvSpPr>
            <p:nvPr/>
          </p:nvSpPr>
          <p:spPr bwMode="auto">
            <a:xfrm flipH="1">
              <a:off x="7821" y="12568"/>
              <a:ext cx="990" cy="5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31" name="TextBox 23"/>
          <p:cNvSpPr txBox="1">
            <a:spLocks noChangeArrowheads="1"/>
          </p:cNvSpPr>
          <p:nvPr/>
        </p:nvSpPr>
        <p:spPr bwMode="auto">
          <a:xfrm>
            <a:off x="6816726" y="1484314"/>
            <a:ext cx="2447925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Calibri" panose="020F0502020204030204" pitchFamily="34" charset="0"/>
              </a:rPr>
              <a:t>Общественные </a:t>
            </a:r>
            <a:r>
              <a:rPr lang="en-US" altLang="ru-RU" sz="2000" b="1" dirty="0">
                <a:latin typeface="Calibri" panose="020F0502020204030204" pitchFamily="34" charset="0"/>
              </a:rPr>
              <a:t>                  </a:t>
            </a:r>
            <a:r>
              <a:rPr lang="ru-RU" altLang="ru-RU" sz="2000" b="1" dirty="0">
                <a:latin typeface="Calibri" panose="020F0502020204030204" pitchFamily="34" charset="0"/>
              </a:rPr>
              <a:t>отношения</a:t>
            </a:r>
            <a:endParaRPr lang="en-US" altLang="ru-RU" sz="2000" b="1" dirty="0">
              <a:latin typeface="Calibri" panose="020F0502020204030204" pitchFamily="34" charset="0"/>
            </a:endParaRPr>
          </a:p>
          <a:p>
            <a:pPr eaLnBrk="1" hangingPunct="1"/>
            <a:endParaRPr lang="ru-RU" alt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36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2030903" y="791612"/>
            <a:ext cx="8353425" cy="3435633"/>
            <a:chOff x="1161" y="1723"/>
            <a:chExt cx="9980" cy="2892"/>
          </a:xfrm>
        </p:grpSpPr>
        <p:sp>
          <p:nvSpPr>
            <p:cNvPr id="23556" name="Rectangle 3"/>
            <p:cNvSpPr>
              <a:spLocks noChangeArrowheads="1"/>
            </p:cNvSpPr>
            <p:nvPr/>
          </p:nvSpPr>
          <p:spPr bwMode="auto">
            <a:xfrm>
              <a:off x="2081" y="1723"/>
              <a:ext cx="7618" cy="5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</a:pPr>
              <a:r>
                <a:rPr lang="ru-RU" altLang="ru-RU" sz="32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Формы общественного хозяйства</a:t>
              </a:r>
            </a:p>
          </p:txBody>
        </p:sp>
        <p:sp>
          <p:nvSpPr>
            <p:cNvPr id="23557" name="Rectangle 4"/>
            <p:cNvSpPr>
              <a:spLocks noChangeArrowheads="1"/>
            </p:cNvSpPr>
            <p:nvPr/>
          </p:nvSpPr>
          <p:spPr bwMode="auto">
            <a:xfrm>
              <a:off x="6415" y="2493"/>
              <a:ext cx="4726" cy="36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ts val="500"/>
                </a:spcBef>
                <a:spcAft>
                  <a:spcPts val="500"/>
                </a:spcAft>
              </a:pPr>
              <a:r>
                <a:rPr lang="ru-RU" altLang="ru-RU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Товарное производство</a:t>
              </a:r>
            </a:p>
          </p:txBody>
        </p:sp>
        <p:sp>
          <p:nvSpPr>
            <p:cNvPr id="23558" name="Rectangle 5"/>
            <p:cNvSpPr>
              <a:spLocks noChangeArrowheads="1"/>
            </p:cNvSpPr>
            <p:nvPr/>
          </p:nvSpPr>
          <p:spPr bwMode="auto">
            <a:xfrm>
              <a:off x="1161" y="2493"/>
              <a:ext cx="4729" cy="36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ts val="1000"/>
                </a:spcAft>
              </a:pPr>
              <a:r>
                <a:rPr lang="ru-RU" altLang="ru-RU" sz="2400" b="1" dirty="0">
                  <a:solidFill>
                    <a:schemeClr val="accent1"/>
                  </a:solidFill>
                  <a:latin typeface="Calibri" panose="020F0502020204030204" pitchFamily="34" charset="0"/>
                </a:rPr>
                <a:t>Натуральное производство</a:t>
              </a:r>
              <a:endParaRPr lang="ru-RU" altLang="ru-RU" sz="2400" b="1" dirty="0">
                <a:solidFill>
                  <a:schemeClr val="accent1"/>
                </a:solidFill>
              </a:endParaRPr>
            </a:p>
          </p:txBody>
        </p:sp>
        <p:sp>
          <p:nvSpPr>
            <p:cNvPr id="23559" name="Rectangle 6"/>
            <p:cNvSpPr>
              <a:spLocks noChangeArrowheads="1"/>
            </p:cNvSpPr>
            <p:nvPr/>
          </p:nvSpPr>
          <p:spPr bwMode="auto">
            <a:xfrm>
              <a:off x="1161" y="2857"/>
              <a:ext cx="4729" cy="17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ru-RU" altLang="ru-RU" sz="2000" b="1" dirty="0">
                  <a:latin typeface="Calibri" panose="020F0502020204030204" pitchFamily="34" charset="0"/>
                </a:rPr>
                <a:t>Для собственного потребления.</a:t>
              </a:r>
            </a:p>
            <a:p>
              <a:pPr eaLnBrk="1" hangingPunct="1">
                <a:spcAft>
                  <a:spcPts val="1000"/>
                </a:spcAft>
              </a:pPr>
              <a:r>
                <a:rPr lang="ru-RU" altLang="ru-RU" sz="2000" b="1" dirty="0">
                  <a:latin typeface="Calibri" panose="020F0502020204030204" pitchFamily="34" charset="0"/>
                </a:rPr>
                <a:t>Результатом является натуральный продукт.</a:t>
              </a:r>
              <a:endParaRPr lang="ru-RU" altLang="ru-RU" sz="2000" b="1" dirty="0">
                <a:latin typeface="Times New Roman" panose="02020603050405020304" pitchFamily="18" charset="0"/>
              </a:endParaRPr>
            </a:p>
            <a:p>
              <a:pPr eaLnBrk="1" hangingPunct="1">
                <a:spcAft>
                  <a:spcPts val="1000"/>
                </a:spcAft>
              </a:pPr>
              <a:r>
                <a:rPr lang="ru-RU" altLang="ru-RU" sz="2000" b="1" dirty="0">
                  <a:latin typeface="Calibri" panose="020F0502020204030204" pitchFamily="34" charset="0"/>
                </a:rPr>
                <a:t>Замкнутая система отношений.</a:t>
              </a:r>
            </a:p>
            <a:p>
              <a:pPr eaLnBrk="1" hangingPunct="1">
                <a:spcAft>
                  <a:spcPts val="1000"/>
                </a:spcAft>
              </a:pPr>
              <a:r>
                <a:rPr lang="ru-RU" altLang="ru-RU" sz="2000" b="1" dirty="0">
                  <a:latin typeface="Calibri" panose="020F0502020204030204" pitchFamily="34" charset="0"/>
                </a:rPr>
                <a:t>Ручной универсальный труд.</a:t>
              </a:r>
              <a:endParaRPr lang="ru-RU" altLang="ru-RU" sz="2000" b="1" dirty="0"/>
            </a:p>
          </p:txBody>
        </p:sp>
        <p:sp>
          <p:nvSpPr>
            <p:cNvPr id="23560" name="Rectangle 7"/>
            <p:cNvSpPr>
              <a:spLocks noChangeArrowheads="1"/>
            </p:cNvSpPr>
            <p:nvPr/>
          </p:nvSpPr>
          <p:spPr bwMode="auto">
            <a:xfrm>
              <a:off x="6415" y="2857"/>
              <a:ext cx="4726" cy="17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ts val="500"/>
                </a:spcBef>
                <a:spcAft>
                  <a:spcPts val="500"/>
                </a:spcAft>
              </a:pPr>
              <a:r>
                <a:rPr lang="ru-RU" altLang="ru-RU" sz="2000" b="1">
                  <a:latin typeface="Calibri" panose="020F0502020204030204" pitchFamily="34" charset="0"/>
                </a:rPr>
                <a:t>Для удовлетворения общественных потребностей.</a:t>
              </a:r>
            </a:p>
            <a:p>
              <a:pPr eaLnBrk="1" hangingPunct="1">
                <a:spcBef>
                  <a:spcPts val="500"/>
                </a:spcBef>
                <a:spcAft>
                  <a:spcPts val="500"/>
                </a:spcAft>
              </a:pPr>
              <a:r>
                <a:rPr lang="ru-RU" altLang="ru-RU" sz="2000" b="1">
                  <a:latin typeface="Calibri" panose="020F0502020204030204" pitchFamily="34" charset="0"/>
                </a:rPr>
                <a:t>Результатом является товар.  </a:t>
              </a:r>
            </a:p>
            <a:p>
              <a:pPr eaLnBrk="1" hangingPunct="1">
                <a:spcBef>
                  <a:spcPts val="500"/>
                </a:spcBef>
                <a:spcAft>
                  <a:spcPts val="500"/>
                </a:spcAft>
              </a:pPr>
              <a:r>
                <a:rPr lang="ru-RU" altLang="ru-RU" sz="2000" b="1">
                  <a:latin typeface="Calibri" panose="020F0502020204030204" pitchFamily="34" charset="0"/>
                </a:rPr>
                <a:t>Открытая система отношений.</a:t>
              </a:r>
            </a:p>
            <a:p>
              <a:pPr eaLnBrk="1" hangingPunct="1">
                <a:spcBef>
                  <a:spcPts val="500"/>
                </a:spcBef>
                <a:spcAft>
                  <a:spcPts val="500"/>
                </a:spcAft>
              </a:pPr>
              <a:r>
                <a:rPr lang="ru-RU" altLang="ru-RU" sz="2000" b="1">
                  <a:latin typeface="Calibri" panose="020F0502020204030204" pitchFamily="34" charset="0"/>
                </a:rPr>
                <a:t>Общественное разделение труда</a:t>
              </a:r>
              <a:r>
                <a:rPr lang="ru-RU" altLang="ru-RU" sz="2000" b="1">
                  <a:latin typeface="Times New Roman" panose="02020603050405020304" pitchFamily="18" charset="0"/>
                </a:rPr>
                <a:t>.</a:t>
              </a:r>
              <a:endParaRPr lang="ru-RU" altLang="ru-RU" sz="2000" b="1"/>
            </a:p>
          </p:txBody>
        </p:sp>
        <p:sp>
          <p:nvSpPr>
            <p:cNvPr id="23561" name="Line 8"/>
            <p:cNvSpPr>
              <a:spLocks noChangeShapeType="1"/>
            </p:cNvSpPr>
            <p:nvPr/>
          </p:nvSpPr>
          <p:spPr bwMode="auto">
            <a:xfrm flipH="1">
              <a:off x="4051" y="2311"/>
              <a:ext cx="1130" cy="1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62" name="Line 9"/>
            <p:cNvSpPr>
              <a:spLocks noChangeShapeType="1"/>
            </p:cNvSpPr>
            <p:nvPr/>
          </p:nvSpPr>
          <p:spPr bwMode="auto">
            <a:xfrm>
              <a:off x="6940" y="2311"/>
              <a:ext cx="1051" cy="1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3555" name="TextBox 11"/>
          <p:cNvSpPr txBox="1">
            <a:spLocks noChangeArrowheads="1"/>
          </p:cNvSpPr>
          <p:nvPr/>
        </p:nvSpPr>
        <p:spPr bwMode="auto">
          <a:xfrm>
            <a:off x="875763" y="4340114"/>
            <a:ext cx="10663707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spcAft>
                <a:spcPts val="1200"/>
              </a:spcAft>
            </a:pPr>
            <a:r>
              <a:rPr lang="ru-RU" altLang="ru-RU" sz="2200" b="1" i="1" dirty="0">
                <a:solidFill>
                  <a:schemeClr val="accent1"/>
                </a:solidFill>
              </a:rPr>
              <a:t>Условия возникновения товарного производства</a:t>
            </a:r>
          </a:p>
          <a:p>
            <a:pPr eaLnBrk="1" hangingPunct="1"/>
            <a:r>
              <a:rPr lang="ru-RU" altLang="ru-RU" sz="2200" b="1" dirty="0"/>
              <a:t>А. </a:t>
            </a:r>
            <a:r>
              <a:rPr lang="ru-RU" altLang="ru-RU" sz="2200" dirty="0"/>
              <a:t>Общественное разделение труда. Каждый производитель специализируется на производстве определенных товаров и  услуг, которые меняет на продукты других производителей.</a:t>
            </a:r>
          </a:p>
          <a:p>
            <a:pPr eaLnBrk="1" hangingPunct="1"/>
            <a:r>
              <a:rPr lang="ru-RU" altLang="ru-RU" sz="2200" b="1" dirty="0"/>
              <a:t>Б. </a:t>
            </a:r>
            <a:r>
              <a:rPr lang="ru-RU" altLang="ru-RU" sz="2200" dirty="0"/>
              <a:t>Хозяйственное обособление товаропроизводителей. Наличие собственности на средства производства и результаты труда.</a:t>
            </a:r>
          </a:p>
          <a:p>
            <a:pPr eaLnBrk="1" hangingPunct="1"/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5471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 bwMode="auto">
          <a:xfrm>
            <a:off x="1966556" y="755583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ru-RU" altLang="ru-RU" b="1" dirty="0">
                <a:solidFill>
                  <a:schemeClr val="bg1"/>
                </a:solidFill>
              </a:rPr>
              <a:t>Понятие экономической системы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540914" y="2253803"/>
            <a:ext cx="11307650" cy="449980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400" b="1" i="1" dirty="0">
                <a:solidFill>
                  <a:schemeClr val="accent1"/>
                </a:solidFill>
              </a:rPr>
              <a:t>Экономическая система</a:t>
            </a:r>
            <a:r>
              <a:rPr lang="ru-RU" sz="2400" b="1" dirty="0">
                <a:solidFill>
                  <a:schemeClr val="accent1"/>
                </a:solidFill>
              </a:rPr>
              <a:t> </a:t>
            </a:r>
            <a:r>
              <a:rPr lang="ru-RU" sz="2400" dirty="0"/>
              <a:t>– это совокупность всех экономических процессов, совершающихся в обществе на основе сложившихся в нем отношений собственности и хозяйственного механизма.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/>
              <a:t>     </a:t>
            </a:r>
            <a:r>
              <a:rPr lang="ru-RU" sz="2400" b="1" i="1" dirty="0">
                <a:solidFill>
                  <a:schemeClr val="accent1"/>
                </a:solidFill>
              </a:rPr>
              <a:t>Признаки классификации экономических систем</a:t>
            </a:r>
            <a:endParaRPr lang="ru-RU" sz="2400" b="1" dirty="0">
              <a:solidFill>
                <a:schemeClr val="accent1"/>
              </a:solidFill>
            </a:endParaRPr>
          </a:p>
          <a:p>
            <a:pPr eaLnBrk="1" hangingPunct="1">
              <a:defRPr/>
            </a:pPr>
            <a:r>
              <a:rPr lang="ru-RU" sz="2400" dirty="0"/>
              <a:t>по форме собственности на средства производства;</a:t>
            </a:r>
          </a:p>
          <a:p>
            <a:pPr eaLnBrk="1" hangingPunct="1">
              <a:defRPr/>
            </a:pPr>
            <a:r>
              <a:rPr lang="ru-RU" sz="2400" dirty="0"/>
              <a:t>по способу, посредством которого координируется и управляется экономическая деятельность.</a:t>
            </a:r>
          </a:p>
          <a:p>
            <a:pPr eaLnBrk="1" hangingPunct="1"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Каждая экономическая система регулирует конкуренцию за ресурсы по-своему </a:t>
            </a:r>
            <a:r>
              <a:rPr lang="ru-RU" sz="2400" b="1" dirty="0"/>
              <a:t>(например, эффективное использование и платежеспособный спрос).</a:t>
            </a:r>
          </a:p>
          <a:p>
            <a:pPr eaLnBrk="1" hangingPunct="1">
              <a:defRPr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5044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 bwMode="auto">
          <a:xfrm>
            <a:off x="2073498" y="888643"/>
            <a:ext cx="8229600" cy="620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ru-RU" altLang="ru-RU" sz="4000" b="1" dirty="0">
                <a:solidFill>
                  <a:schemeClr val="bg1"/>
                </a:solidFill>
              </a:rPr>
              <a:t>Типы экономических систем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425003" y="2189408"/>
            <a:ext cx="11526591" cy="466859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spcBef>
                <a:spcPts val="0"/>
              </a:spcBef>
              <a:defRPr/>
            </a:pPr>
            <a:r>
              <a:rPr lang="ru-RU" sz="2800" b="1" i="1" dirty="0">
                <a:solidFill>
                  <a:schemeClr val="accent1"/>
                </a:solidFill>
              </a:rPr>
              <a:t>Традиционная.</a:t>
            </a:r>
            <a:r>
              <a:rPr lang="ru-RU" sz="2200" i="1" dirty="0">
                <a:solidFill>
                  <a:schemeClr val="accent1"/>
                </a:solidFill>
              </a:rPr>
              <a:t> </a:t>
            </a:r>
            <a:r>
              <a:rPr lang="ru-RU" sz="2200" dirty="0"/>
              <a:t>Примитивные технологии, организация и управление экономической жизнью на основе решений совета старейшин, предписаний вождей и т. п.</a:t>
            </a:r>
          </a:p>
          <a:p>
            <a:pPr>
              <a:lnSpc>
                <a:spcPct val="90000"/>
              </a:lnSpc>
              <a:spcBef>
                <a:spcPts val="0"/>
              </a:spcBef>
              <a:defRPr/>
            </a:pPr>
            <a:r>
              <a:rPr lang="ru-RU" sz="2800" b="1" i="1" dirty="0">
                <a:solidFill>
                  <a:schemeClr val="accent1"/>
                </a:solidFill>
              </a:rPr>
              <a:t>Административно-командная</a:t>
            </a:r>
            <a:r>
              <a:rPr lang="ru-RU" sz="2200" i="1" dirty="0">
                <a:solidFill>
                  <a:schemeClr val="accent1"/>
                </a:solidFill>
              </a:rPr>
              <a:t>. </a:t>
            </a:r>
            <a:r>
              <a:rPr lang="ru-RU" sz="2200" dirty="0"/>
              <a:t>Преобладание государственной собственности на все ресурсы, сильной монополизация и бюрократизация экономики, централизованное директивное планирование.</a:t>
            </a:r>
          </a:p>
          <a:p>
            <a:pPr>
              <a:lnSpc>
                <a:spcPct val="90000"/>
              </a:lnSpc>
              <a:spcBef>
                <a:spcPts val="0"/>
              </a:spcBef>
              <a:defRPr/>
            </a:pPr>
            <a:r>
              <a:rPr lang="ru-RU" sz="2800" b="1" i="1" dirty="0">
                <a:solidFill>
                  <a:schemeClr val="accent1"/>
                </a:solidFill>
              </a:rPr>
              <a:t>Рыночная экономика </a:t>
            </a:r>
            <a:r>
              <a:rPr lang="ru-RU" sz="2200" i="1" dirty="0"/>
              <a:t>(капитализм эпохи свободной конкуренции).</a:t>
            </a:r>
            <a:r>
              <a:rPr lang="ru-RU" sz="2200" dirty="0"/>
              <a:t> Частная собственность на ресурсы, использование системы рынков и цен для координации экономической деятельности и управления ею, невмешательство государства в экономическую жизнь общества.</a:t>
            </a:r>
          </a:p>
          <a:p>
            <a:pPr>
              <a:lnSpc>
                <a:spcPct val="90000"/>
              </a:lnSpc>
              <a:spcBef>
                <a:spcPts val="0"/>
              </a:spcBef>
              <a:defRPr/>
            </a:pPr>
            <a:r>
              <a:rPr lang="ru-RU" sz="2800" b="1" i="1" dirty="0">
                <a:solidFill>
                  <a:schemeClr val="accent1"/>
                </a:solidFill>
              </a:rPr>
              <a:t>Смешанная</a:t>
            </a:r>
            <a:r>
              <a:rPr lang="ru-RU" sz="2800" i="1" dirty="0">
                <a:solidFill>
                  <a:schemeClr val="accent1"/>
                </a:solidFill>
              </a:rPr>
              <a:t>.</a:t>
            </a:r>
            <a:r>
              <a:rPr lang="ru-RU" sz="2200" i="1" dirty="0"/>
              <a:t> </a:t>
            </a:r>
            <a:r>
              <a:rPr lang="ru-RU" sz="2200" dirty="0"/>
              <a:t>Многообразие форм собственности, активное государственное регулирование экономики.</a:t>
            </a:r>
            <a:r>
              <a:rPr lang="ru-RU" sz="2400" dirty="0"/>
              <a:t> </a:t>
            </a:r>
            <a:endParaRPr lang="ru-RU" sz="2200" dirty="0"/>
          </a:p>
          <a:p>
            <a:pPr>
              <a:lnSpc>
                <a:spcPct val="90000"/>
              </a:lnSpc>
              <a:spcBef>
                <a:spcPts val="0"/>
              </a:spcBef>
              <a:defRPr/>
            </a:pPr>
            <a:r>
              <a:rPr lang="ru-RU" sz="2800" b="1" i="1" dirty="0">
                <a:solidFill>
                  <a:schemeClr val="accent1"/>
                </a:solidFill>
              </a:rPr>
              <a:t>Переходная</a:t>
            </a:r>
            <a:r>
              <a:rPr lang="ru-RU" sz="2800" i="1" dirty="0">
                <a:solidFill>
                  <a:schemeClr val="accent1"/>
                </a:solidFill>
              </a:rPr>
              <a:t>. </a:t>
            </a:r>
            <a:r>
              <a:rPr lang="ru-RU" sz="2200" i="1" dirty="0"/>
              <a:t> </a:t>
            </a:r>
            <a:r>
              <a:rPr lang="ru-RU" sz="2200" dirty="0"/>
              <a:t>Экономика в состоянии изменений, перехода от одного состояния в другое как в пределах одного типа хозяйства, так и от одного к другому типу хозяйства.</a:t>
            </a:r>
          </a:p>
          <a:p>
            <a:pPr eaLnBrk="1" hangingPunct="1">
              <a:defRPr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3656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 bwMode="auto">
          <a:xfrm>
            <a:off x="2018071" y="901522"/>
            <a:ext cx="8229600" cy="684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altLang="ru-RU" sz="4000" b="1" dirty="0">
                <a:solidFill>
                  <a:schemeClr val="bg1"/>
                </a:solidFill>
              </a:rPr>
              <a:t>Смешанная экономическая система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4699" y="2266682"/>
            <a:ext cx="11384923" cy="459131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400" dirty="0"/>
              <a:t>Органический синтез рынка и планирования, когда они </a:t>
            </a:r>
            <a:r>
              <a:rPr lang="ru-RU" sz="2400" dirty="0" err="1"/>
              <a:t>взаимодополняют</a:t>
            </a:r>
            <a:r>
              <a:rPr lang="ru-RU" sz="2400" dirty="0"/>
              <a:t> друг друга, образуя целостную систему хозяйства. </a:t>
            </a:r>
          </a:p>
          <a:p>
            <a:pPr>
              <a:defRPr/>
            </a:pPr>
            <a:r>
              <a:rPr lang="ru-RU" sz="2400" dirty="0"/>
              <a:t>Три основные региональные разновидности СЭ: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accent1"/>
                </a:solidFill>
              </a:rPr>
              <a:t>американская либеральная модель</a:t>
            </a:r>
            <a:r>
              <a:rPr lang="ru-RU" sz="2400" b="1" dirty="0"/>
              <a:t>:</a:t>
            </a:r>
            <a:r>
              <a:rPr lang="ru-RU" sz="2400" dirty="0"/>
              <a:t> минимизация государственного регулирования, которое базируется в основном на правовом регулировании хозяйственной жизни;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accent1"/>
                </a:solidFill>
              </a:rPr>
              <a:t>западноевропейская социал-демократическая модель</a:t>
            </a:r>
            <a:r>
              <a:rPr lang="ru-RU" sz="2400" dirty="0">
                <a:solidFill>
                  <a:schemeClr val="accent1"/>
                </a:solidFill>
              </a:rPr>
              <a:t>: </a:t>
            </a:r>
            <a:r>
              <a:rPr lang="ru-RU" sz="2400" dirty="0"/>
              <a:t>акцентирует внимание на социальной политике государства;</a:t>
            </a:r>
          </a:p>
          <a:p>
            <a:pPr lvl="1"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accent1"/>
                </a:solidFill>
              </a:rPr>
              <a:t>японская патриархально-корпоративная модель</a:t>
            </a:r>
            <a:r>
              <a:rPr lang="ru-RU" sz="2400" dirty="0">
                <a:solidFill>
                  <a:schemeClr val="accent1"/>
                </a:solidFill>
              </a:rPr>
              <a:t>: </a:t>
            </a:r>
            <a:r>
              <a:rPr lang="ru-RU" sz="2400" dirty="0"/>
              <a:t>правительство занимается преимущественно стратегией экономического роста.</a:t>
            </a:r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735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В основе жизнедеятельности человека лежит удовлетворение его потребностей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9548" y="2279561"/>
            <a:ext cx="11256135" cy="4436772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solidFill>
                  <a:schemeClr val="accent1"/>
                </a:solidFill>
              </a:rPr>
              <a:t>Потребности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– это объективно обусловленные позывы, импульсы людей к присвоению противостоящих им форм окружающей естественно-натуральной и социальной природы. </a:t>
            </a:r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2000" dirty="0" smtClean="0"/>
              <a:t>Без </a:t>
            </a:r>
            <a:r>
              <a:rPr lang="ru-RU" sz="2000" dirty="0"/>
              <a:t>их удовлетворения невозможно существование ни индивида, ни общества в целом. Чем более развито общество, тем богаче и разносторонне потребности его членов. </a:t>
            </a:r>
            <a:endParaRPr lang="ru-RU" sz="2000" dirty="0" smtClean="0"/>
          </a:p>
          <a:p>
            <a:r>
              <a:rPr lang="ru-RU" sz="2000" dirty="0" smtClean="0"/>
              <a:t>Вещи </a:t>
            </a:r>
            <a:r>
              <a:rPr lang="ru-RU" sz="2000" dirty="0"/>
              <a:t>и услуги, посредством которых удовлетворяются потребности людей, являются для них благом. </a:t>
            </a:r>
            <a:endParaRPr lang="ru-RU" sz="2000" dirty="0" smtClean="0"/>
          </a:p>
          <a:p>
            <a:r>
              <a:rPr lang="ru-RU" sz="2400" b="1" dirty="0" smtClean="0">
                <a:solidFill>
                  <a:schemeClr val="accent1"/>
                </a:solidFill>
              </a:rPr>
              <a:t>Блага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– это полезные вещи, обеспечивающие жизнь человека (пища, одежда, жилище и т.д.</a:t>
            </a:r>
            <a:r>
              <a:rPr lang="ru-RU" sz="2000" dirty="0"/>
              <a:t>). Некоторые из них имеются от природы в достатке (например, воздух), но подавляющая их часть обладает свойством редкости. Редкость благ выражает их нехватку в данный момент для удовлетворения постоянно растущих потребностей.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771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 bwMode="auto">
          <a:xfrm>
            <a:off x="1803378" y="1159077"/>
            <a:ext cx="8578850" cy="635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r>
              <a:rPr lang="ru-RU" altLang="ru-RU" b="1" dirty="0">
                <a:solidFill>
                  <a:schemeClr val="bg1"/>
                </a:solidFill>
              </a:rPr>
              <a:t>Тенденции развития производства</a:t>
            </a:r>
            <a:endParaRPr lang="ru-RU" altLang="ru-RU" dirty="0">
              <a:solidFill>
                <a:schemeClr val="bg1"/>
              </a:solidFill>
            </a:endParaRPr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 bwMode="auto">
          <a:xfrm>
            <a:off x="759854" y="2279561"/>
            <a:ext cx="10856890" cy="438952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eaLnBrk="1" fontAlgn="t" hangingPunct="1"/>
            <a:r>
              <a:rPr lang="ru-RU" altLang="ru-RU" sz="2800" b="1" i="1" dirty="0">
                <a:solidFill>
                  <a:schemeClr val="accent1"/>
                </a:solidFill>
              </a:rPr>
              <a:t>Концентрация</a:t>
            </a:r>
            <a:r>
              <a:rPr lang="ru-RU" altLang="ru-RU" sz="2800" i="1" dirty="0">
                <a:solidFill>
                  <a:schemeClr val="accent1"/>
                </a:solidFill>
              </a:rPr>
              <a:t>.</a:t>
            </a:r>
            <a:r>
              <a:rPr lang="ru-RU" altLang="ru-RU" sz="2800" i="1" dirty="0"/>
              <a:t> </a:t>
            </a:r>
            <a:r>
              <a:rPr lang="ru-RU" altLang="ru-RU" sz="2800" dirty="0"/>
              <a:t>Укрупнение предприятий. Удешевление, массовый характер.</a:t>
            </a:r>
          </a:p>
          <a:p>
            <a:pPr eaLnBrk="1" fontAlgn="t" hangingPunct="1"/>
            <a:r>
              <a:rPr lang="ru-RU" altLang="ru-RU" sz="2800" b="1" i="1" dirty="0" err="1">
                <a:solidFill>
                  <a:schemeClr val="accent1"/>
                </a:solidFill>
              </a:rPr>
              <a:t>Деконцентрация</a:t>
            </a:r>
            <a:r>
              <a:rPr lang="ru-RU" altLang="ru-RU" sz="2800" b="1" i="1" dirty="0">
                <a:solidFill>
                  <a:schemeClr val="accent1"/>
                </a:solidFill>
              </a:rPr>
              <a:t>.</a:t>
            </a:r>
            <a:r>
              <a:rPr lang="ru-RU" altLang="ru-RU" sz="2800" i="1" dirty="0"/>
              <a:t> Разукрупнение. О</a:t>
            </a:r>
            <a:r>
              <a:rPr lang="ru-RU" altLang="ru-RU" sz="2800" dirty="0"/>
              <a:t>перативное  реагирование, экономия на управленческих расходах.</a:t>
            </a:r>
          </a:p>
          <a:p>
            <a:pPr eaLnBrk="1" fontAlgn="t" hangingPunct="1"/>
            <a:r>
              <a:rPr lang="ru-RU" altLang="ru-RU" sz="2800" b="1" i="1" dirty="0">
                <a:solidFill>
                  <a:schemeClr val="accent1"/>
                </a:solidFill>
              </a:rPr>
              <a:t>Вертикальная интеграция</a:t>
            </a:r>
            <a:r>
              <a:rPr lang="ru-RU" altLang="ru-RU" sz="2800" i="1" dirty="0">
                <a:solidFill>
                  <a:schemeClr val="accent1"/>
                </a:solidFill>
              </a:rPr>
              <a:t>. </a:t>
            </a:r>
            <a:r>
              <a:rPr lang="ru-RU" altLang="ru-RU" sz="2800" i="1" dirty="0"/>
              <a:t>С</a:t>
            </a:r>
            <a:r>
              <a:rPr lang="ru-RU" altLang="ru-RU" sz="2800" dirty="0"/>
              <a:t>осредоточение всего цикла операций.</a:t>
            </a:r>
            <a:endParaRPr lang="ru-RU" altLang="ru-RU" sz="2800" b="1" dirty="0"/>
          </a:p>
          <a:p>
            <a:pPr eaLnBrk="1" fontAlgn="t" hangingPunct="1"/>
            <a:r>
              <a:rPr lang="ru-RU" altLang="ru-RU" sz="2800" b="1" i="1" dirty="0">
                <a:solidFill>
                  <a:schemeClr val="accent1"/>
                </a:solidFill>
              </a:rPr>
              <a:t>Вертикальная дезинтеграция</a:t>
            </a:r>
            <a:r>
              <a:rPr lang="ru-RU" altLang="ru-RU" sz="2800" i="1" dirty="0">
                <a:solidFill>
                  <a:schemeClr val="accent1"/>
                </a:solidFill>
              </a:rPr>
              <a:t>. </a:t>
            </a:r>
            <a:r>
              <a:rPr lang="ru-RU" altLang="ru-RU" sz="2800" dirty="0"/>
              <a:t>Рассредоточение.</a:t>
            </a:r>
          </a:p>
          <a:p>
            <a:pPr eaLnBrk="1" fontAlgn="t" hangingPunct="1"/>
            <a:r>
              <a:rPr lang="ru-RU" altLang="ru-RU" sz="2800" b="1" i="1" dirty="0">
                <a:solidFill>
                  <a:schemeClr val="accent1"/>
                </a:solidFill>
              </a:rPr>
              <a:t>Диверсификация.</a:t>
            </a:r>
            <a:r>
              <a:rPr lang="ru-RU" altLang="ru-RU" sz="2800" i="1" dirty="0">
                <a:solidFill>
                  <a:schemeClr val="accent1"/>
                </a:solidFill>
              </a:rPr>
              <a:t> </a:t>
            </a:r>
            <a:r>
              <a:rPr lang="ru-RU" altLang="ru-RU" sz="2800" dirty="0"/>
              <a:t>Расширения номенклатуры производимой предприятиями продукции. </a:t>
            </a:r>
          </a:p>
          <a:p>
            <a:pPr eaLnBrk="1" fontAlgn="t" hangingPunct="1"/>
            <a:r>
              <a:rPr lang="ru-RU" altLang="ru-RU" sz="2800" b="1" dirty="0">
                <a:solidFill>
                  <a:schemeClr val="accent1"/>
                </a:solidFill>
              </a:rPr>
              <a:t>Специализация</a:t>
            </a:r>
            <a:r>
              <a:rPr lang="ru-RU" altLang="ru-RU" sz="2800" dirty="0">
                <a:solidFill>
                  <a:schemeClr val="accent1"/>
                </a:solidFill>
              </a:rPr>
              <a:t>.</a:t>
            </a:r>
            <a:r>
              <a:rPr lang="ru-RU" altLang="ru-RU" sz="2800" dirty="0">
                <a:solidFill>
                  <a:srgbClr val="0F2BEC"/>
                </a:solidFill>
              </a:rPr>
              <a:t> </a:t>
            </a:r>
            <a:r>
              <a:rPr lang="ru-RU" altLang="ru-RU" sz="2800" dirty="0"/>
              <a:t>Сокращение номенклатуры.</a:t>
            </a:r>
            <a:r>
              <a:rPr lang="ru-RU" altLang="ru-RU" sz="3000" dirty="0"/>
              <a:t> </a:t>
            </a:r>
          </a:p>
          <a:p>
            <a:endParaRPr lang="ru-RU" altLang="ru-RU" sz="3000" dirty="0"/>
          </a:p>
        </p:txBody>
      </p:sp>
    </p:spTree>
    <p:extLst>
      <p:ext uri="{BB962C8B-B14F-4D97-AF65-F5344CB8AC3E}">
        <p14:creationId xmlns:p14="http://schemas.microsoft.com/office/powerpoint/2010/main" val="261201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 bwMode="auto">
          <a:xfrm>
            <a:off x="1983682" y="708338"/>
            <a:ext cx="82296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altLang="ru-RU" b="1" dirty="0">
                <a:solidFill>
                  <a:schemeClr val="bg1"/>
                </a:solidFill>
              </a:rPr>
              <a:t>Основные задачи экономической организации производства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 bwMode="auto">
          <a:xfrm>
            <a:off x="631065" y="2240923"/>
            <a:ext cx="11191741" cy="46170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/>
          </a:bodyPr>
          <a:lstStyle/>
          <a:p>
            <a:pPr>
              <a:buFontTx/>
              <a:buNone/>
            </a:pPr>
            <a:r>
              <a:rPr lang="ru-RU" altLang="ru-RU" sz="2800" i="1" dirty="0">
                <a:solidFill>
                  <a:schemeClr val="accent1"/>
                </a:solidFill>
              </a:rPr>
              <a:t>    </a:t>
            </a:r>
            <a:r>
              <a:rPr lang="ru-RU" altLang="ru-RU" sz="2800" b="1" i="1" dirty="0">
                <a:solidFill>
                  <a:schemeClr val="accent1"/>
                </a:solidFill>
              </a:rPr>
              <a:t>Производственные возможности</a:t>
            </a:r>
            <a:r>
              <a:rPr lang="ru-RU" altLang="ru-RU" sz="2800" b="1" dirty="0">
                <a:solidFill>
                  <a:schemeClr val="accent1"/>
                </a:solidFill>
              </a:rPr>
              <a:t> </a:t>
            </a:r>
            <a:r>
              <a:rPr lang="ru-RU" altLang="ru-RU" sz="2800" dirty="0"/>
              <a:t>– наибольший объем производства, который каждое общество способно достичь при наилучшем использовании всех факторов производства.</a:t>
            </a:r>
          </a:p>
          <a:p>
            <a:pPr>
              <a:buFontTx/>
              <a:buNone/>
            </a:pPr>
            <a:r>
              <a:rPr lang="ru-RU" altLang="ru-RU" sz="2800" i="1" dirty="0"/>
              <a:t>    </a:t>
            </a:r>
            <a:r>
              <a:rPr lang="ru-RU" altLang="ru-RU" sz="2800" b="1" i="1" dirty="0">
                <a:solidFill>
                  <a:schemeClr val="accent1"/>
                </a:solidFill>
              </a:rPr>
              <a:t>1. Определить и обеспечить максимальную экономическую эффективность производства.</a:t>
            </a:r>
            <a:endParaRPr lang="ru-RU" altLang="ru-RU" sz="2800" b="1" dirty="0">
              <a:solidFill>
                <a:schemeClr val="accent1"/>
              </a:solidFill>
            </a:endParaRPr>
          </a:p>
          <a:p>
            <a:pPr>
              <a:buFontTx/>
              <a:buNone/>
            </a:pPr>
            <a:r>
              <a:rPr lang="ru-RU" altLang="ru-RU" sz="2800" b="1" i="1" dirty="0">
                <a:solidFill>
                  <a:schemeClr val="accent1"/>
                </a:solidFill>
              </a:rPr>
              <a:t>    2. Выбрать оптимальный вариант развития производства. </a:t>
            </a:r>
            <a:r>
              <a:rPr lang="ru-RU" altLang="ru-RU" sz="2800" b="1" dirty="0">
                <a:solidFill>
                  <a:schemeClr val="accent1"/>
                </a:solidFill>
              </a:rPr>
              <a:t>Выбор покупателя,  производителя,  инвестора</a:t>
            </a:r>
            <a:r>
              <a:rPr lang="ru-RU" altLang="ru-RU" sz="2800" b="1" dirty="0">
                <a:solidFill>
                  <a:srgbClr val="0F2BEC"/>
                </a:solidFill>
              </a:rPr>
              <a:t>.  </a:t>
            </a:r>
          </a:p>
          <a:p>
            <a:pPr>
              <a:buFontTx/>
              <a:buNone/>
            </a:pPr>
            <a:r>
              <a:rPr lang="ru-RU" altLang="ru-RU" sz="2800" dirty="0"/>
              <a:t>     В каждом из случаев имеет место проблема экономического (оптимального) выбора.</a:t>
            </a:r>
          </a:p>
          <a:p>
            <a:endParaRPr lang="ru-RU" altLang="ru-RU" sz="2400" dirty="0"/>
          </a:p>
          <a:p>
            <a:endParaRPr lang="ru-RU" altLang="ru-RU" sz="2400" dirty="0"/>
          </a:p>
          <a:p>
            <a:endParaRPr lang="ru-RU" altLang="ru-RU" sz="2400" dirty="0"/>
          </a:p>
          <a:p>
            <a:endParaRPr lang="ru-RU" altLang="ru-RU" sz="1000" dirty="0"/>
          </a:p>
        </p:txBody>
      </p:sp>
    </p:spTree>
    <p:extLst>
      <p:ext uri="{BB962C8B-B14F-4D97-AF65-F5344CB8AC3E}">
        <p14:creationId xmlns:p14="http://schemas.microsoft.com/office/powerpoint/2010/main" val="33545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4699" y="2537138"/>
            <a:ext cx="11668259" cy="4168463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ru-RU" sz="2800" b="1" i="1" dirty="0" smtClean="0">
                <a:solidFill>
                  <a:schemeClr val="accent1"/>
                </a:solidFill>
              </a:rPr>
              <a:t>Экономическая эффективность</a:t>
            </a:r>
            <a:r>
              <a:rPr lang="ru-RU" sz="2800" b="1" dirty="0" smtClean="0">
                <a:solidFill>
                  <a:schemeClr val="accent1"/>
                </a:solidFill>
              </a:rPr>
              <a:t> (Э</a:t>
            </a:r>
            <a:r>
              <a:rPr lang="ru-RU" sz="2800" b="1" dirty="0" smtClean="0">
                <a:solidFill>
                  <a:schemeClr val="tx1"/>
                </a:solidFill>
              </a:rPr>
              <a:t>) – </a:t>
            </a:r>
            <a:r>
              <a:rPr lang="ru-RU" sz="2800" b="1" dirty="0">
                <a:solidFill>
                  <a:schemeClr val="tx1"/>
                </a:solidFill>
              </a:rPr>
              <a:t>отношение результатов хозяйствования, объема изготовленных экономических благ к затратам ресурсов производства:  </a:t>
            </a:r>
          </a:p>
          <a:p>
            <a:pPr>
              <a:buFont typeface="Arial" charset="0"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</a:rPr>
              <a:t>            Э = Объем благ / Затраты ресурсов</a:t>
            </a:r>
            <a:endParaRPr lang="ru-RU" sz="2800" b="1" i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2800" b="1" dirty="0">
                <a:solidFill>
                  <a:schemeClr val="accent1"/>
                </a:solidFill>
              </a:rPr>
              <a:t>Экономическая эффективность охватывает проблему «затраты–выпуск». </a:t>
            </a:r>
          </a:p>
          <a:p>
            <a:pPr>
              <a:defRPr/>
            </a:pPr>
            <a:r>
              <a:rPr lang="ru-RU" sz="2800" b="1" dirty="0">
                <a:solidFill>
                  <a:schemeClr val="tx1"/>
                </a:solidFill>
              </a:rPr>
              <a:t>Большее количество экономических благ, получаемых от данного объема затрат, означает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accent1"/>
                </a:solidFill>
              </a:rPr>
              <a:t>повышение эффективности</a:t>
            </a:r>
            <a:r>
              <a:rPr lang="ru-RU" sz="2800" b="1" dirty="0" smtClean="0">
                <a:solidFill>
                  <a:schemeClr val="tx1"/>
                </a:solidFill>
              </a:rPr>
              <a:t>, </a:t>
            </a:r>
            <a:r>
              <a:rPr lang="ru-RU" sz="2800" b="1" dirty="0">
                <a:solidFill>
                  <a:schemeClr val="tx1"/>
                </a:solidFill>
              </a:rPr>
              <a:t>а  меньший объем указывает на снижение эффективности.</a:t>
            </a:r>
            <a:endParaRPr lang="ru-RU" sz="2800" dirty="0">
              <a:solidFill>
                <a:schemeClr val="tx1"/>
              </a:solidFill>
            </a:endParaRPr>
          </a:p>
          <a:p>
            <a:pPr>
              <a:defRPr/>
            </a:pPr>
            <a:endParaRPr lang="ru-RU" sz="1000" dirty="0"/>
          </a:p>
        </p:txBody>
      </p:sp>
      <p:sp>
        <p:nvSpPr>
          <p:cNvPr id="30723" name="Заголовок 1"/>
          <p:cNvSpPr>
            <a:spLocks noGrp="1"/>
          </p:cNvSpPr>
          <p:nvPr>
            <p:ph type="title"/>
          </p:nvPr>
        </p:nvSpPr>
        <p:spPr bwMode="auto">
          <a:xfrm>
            <a:off x="1786251" y="798469"/>
            <a:ext cx="8229600" cy="9223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ru-RU" altLang="ru-RU" b="1" dirty="0">
                <a:solidFill>
                  <a:schemeClr val="bg1"/>
                </a:solidFill>
              </a:rPr>
              <a:t>Экономическая эффективность</a:t>
            </a:r>
          </a:p>
        </p:txBody>
      </p:sp>
    </p:spTree>
    <p:extLst>
      <p:ext uri="{BB962C8B-B14F-4D97-AF65-F5344CB8AC3E}">
        <p14:creationId xmlns:p14="http://schemas.microsoft.com/office/powerpoint/2010/main" val="85355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/>
              <a:t>Потребности человека многообразны. В связи с этим их можно классифицировать, разделив на первичные, вторичные и т.д.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8034" y="2345923"/>
            <a:ext cx="11165983" cy="425450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</a:rPr>
              <a:t>Потребности человека многообразны. 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1"/>
                </a:solidFill>
              </a:rPr>
              <a:t>В </a:t>
            </a:r>
            <a:r>
              <a:rPr lang="ru-RU" sz="2400" b="1" dirty="0">
                <a:solidFill>
                  <a:schemeClr val="accent1"/>
                </a:solidFill>
              </a:rPr>
              <a:t>связи с этим их можно классифицировать, разделив на первичные, вторичные и т.д. </a:t>
            </a:r>
            <a:endParaRPr lang="ru-RU" sz="2400" b="1" dirty="0" smtClean="0">
              <a:solidFill>
                <a:schemeClr val="accent1"/>
              </a:solidFill>
            </a:endParaRPr>
          </a:p>
          <a:p>
            <a:r>
              <a:rPr lang="ru-RU" sz="2400" b="1" dirty="0" smtClean="0"/>
              <a:t>Первые</a:t>
            </a:r>
            <a:r>
              <a:rPr lang="ru-RU" sz="2400" dirty="0" smtClean="0"/>
              <a:t> </a:t>
            </a:r>
            <a:r>
              <a:rPr lang="ru-RU" sz="2400" dirty="0"/>
              <a:t>относятся к самым насущным нуждам человеческой жизни: питание, одежда. Первичные потребности не могут быть заменены одна другой. Так, потребность в еде и потребность в питье должны быть удовлетворены каждая в отдельности. </a:t>
            </a:r>
            <a:endParaRPr lang="ru-RU" sz="2400" dirty="0" smtClean="0"/>
          </a:p>
          <a:p>
            <a:r>
              <a:rPr lang="ru-RU" sz="2400" b="1" dirty="0" smtClean="0">
                <a:solidFill>
                  <a:schemeClr val="tx1"/>
                </a:solidFill>
              </a:rPr>
              <a:t>Вторичные </a:t>
            </a:r>
            <a:r>
              <a:rPr lang="ru-RU" sz="2400" b="1" dirty="0">
                <a:solidFill>
                  <a:schemeClr val="tx1"/>
                </a:solidFill>
              </a:rPr>
              <a:t>потребности </a:t>
            </a:r>
            <a:r>
              <a:rPr lang="ru-RU" sz="2400" dirty="0"/>
              <a:t>(такие как культура, развлечения) удовлетворяются после того, как удовлетворены первичные потребности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266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8642" y="1179739"/>
            <a:ext cx="10354614" cy="728480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Эту классификацию потребностей можно дополнить выделением потребностей материальных и духовных, рациональных и нерациональных, осознанных и неосознанных: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8338" y="2603499"/>
            <a:ext cx="11140225" cy="4106393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физиологические </a:t>
            </a:r>
            <a:r>
              <a:rPr lang="ru-RU" sz="2400" dirty="0">
                <a:solidFill>
                  <a:schemeClr val="tx1"/>
                </a:solidFill>
              </a:rPr>
              <a:t>потребности – еда, жилище;</a:t>
            </a:r>
          </a:p>
          <a:p>
            <a:r>
              <a:rPr lang="ru-RU" sz="2400" dirty="0">
                <a:solidFill>
                  <a:schemeClr val="tx1"/>
                </a:solidFill>
              </a:rPr>
              <a:t>потребности в безопасности, то есть в защите от боли, гнева, страха, опасности;</a:t>
            </a:r>
          </a:p>
          <a:p>
            <a:r>
              <a:rPr lang="ru-RU" sz="2400" dirty="0">
                <a:solidFill>
                  <a:schemeClr val="tx1"/>
                </a:solidFill>
              </a:rPr>
              <a:t>потребности в социальных связях и отношениях – любовь, уважение, причастность  к тому или иному обществу, группе;</a:t>
            </a:r>
          </a:p>
          <a:p>
            <a:r>
              <a:rPr lang="ru-RU" sz="2400" dirty="0">
                <a:solidFill>
                  <a:schemeClr val="tx1"/>
                </a:solidFill>
              </a:rPr>
              <a:t>потребности в самоуважении, то есть признании и одобрении действий при достижении целей;</a:t>
            </a:r>
          </a:p>
          <a:p>
            <a:r>
              <a:rPr lang="ru-RU" sz="2400" dirty="0">
                <a:solidFill>
                  <a:schemeClr val="tx1"/>
                </a:solidFill>
              </a:rPr>
              <a:t>потребности в осмыслении целей жизни, в реализации своих способностей, в признании своих дел и мыслей актуальными, нужными.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45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9611784" cy="728480"/>
          </a:xfrm>
        </p:spPr>
        <p:txBody>
          <a:bodyPr>
            <a:normAutofit fontScale="90000"/>
          </a:bodyPr>
          <a:lstStyle/>
          <a:p>
            <a:r>
              <a:rPr lang="ru-RU" sz="2800" b="1" dirty="0"/>
              <a:t>Потребности формируют спрос, который во многом зависит от вкусов и предпочтений людей.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899" y="2217134"/>
            <a:ext cx="11683211" cy="42545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Все </a:t>
            </a:r>
            <a:r>
              <a:rPr lang="ru-RU" sz="2000" dirty="0"/>
              <a:t>люди способны сравнивать удовлетворения, получаемые от различных видов деятельности и продуктов, и предпочитать одни виды другим. </a:t>
            </a:r>
            <a:endParaRPr lang="ru-RU" sz="2000" dirty="0" smtClean="0"/>
          </a:p>
          <a:p>
            <a:r>
              <a:rPr lang="ru-RU" sz="2000" dirty="0" smtClean="0"/>
              <a:t>Данные </a:t>
            </a:r>
            <a:r>
              <a:rPr lang="ru-RU" sz="2000" dirty="0"/>
              <a:t>предпочтения являются «чистыми», так как не зависят от доходов и цен. «Чистые» предпочтения не представляют еще действительного покупательского выбора. </a:t>
            </a:r>
            <a:endParaRPr lang="ru-RU" sz="2000" dirty="0" smtClean="0"/>
          </a:p>
          <a:p>
            <a:r>
              <a:rPr lang="ru-RU" sz="2000" dirty="0" smtClean="0"/>
              <a:t>Желание </a:t>
            </a:r>
            <a:r>
              <a:rPr lang="ru-RU" sz="2000" dirty="0"/>
              <a:t>становится выбором, а индивидуум – покупателем, когда его предпочтения ведут к реальным покупкам на рынке. Однако выбор в отличие от желаний ограничен ценами и доходом. </a:t>
            </a:r>
            <a:endParaRPr lang="ru-RU" sz="2000" dirty="0" smtClean="0"/>
          </a:p>
          <a:p>
            <a:r>
              <a:rPr lang="ru-RU" sz="2000" dirty="0" smtClean="0"/>
              <a:t>Любой </a:t>
            </a:r>
            <a:r>
              <a:rPr lang="ru-RU" sz="2000" dirty="0"/>
              <a:t>потребитель имеет свои предпочтения, меняющиеся со временем в зависимости от уровней образования и общественного развития, появления новых продуктов. </a:t>
            </a:r>
            <a:endParaRPr lang="ru-RU" sz="2000" dirty="0" smtClean="0"/>
          </a:p>
          <a:p>
            <a:r>
              <a:rPr lang="ru-RU" sz="2000" dirty="0" smtClean="0"/>
              <a:t>Потребительские </a:t>
            </a:r>
            <a:r>
              <a:rPr lang="ru-RU" sz="2000" dirty="0"/>
              <a:t>предпочтения покупателей одной страны могут значительно отличаться от предпочтений другой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9735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9212539" cy="728480"/>
          </a:xfrm>
        </p:spPr>
        <p:txBody>
          <a:bodyPr>
            <a:normAutofit fontScale="90000"/>
          </a:bodyPr>
          <a:lstStyle/>
          <a:p>
            <a:r>
              <a:rPr lang="ru-RU" altLang="ru-RU" sz="2800" b="1" i="1" dirty="0"/>
              <a:t>Теория иерархических потребностей А. </a:t>
            </a:r>
            <a:r>
              <a:rPr lang="ru-RU" altLang="ru-RU" sz="2800" b="1" i="1" dirty="0" err="1"/>
              <a:t>Маслоу</a:t>
            </a:r>
            <a:r>
              <a:rPr lang="ru-RU" altLang="ru-RU" i="1" dirty="0"/>
              <a:t/>
            </a:r>
            <a:br>
              <a:rPr lang="ru-RU" altLang="ru-RU" i="1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CE9"/>
              </a:clrFrom>
              <a:clrTo>
                <a:srgbClr val="FFFCE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5009" y="1324713"/>
            <a:ext cx="9092484" cy="5423818"/>
          </a:xfrm>
          <a:prstGeom prst="rect">
            <a:avLst/>
          </a:prstGeom>
          <a:solidFill>
            <a:schemeClr val="bg2">
              <a:alpha val="0"/>
            </a:schemeClr>
          </a:solidFill>
          <a:effectLst/>
        </p:spPr>
      </p:pic>
    </p:spTree>
    <p:extLst>
      <p:ext uri="{BB962C8B-B14F-4D97-AF65-F5344CB8AC3E}">
        <p14:creationId xmlns:p14="http://schemas.microsoft.com/office/powerpoint/2010/main" val="65177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9392843" cy="72848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Можно </a:t>
            </a:r>
            <a:r>
              <a:rPr lang="ru-RU" sz="3200" b="1" dirty="0"/>
              <a:t>выделить основные предпосылки потребительского предпочтения.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276" y="2603500"/>
            <a:ext cx="11243256" cy="4254500"/>
          </a:xfrm>
        </p:spPr>
        <p:txBody>
          <a:bodyPr>
            <a:normAutofit lnSpcReduction="10000"/>
          </a:bodyPr>
          <a:lstStyle/>
          <a:p>
            <a:r>
              <a:rPr lang="ru-RU" sz="2000" b="1" dirty="0" smtClean="0">
                <a:solidFill>
                  <a:schemeClr val="tx2"/>
                </a:solidFill>
              </a:rPr>
              <a:t>Во-первых</a:t>
            </a:r>
            <a:r>
              <a:rPr lang="ru-RU" sz="2000" b="1" dirty="0">
                <a:solidFill>
                  <a:schemeClr val="tx2"/>
                </a:solidFill>
              </a:rPr>
              <a:t>.</a:t>
            </a:r>
            <a:r>
              <a:rPr lang="ru-RU" sz="2000" dirty="0"/>
              <a:t> При выборе товаров для покупки потребитель ограничен количеством денег, которое он может заплатить. Конечно, на определенном участке времени расходы потребителя могут отличаться от его доходов, поскольку существуют кредит и сбережения. Кроме того, уровень цен на один товар влияет на то, сколько других товаров покупатель может приобрести.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b="1" dirty="0">
                <a:solidFill>
                  <a:schemeClr val="tx2"/>
                </a:solidFill>
              </a:rPr>
              <a:t>Во-вторых</a:t>
            </a:r>
            <a:r>
              <a:rPr lang="ru-RU" sz="2000" dirty="0"/>
              <a:t>. Процесс потребления не совершается мгновенно, поэтому в анализе потребления фактор времени играет важную роль. Связанные с потреблением расходы складываются из двух компонентов: из денежных затрат на продукт или услугу и затрат времени на собственно потребление. Потребитель нуждается, например, ни в стиральных машинах как таковых, а в их услугах. Поэтому при прочих равных условиях более предпочтительными будут те товары, которые оказывают аналогичные услуги за более короткое время.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559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387" y="857768"/>
            <a:ext cx="10062545" cy="728480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предпосылки потребительского предпочтения можно сформулировать следующим образом: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потребители </a:t>
            </a:r>
            <a:r>
              <a:rPr lang="ru-RU" sz="2400" dirty="0"/>
              <a:t>обладают четким представлением о своих предпочтениях и всегда большее предпочитают меньшему;</a:t>
            </a:r>
          </a:p>
          <a:p>
            <a:r>
              <a:rPr lang="ru-RU" sz="2400" dirty="0"/>
              <a:t>потребители действуют рационально;</a:t>
            </a:r>
          </a:p>
          <a:p>
            <a:r>
              <a:rPr lang="ru-RU" sz="2400" dirty="0"/>
              <a:t>потребители совершенно точно знают об уровнях своих доходов и ценах всех товаров;</a:t>
            </a:r>
          </a:p>
          <a:p>
            <a:r>
              <a:rPr lang="ru-RU" sz="2400" dirty="0"/>
              <a:t>выбор потребителей ограничен их бюджетами дохода и времени.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29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5557" y="1128215"/>
            <a:ext cx="10268607" cy="706964"/>
          </a:xfrm>
        </p:spPr>
        <p:txBody>
          <a:bodyPr/>
          <a:lstStyle/>
          <a:p>
            <a:r>
              <a:rPr lang="ru-RU" altLang="ru-RU" sz="2400" b="1" dirty="0">
                <a:solidFill>
                  <a:schemeClr val="bg1"/>
                </a:solidFill>
              </a:rPr>
              <a:t>Экономические потребности</a:t>
            </a:r>
            <a:r>
              <a:rPr lang="ru-RU" altLang="ru-RU" sz="2400" dirty="0">
                <a:solidFill>
                  <a:schemeClr val="bg1"/>
                </a:solidFill>
              </a:rPr>
              <a:t> (</a:t>
            </a:r>
            <a:r>
              <a:rPr lang="en-US" altLang="ru-RU" sz="2400" dirty="0">
                <a:solidFill>
                  <a:schemeClr val="bg1"/>
                </a:solidFill>
              </a:rPr>
              <a:t>needs</a:t>
            </a:r>
            <a:r>
              <a:rPr lang="ru-RU" altLang="ru-RU" sz="2400" dirty="0">
                <a:solidFill>
                  <a:schemeClr val="bg1"/>
                </a:solidFill>
              </a:rPr>
              <a:t>) – внутренние мотивы, побуждающие к экономической деятельности. Интенсивность потребностей наряду с ограниченностью определяет ценность экономических благ.</a:t>
            </a:r>
            <a:r>
              <a:rPr lang="ru-RU" altLang="ru-RU" dirty="0"/>
              <a:t/>
            </a:r>
            <a:br>
              <a:rPr lang="ru-RU" altLang="ru-RU" dirty="0"/>
            </a:br>
            <a:endParaRPr lang="ru-RU" dirty="0"/>
          </a:p>
        </p:txBody>
      </p:sp>
      <p:sp>
        <p:nvSpPr>
          <p:cNvPr id="4098" name="Содержимое 2"/>
          <p:cNvSpPr>
            <a:spLocks noGrp="1"/>
          </p:cNvSpPr>
          <p:nvPr>
            <p:ph idx="1"/>
          </p:nvPr>
        </p:nvSpPr>
        <p:spPr bwMode="auto">
          <a:xfrm>
            <a:off x="1154954" y="2603500"/>
            <a:ext cx="10487547" cy="3416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/>
          <a:p>
            <a:pPr>
              <a:spcBef>
                <a:spcPct val="0"/>
              </a:spcBef>
            </a:pPr>
            <a:r>
              <a:rPr lang="ru-RU" altLang="ru-RU" sz="2800" b="1" dirty="0" smtClean="0">
                <a:solidFill>
                  <a:schemeClr val="accent1"/>
                </a:solidFill>
              </a:rPr>
              <a:t>Экономический </a:t>
            </a:r>
            <a:r>
              <a:rPr lang="ru-RU" altLang="ru-RU" sz="2800" b="1" dirty="0">
                <a:solidFill>
                  <a:schemeClr val="accent1"/>
                </a:solidFill>
              </a:rPr>
              <a:t>интерес</a:t>
            </a:r>
            <a:r>
              <a:rPr lang="ru-RU" altLang="ru-RU" sz="2800" dirty="0">
                <a:solidFill>
                  <a:schemeClr val="tx2"/>
                </a:solidFill>
              </a:rPr>
              <a:t> – потребность, которая может быть измерена и представлена в виде денежной или иной (натуральной) величины.</a:t>
            </a:r>
            <a:endParaRPr lang="en-US" altLang="ru-RU" sz="2800" dirty="0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</a:pPr>
            <a:r>
              <a:rPr lang="ru-RU" altLang="ru-RU" sz="2800" b="1" dirty="0">
                <a:solidFill>
                  <a:schemeClr val="accent1"/>
                </a:solidFill>
              </a:rPr>
              <a:t>Блага</a:t>
            </a:r>
            <a:r>
              <a:rPr lang="ru-RU" altLang="ru-RU" sz="2800" dirty="0">
                <a:solidFill>
                  <a:schemeClr val="accent1"/>
                </a:solidFill>
              </a:rPr>
              <a:t> (</a:t>
            </a:r>
            <a:r>
              <a:rPr lang="en-US" altLang="ru-RU" sz="2800" dirty="0">
                <a:solidFill>
                  <a:schemeClr val="accent1"/>
                </a:solidFill>
              </a:rPr>
              <a:t>goods</a:t>
            </a:r>
            <a:r>
              <a:rPr lang="en-US" altLang="ru-RU" sz="2800" dirty="0">
                <a:solidFill>
                  <a:schemeClr val="tx2"/>
                </a:solidFill>
              </a:rPr>
              <a:t>) </a:t>
            </a:r>
            <a:r>
              <a:rPr lang="ru-RU" altLang="ru-RU" sz="2800" dirty="0">
                <a:solidFill>
                  <a:schemeClr val="tx2"/>
                </a:solidFill>
              </a:rPr>
              <a:t>- средства удовлетворяющие потребности.</a:t>
            </a:r>
            <a:endParaRPr lang="en-US" altLang="ru-RU" sz="2800" dirty="0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</a:pPr>
            <a:r>
              <a:rPr lang="ru-RU" altLang="ru-RU" sz="2800" b="1" dirty="0">
                <a:solidFill>
                  <a:schemeClr val="accent1"/>
                </a:solidFill>
              </a:rPr>
              <a:t>Экономические блага</a:t>
            </a:r>
            <a:r>
              <a:rPr lang="ru-RU" altLang="ru-RU" sz="2800" dirty="0">
                <a:solidFill>
                  <a:schemeClr val="accent1"/>
                </a:solidFill>
              </a:rPr>
              <a:t> (</a:t>
            </a:r>
            <a:r>
              <a:rPr lang="en-US" altLang="ru-RU" sz="2800" dirty="0">
                <a:solidFill>
                  <a:schemeClr val="accent1"/>
                </a:solidFill>
              </a:rPr>
              <a:t>economic goods</a:t>
            </a:r>
            <a:r>
              <a:rPr lang="ru-RU" altLang="ru-RU" sz="2800" dirty="0">
                <a:solidFill>
                  <a:schemeClr val="accent1"/>
                </a:solidFill>
              </a:rPr>
              <a:t>) </a:t>
            </a:r>
            <a:r>
              <a:rPr lang="ru-RU" altLang="ru-RU" sz="2800" dirty="0">
                <a:solidFill>
                  <a:schemeClr val="tx2"/>
                </a:solidFill>
              </a:rPr>
              <a:t>– средства удовлетворения потребностей</a:t>
            </a:r>
            <a:r>
              <a:rPr lang="ru-RU" altLang="ru-RU" sz="2800" dirty="0"/>
              <a:t>, имеющееся в ограниченном количестве.</a:t>
            </a:r>
          </a:p>
          <a:p>
            <a:endParaRPr lang="ru-RU" altLang="ru-RU" sz="2800" dirty="0"/>
          </a:p>
          <a:p>
            <a:endParaRPr lang="ru-RU" altLang="ru-RU" sz="2800" dirty="0"/>
          </a:p>
          <a:p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108908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71</TotalTime>
  <Words>1496</Words>
  <Application>Microsoft Office PowerPoint</Application>
  <PresentationFormat>Широкоэкранный</PresentationFormat>
  <Paragraphs>142</Paragraphs>
  <Slides>22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Century Gothic</vt:lpstr>
      <vt:lpstr>Times New Roman</vt:lpstr>
      <vt:lpstr>Wingdings</vt:lpstr>
      <vt:lpstr>Wingdings 3</vt:lpstr>
      <vt:lpstr>Ион (конференц-зал)</vt:lpstr>
      <vt:lpstr>Основы экономики</vt:lpstr>
      <vt:lpstr>В основе жизнедеятельности человека лежит удовлетворение его потребностей</vt:lpstr>
      <vt:lpstr>Потребности человека многообразны. В связи с этим их можно классифицировать, разделив на первичные, вторичные и т.д.</vt:lpstr>
      <vt:lpstr>Эту классификацию потребностей можно дополнить выделением потребностей материальных и духовных, рациональных и нерациональных, осознанных и неосознанных: </vt:lpstr>
      <vt:lpstr>Потребности формируют спрос, который во многом зависит от вкусов и предпочтений людей.</vt:lpstr>
      <vt:lpstr>Теория иерархических потребностей А. Маслоу </vt:lpstr>
      <vt:lpstr>Можно выделить основные предпосылки потребительского предпочтения.</vt:lpstr>
      <vt:lpstr>предпосылки потребительского предпочтения можно сформулировать следующим образом:</vt:lpstr>
      <vt:lpstr>Экономические потребности (needs) – внутренние мотивы, побуждающие к экономической деятельности. Интенсивность потребностей наряду с ограниченностью определяет ценность экономических благ. </vt:lpstr>
      <vt:lpstr>Экономические ресурсы,  факторы производства</vt:lpstr>
      <vt:lpstr>Виды экономических ресурсов</vt:lpstr>
      <vt:lpstr>Факторы производства и                      доходы от них</vt:lpstr>
      <vt:lpstr>Презентация PowerPoint</vt:lpstr>
      <vt:lpstr>Три основные вопроса экономики</vt:lpstr>
      <vt:lpstr>Презентация PowerPoint</vt:lpstr>
      <vt:lpstr>Презентация PowerPoint</vt:lpstr>
      <vt:lpstr>Понятие экономической системы</vt:lpstr>
      <vt:lpstr>Типы экономических систем</vt:lpstr>
      <vt:lpstr>Смешанная экономическая система</vt:lpstr>
      <vt:lpstr>Тенденции развития производства</vt:lpstr>
      <vt:lpstr>Основные задачи экономической организации производства</vt:lpstr>
      <vt:lpstr>Экономическая эффективность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экономики</dc:title>
  <dc:creator>Ольга Гетман</dc:creator>
  <cp:lastModifiedBy>Ольга Гетман</cp:lastModifiedBy>
  <cp:revision>10</cp:revision>
  <dcterms:created xsi:type="dcterms:W3CDTF">2015-10-16T15:40:53Z</dcterms:created>
  <dcterms:modified xsi:type="dcterms:W3CDTF">2015-10-16T16:52:25Z</dcterms:modified>
</cp:coreProperties>
</file>