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34"/>
  </p:notesMasterIdLst>
  <p:sldIdLst>
    <p:sldId id="28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8" r:id="rId23"/>
    <p:sldId id="277" r:id="rId24"/>
    <p:sldId id="278" r:id="rId25"/>
    <p:sldId id="280" r:id="rId26"/>
    <p:sldId id="279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fr-FR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 altLang="fr-F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fr-FR" smtClean="0"/>
              <a:t>Образец текста</a:t>
            </a:r>
          </a:p>
          <a:p>
            <a:pPr lvl="1"/>
            <a:r>
              <a:rPr lang="ru-RU" altLang="fr-FR" smtClean="0"/>
              <a:t>Второй уровень</a:t>
            </a:r>
          </a:p>
          <a:p>
            <a:pPr lvl="2"/>
            <a:r>
              <a:rPr lang="ru-RU" altLang="fr-FR" smtClean="0"/>
              <a:t>Третий уровень</a:t>
            </a:r>
          </a:p>
          <a:p>
            <a:pPr lvl="3"/>
            <a:r>
              <a:rPr lang="ru-RU" altLang="fr-FR" smtClean="0"/>
              <a:t>Четвертый уровень</a:t>
            </a:r>
          </a:p>
          <a:p>
            <a:pPr lvl="4"/>
            <a:r>
              <a:rPr lang="ru-RU" altLang="fr-FR" smtClean="0"/>
              <a:t>Пятый уровень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fr-FR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92D57D5-D81F-468F-8524-81563F2BC836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07298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1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579290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10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8969858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11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3437027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12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0884087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13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8771504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14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1466552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15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40054312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16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7159688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17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7768269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18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9638042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AF277F-19F2-4243-9398-8BACCDF0C3A2}" type="slidenum">
              <a:rPr lang="ru-RU" altLang="fr-FR"/>
              <a:pPr/>
              <a:t>19</a:t>
            </a:fld>
            <a:endParaRPr lang="ru-RU" altLang="fr-FR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fr-FR"/>
              <a:t>*</a:t>
            </a:r>
            <a:r>
              <a:rPr lang="ru-RU" altLang="fr-FR"/>
              <a:t> Расположение вилок справа удобнее, т.к. обычно гость в левой руке держит тарелку. </a:t>
            </a: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971691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0D921E-8775-40D6-9466-9A1C8CC5F400}" type="slidenum">
              <a:rPr lang="ru-RU" altLang="fr-FR"/>
              <a:pPr/>
              <a:t>2</a:t>
            </a:fld>
            <a:endParaRPr lang="ru-RU" altLang="fr-FR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fr-FR"/>
              <a:t/>
            </a:r>
            <a:br>
              <a:rPr lang="en-US" altLang="fr-FR"/>
            </a:br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2789642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20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8536959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21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823140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22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341237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23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4048955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24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8957595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25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42048701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26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3895272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27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1083075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28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4693539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29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973811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3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417889067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30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1210154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31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17944123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32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115972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F1291C-A4E9-4DDD-AAC5-531A74993EFA}" type="slidenum">
              <a:rPr lang="ru-RU" altLang="fr-FR"/>
              <a:pPr/>
              <a:t>4</a:t>
            </a:fld>
            <a:endParaRPr lang="ru-RU" altLang="fr-FR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818240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5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788348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4B56E5-0FE9-4BE1-A142-5F6DEE569AF7}" type="slidenum">
              <a:rPr lang="ru-RU" altLang="fr-FR"/>
              <a:pPr/>
              <a:t>6</a:t>
            </a:fld>
            <a:endParaRPr lang="ru-RU" altLang="fr-FR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fr-FR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634717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7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918992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FB4C76-ABBD-4A96-AE0B-3D1519CE5989}" type="slidenum">
              <a:rPr lang="ru-RU" altLang="fr-FR"/>
              <a:pPr/>
              <a:t>8</a:t>
            </a:fld>
            <a:endParaRPr lang="ru-RU" altLang="fr-FR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fr-FR"/>
              <a:t/>
            </a:r>
            <a:br>
              <a:rPr lang="en-US" altLang="fr-FR"/>
            </a:b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828240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57D5-D81F-468F-8524-81563F2BC836}" type="slidenum">
              <a:rPr lang="ru-RU" altLang="fr-FR"/>
              <a:pPr/>
              <a:t>9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510273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 altLang="fr-FR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A61BF013-6752-40D0-913A-F8C4310755E8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474880967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E3F154F-7A0E-4F94-9B5A-737E97F57FF0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188085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E3F154F-7A0E-4F94-9B5A-737E97F57FF0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230366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E3F154F-7A0E-4F94-9B5A-737E97F57FF0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784892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E3F154F-7A0E-4F94-9B5A-737E97F57FF0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323492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E3F154F-7A0E-4F94-9B5A-737E97F57FF0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4138288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E3F154F-7A0E-4F94-9B5A-737E97F57FF0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142677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Название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endParaRPr lang="ru-RU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ru-RU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CAE37F10-D347-4896-8115-B95E6E2CD635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534985634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ое назван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ru-RU" altLang="fr-FR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B3CC797-CC22-486E-A9B9-D0F2C76A5285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4059671424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5155ADC2-E1CD-4A20-805E-2E45508B823F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93435000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1360DE7C-66A1-4FBF-9DB7-3E4DC8107820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102156729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3FD61E77-557B-4925-94D9-93B5CBE9EE98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3980690095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3F3B6C88-E529-45EE-A151-376B7E55945F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785383713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FEFB473-040E-4608-8847-15D8DDFB58E7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96927749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04D2722-6DD6-45B8-98E4-AEB847AE388F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398280715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684ACDB2-A65C-4AD5-AE98-A348B74BE652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860337642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fr-FR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35B6DAF3-98D7-4AD5-964A-33DBEB6B0524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2562506258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ru-RU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ru-RU" altLang="fr-FR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4E3F154F-7A0E-4F94-9B5A-737E97F57FF0}" type="slidenum">
              <a:rPr lang="ru-RU" altLang="fr-FR"/>
              <a:pPr/>
              <a:t>‹#›</a:t>
            </a:fld>
            <a:endParaRPr lang="ru-RU" altLang="fr-FR"/>
          </a:p>
        </p:txBody>
      </p:sp>
    </p:spTree>
    <p:extLst>
      <p:ext uri="{BB962C8B-B14F-4D97-AF65-F5344CB8AC3E}">
        <p14:creationId xmlns:p14="http://schemas.microsoft.com/office/powerpoint/2010/main" val="1284202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</p:sldLayoutIdLst>
  <p:transition>
    <p:circl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>
                <a:latin typeface="Georgia"/>
              </a:rPr>
              <a:t>Банкет-Фуршет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Фузик Богдан 31-РО</a:t>
            </a:r>
          </a:p>
        </p:txBody>
      </p:sp>
    </p:spTree>
    <p:extLst>
      <p:ext uri="{BB962C8B-B14F-4D97-AF65-F5344CB8AC3E}">
        <p14:creationId xmlns:p14="http://schemas.microsoft.com/office/powerpoint/2010/main" val="3241394399"/>
      </p:ext>
    </p:extLst>
  </p:cSld>
  <p:clrMapOvr>
    <a:masterClrMapping/>
  </p:clrMapOvr>
  <p:transition>
    <p:circl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На концах стола  на расстоянии 15 - 20 см от торца  по центру ставят треугольником фужеры по 9 - 17 шт.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Рюмки расставляют между треугольниками вдоль  по центру стола двумя рядами. Расстояние между рядами составляет 20 - 30 см, между рюмками - 1,5 - 2 см.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Сначала расставляют рюмки малого размера и емкости (водочные), затем - среднего (лафитные) и большого - (рейнвейные).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Чередование рюмок в обоих рядах должно быть одинаковым, ряды - симметричными, поэтому ставят сначала один ряд рюмок, по нему выравнивают второй.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При длине стола свыше  7 м  фужеры ставят также и в середине стола двумя симметричными треугольниками по 7 - 9 штук на расстоянии 15 - 20 см между ними.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FFFF"/>
                </a:solidFill>
                <a:latin typeface="Georgia"/>
                <a:cs typeface="Arial" charset="0"/>
              </a:rPr>
              <a:t>Сервировка “В два ряда”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31335" y="488845"/>
            <a:ext cx="7772400" cy="935038"/>
          </a:xfrm>
        </p:spPr>
        <p:txBody>
          <a:bodyPr anchor="ctr"/>
          <a:lstStyle/>
          <a:p>
            <a:pPr algn="ctr"/>
            <a:r>
              <a:rPr lang="ru-RU" altLang="fr-FR" sz="2800" b="1">
                <a:solidFill>
                  <a:srgbClr val="FFFFFF"/>
                </a:solidFill>
                <a:latin typeface="Georgia"/>
                <a:cs typeface="Arial" charset="0"/>
              </a:rPr>
              <a:t>Сервировка “В два ряда”</a:t>
            </a:r>
            <a:endParaRPr lang="ru-RU" altLang="fr-FR" sz="2800" b="1">
              <a:solidFill>
                <a:srgbClr val="FFFFFF"/>
              </a:solidFill>
              <a:latin typeface="Georgia"/>
            </a:endParaRP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1412875"/>
            <a:ext cx="8137525" cy="5040313"/>
          </a:xfrm>
        </p:spPr>
        <p:txBody>
          <a:bodyPr/>
          <a:lstStyle/>
          <a:p>
            <a:pPr algn="ctr">
              <a:buFontTx/>
              <a:buChar char="-"/>
            </a:pPr>
            <a:r>
              <a:rPr lang="ru-RU" altLang="fr-FR"/>
              <a:t> фужер,        - водочная рюмка,           - лафитная рюмка,</a:t>
            </a:r>
          </a:p>
          <a:p>
            <a:pPr algn="ctr"/>
            <a:r>
              <a:rPr lang="ru-RU" altLang="fr-FR"/>
              <a:t>- рейнвейная рюмка </a:t>
            </a:r>
          </a:p>
        </p:txBody>
      </p:sp>
      <p:sp>
        <p:nvSpPr>
          <p:cNvPr id="31752" name="Oval 8"/>
          <p:cNvSpPr>
            <a:spLocks noChangeArrowheads="1"/>
          </p:cNvSpPr>
          <p:nvPr/>
        </p:nvSpPr>
        <p:spPr bwMode="auto">
          <a:xfrm>
            <a:off x="1403350" y="3141663"/>
            <a:ext cx="360363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53" name="Oval 9"/>
          <p:cNvSpPr>
            <a:spLocks noChangeArrowheads="1"/>
          </p:cNvSpPr>
          <p:nvPr/>
        </p:nvSpPr>
        <p:spPr bwMode="auto">
          <a:xfrm>
            <a:off x="1042988" y="3860800"/>
            <a:ext cx="360362" cy="3587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54" name="Oval 10"/>
          <p:cNvSpPr>
            <a:spLocks noChangeArrowheads="1"/>
          </p:cNvSpPr>
          <p:nvPr/>
        </p:nvSpPr>
        <p:spPr bwMode="auto">
          <a:xfrm>
            <a:off x="1403350" y="4005263"/>
            <a:ext cx="360363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55" name="Oval 11"/>
          <p:cNvSpPr>
            <a:spLocks noChangeArrowheads="1"/>
          </p:cNvSpPr>
          <p:nvPr/>
        </p:nvSpPr>
        <p:spPr bwMode="auto">
          <a:xfrm>
            <a:off x="684213" y="3644900"/>
            <a:ext cx="360362" cy="3587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56" name="Oval 12"/>
          <p:cNvSpPr>
            <a:spLocks noChangeArrowheads="1"/>
          </p:cNvSpPr>
          <p:nvPr/>
        </p:nvSpPr>
        <p:spPr bwMode="auto">
          <a:xfrm>
            <a:off x="1763713" y="3789363"/>
            <a:ext cx="360362" cy="3587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57" name="Oval 13"/>
          <p:cNvSpPr>
            <a:spLocks noChangeArrowheads="1"/>
          </p:cNvSpPr>
          <p:nvPr/>
        </p:nvSpPr>
        <p:spPr bwMode="auto">
          <a:xfrm>
            <a:off x="1763713" y="3357563"/>
            <a:ext cx="360362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58" name="Oval 14"/>
          <p:cNvSpPr>
            <a:spLocks noChangeArrowheads="1"/>
          </p:cNvSpPr>
          <p:nvPr/>
        </p:nvSpPr>
        <p:spPr bwMode="auto">
          <a:xfrm>
            <a:off x="1763713" y="2924175"/>
            <a:ext cx="358775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59" name="Oval 15"/>
          <p:cNvSpPr>
            <a:spLocks noChangeArrowheads="1"/>
          </p:cNvSpPr>
          <p:nvPr/>
        </p:nvSpPr>
        <p:spPr bwMode="auto">
          <a:xfrm>
            <a:off x="1042988" y="3429000"/>
            <a:ext cx="358775" cy="3587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60" name="Oval 16"/>
          <p:cNvSpPr>
            <a:spLocks noChangeArrowheads="1"/>
          </p:cNvSpPr>
          <p:nvPr/>
        </p:nvSpPr>
        <p:spPr bwMode="auto">
          <a:xfrm>
            <a:off x="1403350" y="3573463"/>
            <a:ext cx="358775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62" name="Oval 18"/>
          <p:cNvSpPr>
            <a:spLocks noChangeArrowheads="1"/>
          </p:cNvSpPr>
          <p:nvPr/>
        </p:nvSpPr>
        <p:spPr bwMode="auto">
          <a:xfrm>
            <a:off x="3059113" y="2924175"/>
            <a:ext cx="360362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63" name="Oval 19"/>
          <p:cNvSpPr>
            <a:spLocks noChangeArrowheads="1"/>
          </p:cNvSpPr>
          <p:nvPr/>
        </p:nvSpPr>
        <p:spPr bwMode="auto">
          <a:xfrm>
            <a:off x="2627313" y="2924175"/>
            <a:ext cx="288925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64" name="Oval 20"/>
          <p:cNvSpPr>
            <a:spLocks noChangeArrowheads="1"/>
          </p:cNvSpPr>
          <p:nvPr/>
        </p:nvSpPr>
        <p:spPr bwMode="auto">
          <a:xfrm>
            <a:off x="2987675" y="4221163"/>
            <a:ext cx="358775" cy="35877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65" name="Oval 21"/>
          <p:cNvSpPr>
            <a:spLocks noChangeArrowheads="1"/>
          </p:cNvSpPr>
          <p:nvPr/>
        </p:nvSpPr>
        <p:spPr bwMode="auto">
          <a:xfrm>
            <a:off x="4356100" y="2924175"/>
            <a:ext cx="358775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66" name="Oval 22"/>
          <p:cNvSpPr>
            <a:spLocks noChangeArrowheads="1"/>
          </p:cNvSpPr>
          <p:nvPr/>
        </p:nvSpPr>
        <p:spPr bwMode="auto">
          <a:xfrm>
            <a:off x="3924300" y="2924175"/>
            <a:ext cx="287338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67" name="Oval 23"/>
          <p:cNvSpPr>
            <a:spLocks noChangeArrowheads="1"/>
          </p:cNvSpPr>
          <p:nvPr/>
        </p:nvSpPr>
        <p:spPr bwMode="auto">
          <a:xfrm>
            <a:off x="3563938" y="292417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68" name="Oval 24"/>
          <p:cNvSpPr>
            <a:spLocks noChangeArrowheads="1"/>
          </p:cNvSpPr>
          <p:nvPr/>
        </p:nvSpPr>
        <p:spPr bwMode="auto">
          <a:xfrm>
            <a:off x="2555875" y="4292600"/>
            <a:ext cx="287338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69" name="Oval 25"/>
          <p:cNvSpPr>
            <a:spLocks noChangeArrowheads="1"/>
          </p:cNvSpPr>
          <p:nvPr/>
        </p:nvSpPr>
        <p:spPr bwMode="auto">
          <a:xfrm>
            <a:off x="2195513" y="436562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70" name="Oval 26"/>
          <p:cNvSpPr>
            <a:spLocks noChangeArrowheads="1"/>
          </p:cNvSpPr>
          <p:nvPr/>
        </p:nvSpPr>
        <p:spPr bwMode="auto">
          <a:xfrm>
            <a:off x="2268538" y="2924175"/>
            <a:ext cx="215900" cy="217488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71" name="Oval 27"/>
          <p:cNvSpPr>
            <a:spLocks noChangeArrowheads="1"/>
          </p:cNvSpPr>
          <p:nvPr/>
        </p:nvSpPr>
        <p:spPr bwMode="auto">
          <a:xfrm>
            <a:off x="1763713" y="4221163"/>
            <a:ext cx="358775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72" name="Oval 28"/>
          <p:cNvSpPr>
            <a:spLocks noChangeArrowheads="1"/>
          </p:cNvSpPr>
          <p:nvPr/>
        </p:nvSpPr>
        <p:spPr bwMode="auto">
          <a:xfrm>
            <a:off x="3492500" y="436562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73" name="Oval 29"/>
          <p:cNvSpPr>
            <a:spLocks noChangeArrowheads="1"/>
          </p:cNvSpPr>
          <p:nvPr/>
        </p:nvSpPr>
        <p:spPr bwMode="auto">
          <a:xfrm>
            <a:off x="4859338" y="292417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74" name="Oval 30"/>
          <p:cNvSpPr>
            <a:spLocks noChangeArrowheads="1"/>
          </p:cNvSpPr>
          <p:nvPr/>
        </p:nvSpPr>
        <p:spPr bwMode="auto">
          <a:xfrm>
            <a:off x="6516688" y="2924175"/>
            <a:ext cx="288925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75" name="Oval 31"/>
          <p:cNvSpPr>
            <a:spLocks noChangeArrowheads="1"/>
          </p:cNvSpPr>
          <p:nvPr/>
        </p:nvSpPr>
        <p:spPr bwMode="auto">
          <a:xfrm>
            <a:off x="5219700" y="2924175"/>
            <a:ext cx="288925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76" name="Oval 32"/>
          <p:cNvSpPr>
            <a:spLocks noChangeArrowheads="1"/>
          </p:cNvSpPr>
          <p:nvPr/>
        </p:nvSpPr>
        <p:spPr bwMode="auto">
          <a:xfrm>
            <a:off x="4284663" y="4221163"/>
            <a:ext cx="360362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77" name="Oval 33"/>
          <p:cNvSpPr>
            <a:spLocks noChangeArrowheads="1"/>
          </p:cNvSpPr>
          <p:nvPr/>
        </p:nvSpPr>
        <p:spPr bwMode="auto">
          <a:xfrm>
            <a:off x="3851275" y="4292600"/>
            <a:ext cx="288925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78" name="Oval 34"/>
          <p:cNvSpPr>
            <a:spLocks noChangeArrowheads="1"/>
          </p:cNvSpPr>
          <p:nvPr/>
        </p:nvSpPr>
        <p:spPr bwMode="auto">
          <a:xfrm>
            <a:off x="5651500" y="4221163"/>
            <a:ext cx="360363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79" name="Oval 35"/>
          <p:cNvSpPr>
            <a:spLocks noChangeArrowheads="1"/>
          </p:cNvSpPr>
          <p:nvPr/>
        </p:nvSpPr>
        <p:spPr bwMode="auto">
          <a:xfrm>
            <a:off x="6156325" y="436562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80" name="Oval 36"/>
          <p:cNvSpPr>
            <a:spLocks noChangeArrowheads="1"/>
          </p:cNvSpPr>
          <p:nvPr/>
        </p:nvSpPr>
        <p:spPr bwMode="auto">
          <a:xfrm>
            <a:off x="4787900" y="436562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81" name="Oval 37"/>
          <p:cNvSpPr>
            <a:spLocks noChangeArrowheads="1"/>
          </p:cNvSpPr>
          <p:nvPr/>
        </p:nvSpPr>
        <p:spPr bwMode="auto">
          <a:xfrm>
            <a:off x="6156325" y="292417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82" name="Oval 38"/>
          <p:cNvSpPr>
            <a:spLocks noChangeArrowheads="1"/>
          </p:cNvSpPr>
          <p:nvPr/>
        </p:nvSpPr>
        <p:spPr bwMode="auto">
          <a:xfrm>
            <a:off x="5651500" y="2924175"/>
            <a:ext cx="360363" cy="35877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83" name="Oval 39"/>
          <p:cNvSpPr>
            <a:spLocks noChangeArrowheads="1"/>
          </p:cNvSpPr>
          <p:nvPr/>
        </p:nvSpPr>
        <p:spPr bwMode="auto">
          <a:xfrm>
            <a:off x="5148263" y="4292600"/>
            <a:ext cx="287337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84" name="Oval 40"/>
          <p:cNvSpPr>
            <a:spLocks noChangeArrowheads="1"/>
          </p:cNvSpPr>
          <p:nvPr/>
        </p:nvSpPr>
        <p:spPr bwMode="auto">
          <a:xfrm>
            <a:off x="7235825" y="3068638"/>
            <a:ext cx="360363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85" name="Oval 41"/>
          <p:cNvSpPr>
            <a:spLocks noChangeArrowheads="1"/>
          </p:cNvSpPr>
          <p:nvPr/>
        </p:nvSpPr>
        <p:spPr bwMode="auto">
          <a:xfrm>
            <a:off x="6877050" y="3284538"/>
            <a:ext cx="358775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86" name="Oval 42"/>
          <p:cNvSpPr>
            <a:spLocks noChangeArrowheads="1"/>
          </p:cNvSpPr>
          <p:nvPr/>
        </p:nvSpPr>
        <p:spPr bwMode="auto">
          <a:xfrm>
            <a:off x="6516688" y="4292600"/>
            <a:ext cx="287337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87" name="Oval 43"/>
          <p:cNvSpPr>
            <a:spLocks noChangeArrowheads="1"/>
          </p:cNvSpPr>
          <p:nvPr/>
        </p:nvSpPr>
        <p:spPr bwMode="auto">
          <a:xfrm>
            <a:off x="6877050" y="2852738"/>
            <a:ext cx="360363" cy="3587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88" name="Oval 44"/>
          <p:cNvSpPr>
            <a:spLocks noChangeArrowheads="1"/>
          </p:cNvSpPr>
          <p:nvPr/>
        </p:nvSpPr>
        <p:spPr bwMode="auto">
          <a:xfrm>
            <a:off x="6858014" y="4198203"/>
            <a:ext cx="358775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89" name="Oval 45"/>
          <p:cNvSpPr>
            <a:spLocks noChangeArrowheads="1"/>
          </p:cNvSpPr>
          <p:nvPr/>
        </p:nvSpPr>
        <p:spPr bwMode="auto">
          <a:xfrm>
            <a:off x="7235825" y="3933825"/>
            <a:ext cx="360363" cy="3587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90" name="Oval 46"/>
          <p:cNvSpPr>
            <a:spLocks noChangeArrowheads="1"/>
          </p:cNvSpPr>
          <p:nvPr/>
        </p:nvSpPr>
        <p:spPr bwMode="auto">
          <a:xfrm>
            <a:off x="7235825" y="3500438"/>
            <a:ext cx="360363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91" name="Oval 47"/>
          <p:cNvSpPr>
            <a:spLocks noChangeArrowheads="1"/>
          </p:cNvSpPr>
          <p:nvPr/>
        </p:nvSpPr>
        <p:spPr bwMode="auto">
          <a:xfrm>
            <a:off x="6858014" y="3723750"/>
            <a:ext cx="358775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92" name="Oval 48"/>
          <p:cNvSpPr>
            <a:spLocks noChangeArrowheads="1"/>
          </p:cNvSpPr>
          <p:nvPr/>
        </p:nvSpPr>
        <p:spPr bwMode="auto">
          <a:xfrm>
            <a:off x="7596188" y="3284538"/>
            <a:ext cx="360362" cy="3587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93" name="Oval 49"/>
          <p:cNvSpPr>
            <a:spLocks noChangeArrowheads="1"/>
          </p:cNvSpPr>
          <p:nvPr/>
        </p:nvSpPr>
        <p:spPr bwMode="auto">
          <a:xfrm>
            <a:off x="7596188" y="3716338"/>
            <a:ext cx="360362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95" name="Oval 51"/>
          <p:cNvSpPr>
            <a:spLocks noChangeArrowheads="1"/>
          </p:cNvSpPr>
          <p:nvPr/>
        </p:nvSpPr>
        <p:spPr bwMode="auto">
          <a:xfrm>
            <a:off x="7956550" y="3500438"/>
            <a:ext cx="360363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1796" name="Oval 52"/>
          <p:cNvSpPr>
            <a:spLocks noChangeArrowheads="1"/>
          </p:cNvSpPr>
          <p:nvPr/>
        </p:nvSpPr>
        <p:spPr bwMode="auto">
          <a:xfrm>
            <a:off x="690128" y="1408996"/>
            <a:ext cx="360362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fr-FR" altLang="fr-FR"/>
          </a:p>
        </p:txBody>
      </p:sp>
      <p:sp>
        <p:nvSpPr>
          <p:cNvPr id="31797" name="Oval 53"/>
          <p:cNvSpPr>
            <a:spLocks noChangeArrowheads="1"/>
          </p:cNvSpPr>
          <p:nvPr/>
        </p:nvSpPr>
        <p:spPr bwMode="auto">
          <a:xfrm>
            <a:off x="2357901" y="1480882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98" name="Oval 54"/>
          <p:cNvSpPr>
            <a:spLocks noChangeArrowheads="1"/>
          </p:cNvSpPr>
          <p:nvPr/>
        </p:nvSpPr>
        <p:spPr bwMode="auto">
          <a:xfrm>
            <a:off x="5420279" y="1437750"/>
            <a:ext cx="288925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99" name="Oval 55"/>
          <p:cNvSpPr>
            <a:spLocks noChangeArrowheads="1"/>
          </p:cNvSpPr>
          <p:nvPr/>
        </p:nvSpPr>
        <p:spPr bwMode="auto">
          <a:xfrm>
            <a:off x="2947373" y="1811562"/>
            <a:ext cx="360362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Сервировку начинают с расстановки группы фужеров (10 - 15 и более шт.) по краям стола под углом 30 - 45º к его оси.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Затем параллельно  группе фужеров размещают группы рюмок (водочных, лафитных, рейнвейных) на расстоянии 30 - 50 см между группами.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При длине стола более 7 м в центре стола дополнительно устанавливают группу фужеров.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FFFF"/>
                </a:solidFill>
                <a:latin typeface="Georgia"/>
                <a:cs typeface="Arial" charset="0"/>
              </a:rPr>
              <a:t>Сервировка “группами”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1484313"/>
            <a:ext cx="8064500" cy="4681537"/>
          </a:xfrm>
        </p:spPr>
        <p:txBody>
          <a:bodyPr/>
          <a:lstStyle/>
          <a:p>
            <a:pPr algn="ctr"/>
            <a:r>
              <a:rPr lang="ru-RU" altLang="fr-FR">
                <a:latin typeface=""/>
              </a:rPr>
              <a:t>- ФУЖЕР,            - ВОДОЧНАЯ РЮМКА,      </a:t>
            </a:r>
          </a:p>
          <a:p>
            <a:pPr algn="ctr"/>
            <a:r>
              <a:rPr lang="ru-RU" altLang="fr-FR"/>
              <a:t>- ЛАФИТНАЯ РЮМКА,             - РЕЙНВЕЙНАЯ РЮМКА</a:t>
            </a:r>
          </a:p>
        </p:txBody>
      </p:sp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1619250" y="2708275"/>
            <a:ext cx="360363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48" name="Oval 8"/>
          <p:cNvSpPr>
            <a:spLocks noChangeArrowheads="1"/>
          </p:cNvSpPr>
          <p:nvPr/>
        </p:nvSpPr>
        <p:spPr bwMode="auto">
          <a:xfrm>
            <a:off x="971550" y="4005263"/>
            <a:ext cx="360363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49" name="Oval 9"/>
          <p:cNvSpPr>
            <a:spLocks noChangeArrowheads="1"/>
          </p:cNvSpPr>
          <p:nvPr/>
        </p:nvSpPr>
        <p:spPr bwMode="auto">
          <a:xfrm>
            <a:off x="2051050" y="2708275"/>
            <a:ext cx="360363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50" name="Oval 10"/>
          <p:cNvSpPr>
            <a:spLocks noChangeArrowheads="1"/>
          </p:cNvSpPr>
          <p:nvPr/>
        </p:nvSpPr>
        <p:spPr bwMode="auto">
          <a:xfrm>
            <a:off x="6443663" y="3213100"/>
            <a:ext cx="360362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51" name="Oval 11"/>
          <p:cNvSpPr>
            <a:spLocks noChangeArrowheads="1"/>
          </p:cNvSpPr>
          <p:nvPr/>
        </p:nvSpPr>
        <p:spPr bwMode="auto">
          <a:xfrm>
            <a:off x="6588125" y="2781300"/>
            <a:ext cx="360363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52" name="Oval 12"/>
          <p:cNvSpPr>
            <a:spLocks noChangeArrowheads="1"/>
          </p:cNvSpPr>
          <p:nvPr/>
        </p:nvSpPr>
        <p:spPr bwMode="auto">
          <a:xfrm>
            <a:off x="2987675" y="2781300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53" name="Oval 13"/>
          <p:cNvSpPr>
            <a:spLocks noChangeArrowheads="1"/>
          </p:cNvSpPr>
          <p:nvPr/>
        </p:nvSpPr>
        <p:spPr bwMode="auto">
          <a:xfrm>
            <a:off x="1403350" y="4005263"/>
            <a:ext cx="358775" cy="3587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54" name="Oval 14"/>
          <p:cNvSpPr>
            <a:spLocks noChangeArrowheads="1"/>
          </p:cNvSpPr>
          <p:nvPr/>
        </p:nvSpPr>
        <p:spPr bwMode="auto">
          <a:xfrm>
            <a:off x="1619250" y="3573463"/>
            <a:ext cx="358775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55" name="Oval 15"/>
          <p:cNvSpPr>
            <a:spLocks noChangeArrowheads="1"/>
          </p:cNvSpPr>
          <p:nvPr/>
        </p:nvSpPr>
        <p:spPr bwMode="auto">
          <a:xfrm>
            <a:off x="1835150" y="3141663"/>
            <a:ext cx="360363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56" name="Oval 16"/>
          <p:cNvSpPr>
            <a:spLocks noChangeArrowheads="1"/>
          </p:cNvSpPr>
          <p:nvPr/>
        </p:nvSpPr>
        <p:spPr bwMode="auto">
          <a:xfrm>
            <a:off x="1187450" y="3573463"/>
            <a:ext cx="360363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57" name="Oval 17"/>
          <p:cNvSpPr>
            <a:spLocks noChangeArrowheads="1"/>
          </p:cNvSpPr>
          <p:nvPr/>
        </p:nvSpPr>
        <p:spPr bwMode="auto">
          <a:xfrm>
            <a:off x="1403350" y="3141663"/>
            <a:ext cx="358775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58" name="Oval 18"/>
          <p:cNvSpPr>
            <a:spLocks noChangeArrowheads="1"/>
          </p:cNvSpPr>
          <p:nvPr/>
        </p:nvSpPr>
        <p:spPr bwMode="auto">
          <a:xfrm>
            <a:off x="2843213" y="3068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59" name="Oval 19"/>
          <p:cNvSpPr>
            <a:spLocks noChangeArrowheads="1"/>
          </p:cNvSpPr>
          <p:nvPr/>
        </p:nvSpPr>
        <p:spPr bwMode="auto">
          <a:xfrm>
            <a:off x="2700338" y="335756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60" name="Oval 20"/>
          <p:cNvSpPr>
            <a:spLocks noChangeArrowheads="1"/>
          </p:cNvSpPr>
          <p:nvPr/>
        </p:nvSpPr>
        <p:spPr bwMode="auto">
          <a:xfrm>
            <a:off x="2555875" y="3644900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61" name="Oval 21"/>
          <p:cNvSpPr>
            <a:spLocks noChangeArrowheads="1"/>
          </p:cNvSpPr>
          <p:nvPr/>
        </p:nvSpPr>
        <p:spPr bwMode="auto">
          <a:xfrm>
            <a:off x="2268538" y="422116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62" name="Oval 22"/>
          <p:cNvSpPr>
            <a:spLocks noChangeArrowheads="1"/>
          </p:cNvSpPr>
          <p:nvPr/>
        </p:nvSpPr>
        <p:spPr bwMode="auto">
          <a:xfrm>
            <a:off x="3276600" y="2781300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63" name="Oval 23"/>
          <p:cNvSpPr>
            <a:spLocks noChangeArrowheads="1"/>
          </p:cNvSpPr>
          <p:nvPr/>
        </p:nvSpPr>
        <p:spPr bwMode="auto">
          <a:xfrm>
            <a:off x="2411413" y="393382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64" name="Oval 24"/>
          <p:cNvSpPr>
            <a:spLocks noChangeArrowheads="1"/>
          </p:cNvSpPr>
          <p:nvPr/>
        </p:nvSpPr>
        <p:spPr bwMode="auto">
          <a:xfrm>
            <a:off x="4067175" y="2781300"/>
            <a:ext cx="288925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65" name="Oval 25"/>
          <p:cNvSpPr>
            <a:spLocks noChangeArrowheads="1"/>
          </p:cNvSpPr>
          <p:nvPr/>
        </p:nvSpPr>
        <p:spPr bwMode="auto">
          <a:xfrm>
            <a:off x="3779838" y="3500438"/>
            <a:ext cx="287337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66" name="Oval 26"/>
          <p:cNvSpPr>
            <a:spLocks noChangeArrowheads="1"/>
          </p:cNvSpPr>
          <p:nvPr/>
        </p:nvSpPr>
        <p:spPr bwMode="auto">
          <a:xfrm>
            <a:off x="3635375" y="3860800"/>
            <a:ext cx="288925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67" name="Oval 27"/>
          <p:cNvSpPr>
            <a:spLocks noChangeArrowheads="1"/>
          </p:cNvSpPr>
          <p:nvPr/>
        </p:nvSpPr>
        <p:spPr bwMode="auto">
          <a:xfrm>
            <a:off x="4427538" y="2781300"/>
            <a:ext cx="287337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68" name="Oval 28"/>
          <p:cNvSpPr>
            <a:spLocks noChangeArrowheads="1"/>
          </p:cNvSpPr>
          <p:nvPr/>
        </p:nvSpPr>
        <p:spPr bwMode="auto">
          <a:xfrm>
            <a:off x="3995738" y="3860800"/>
            <a:ext cx="287337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69" name="Oval 29"/>
          <p:cNvSpPr>
            <a:spLocks noChangeArrowheads="1"/>
          </p:cNvSpPr>
          <p:nvPr/>
        </p:nvSpPr>
        <p:spPr bwMode="auto">
          <a:xfrm>
            <a:off x="4140200" y="3500438"/>
            <a:ext cx="287338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70" name="Oval 30"/>
          <p:cNvSpPr>
            <a:spLocks noChangeArrowheads="1"/>
          </p:cNvSpPr>
          <p:nvPr/>
        </p:nvSpPr>
        <p:spPr bwMode="auto">
          <a:xfrm>
            <a:off x="4284663" y="3141663"/>
            <a:ext cx="287337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71" name="Oval 31"/>
          <p:cNvSpPr>
            <a:spLocks noChangeArrowheads="1"/>
          </p:cNvSpPr>
          <p:nvPr/>
        </p:nvSpPr>
        <p:spPr bwMode="auto">
          <a:xfrm>
            <a:off x="3492500" y="4221163"/>
            <a:ext cx="288925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72" name="Oval 32"/>
          <p:cNvSpPr>
            <a:spLocks noChangeArrowheads="1"/>
          </p:cNvSpPr>
          <p:nvPr/>
        </p:nvSpPr>
        <p:spPr bwMode="auto">
          <a:xfrm>
            <a:off x="3924300" y="3141663"/>
            <a:ext cx="287338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73" name="Oval 33"/>
          <p:cNvSpPr>
            <a:spLocks noChangeArrowheads="1"/>
          </p:cNvSpPr>
          <p:nvPr/>
        </p:nvSpPr>
        <p:spPr bwMode="auto">
          <a:xfrm>
            <a:off x="2555875" y="422116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74" name="Oval 34"/>
          <p:cNvSpPr>
            <a:spLocks noChangeArrowheads="1"/>
          </p:cNvSpPr>
          <p:nvPr/>
        </p:nvSpPr>
        <p:spPr bwMode="auto">
          <a:xfrm>
            <a:off x="2987675" y="335756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75" name="Oval 35"/>
          <p:cNvSpPr>
            <a:spLocks noChangeArrowheads="1"/>
          </p:cNvSpPr>
          <p:nvPr/>
        </p:nvSpPr>
        <p:spPr bwMode="auto">
          <a:xfrm>
            <a:off x="2843213" y="3644900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76" name="Oval 36"/>
          <p:cNvSpPr>
            <a:spLocks noChangeArrowheads="1"/>
          </p:cNvSpPr>
          <p:nvPr/>
        </p:nvSpPr>
        <p:spPr bwMode="auto">
          <a:xfrm>
            <a:off x="2700338" y="393382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77" name="Oval 37"/>
          <p:cNvSpPr>
            <a:spLocks noChangeArrowheads="1"/>
          </p:cNvSpPr>
          <p:nvPr/>
        </p:nvSpPr>
        <p:spPr bwMode="auto">
          <a:xfrm>
            <a:off x="3132138" y="30686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78" name="Oval 38"/>
          <p:cNvSpPr>
            <a:spLocks noChangeArrowheads="1"/>
          </p:cNvSpPr>
          <p:nvPr/>
        </p:nvSpPr>
        <p:spPr bwMode="auto">
          <a:xfrm>
            <a:off x="5148263" y="3213100"/>
            <a:ext cx="360362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79" name="Oval 39"/>
          <p:cNvSpPr>
            <a:spLocks noChangeArrowheads="1"/>
          </p:cNvSpPr>
          <p:nvPr/>
        </p:nvSpPr>
        <p:spPr bwMode="auto">
          <a:xfrm>
            <a:off x="5580063" y="3213100"/>
            <a:ext cx="358775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80" name="Oval 40"/>
          <p:cNvSpPr>
            <a:spLocks noChangeArrowheads="1"/>
          </p:cNvSpPr>
          <p:nvPr/>
        </p:nvSpPr>
        <p:spPr bwMode="auto">
          <a:xfrm>
            <a:off x="5707826" y="2774845"/>
            <a:ext cx="358775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81" name="Oval 41"/>
          <p:cNvSpPr>
            <a:spLocks noChangeArrowheads="1"/>
          </p:cNvSpPr>
          <p:nvPr/>
        </p:nvSpPr>
        <p:spPr bwMode="auto">
          <a:xfrm>
            <a:off x="5276505" y="2774845"/>
            <a:ext cx="360363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82" name="Oval 42"/>
          <p:cNvSpPr>
            <a:spLocks noChangeArrowheads="1"/>
          </p:cNvSpPr>
          <p:nvPr/>
        </p:nvSpPr>
        <p:spPr bwMode="auto">
          <a:xfrm>
            <a:off x="5003800" y="3644900"/>
            <a:ext cx="360363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83" name="Oval 43"/>
          <p:cNvSpPr>
            <a:spLocks noChangeArrowheads="1"/>
          </p:cNvSpPr>
          <p:nvPr/>
        </p:nvSpPr>
        <p:spPr bwMode="auto">
          <a:xfrm>
            <a:off x="4859338" y="4076700"/>
            <a:ext cx="360362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84" name="Oval 44"/>
          <p:cNvSpPr>
            <a:spLocks noChangeArrowheads="1"/>
          </p:cNvSpPr>
          <p:nvPr/>
        </p:nvSpPr>
        <p:spPr bwMode="auto">
          <a:xfrm>
            <a:off x="5435600" y="3644900"/>
            <a:ext cx="360363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85" name="Oval 45"/>
          <p:cNvSpPr>
            <a:spLocks noChangeArrowheads="1"/>
          </p:cNvSpPr>
          <p:nvPr/>
        </p:nvSpPr>
        <p:spPr bwMode="auto">
          <a:xfrm>
            <a:off x="5292725" y="4076700"/>
            <a:ext cx="358775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86" name="Oval 46"/>
          <p:cNvSpPr>
            <a:spLocks noChangeArrowheads="1"/>
          </p:cNvSpPr>
          <p:nvPr/>
        </p:nvSpPr>
        <p:spPr bwMode="auto">
          <a:xfrm>
            <a:off x="3851275" y="4221163"/>
            <a:ext cx="287338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87" name="Oval 47"/>
          <p:cNvSpPr>
            <a:spLocks noChangeArrowheads="1"/>
          </p:cNvSpPr>
          <p:nvPr/>
        </p:nvSpPr>
        <p:spPr bwMode="auto">
          <a:xfrm>
            <a:off x="2084731" y="1495260"/>
            <a:ext cx="358775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88" name="Oval 48"/>
          <p:cNvSpPr>
            <a:spLocks noChangeArrowheads="1"/>
          </p:cNvSpPr>
          <p:nvPr/>
        </p:nvSpPr>
        <p:spPr bwMode="auto">
          <a:xfrm>
            <a:off x="6588125" y="4076700"/>
            <a:ext cx="360363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89" name="Oval 49"/>
          <p:cNvSpPr>
            <a:spLocks noChangeArrowheads="1"/>
          </p:cNvSpPr>
          <p:nvPr/>
        </p:nvSpPr>
        <p:spPr bwMode="auto">
          <a:xfrm>
            <a:off x="6732588" y="3644900"/>
            <a:ext cx="360362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90" name="Oval 50"/>
          <p:cNvSpPr>
            <a:spLocks noChangeArrowheads="1"/>
          </p:cNvSpPr>
          <p:nvPr/>
        </p:nvSpPr>
        <p:spPr bwMode="auto">
          <a:xfrm>
            <a:off x="6877050" y="3213100"/>
            <a:ext cx="360363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91" name="Oval 51"/>
          <p:cNvSpPr>
            <a:spLocks noChangeArrowheads="1"/>
          </p:cNvSpPr>
          <p:nvPr/>
        </p:nvSpPr>
        <p:spPr bwMode="auto">
          <a:xfrm>
            <a:off x="6156325" y="4076700"/>
            <a:ext cx="360363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92" name="Oval 52"/>
          <p:cNvSpPr>
            <a:spLocks noChangeArrowheads="1"/>
          </p:cNvSpPr>
          <p:nvPr/>
        </p:nvSpPr>
        <p:spPr bwMode="auto">
          <a:xfrm>
            <a:off x="7019925" y="2781300"/>
            <a:ext cx="360363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93" name="Oval 53"/>
          <p:cNvSpPr>
            <a:spLocks noChangeArrowheads="1"/>
          </p:cNvSpPr>
          <p:nvPr/>
        </p:nvSpPr>
        <p:spPr bwMode="auto">
          <a:xfrm>
            <a:off x="6300788" y="3644900"/>
            <a:ext cx="358775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35894" name="Oval 54"/>
          <p:cNvSpPr>
            <a:spLocks noChangeArrowheads="1"/>
          </p:cNvSpPr>
          <p:nvPr/>
        </p:nvSpPr>
        <p:spPr bwMode="auto">
          <a:xfrm>
            <a:off x="4528882" y="1897826"/>
            <a:ext cx="360362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95" name="Oval 55"/>
          <p:cNvSpPr>
            <a:spLocks noChangeArrowheads="1"/>
          </p:cNvSpPr>
          <p:nvPr/>
        </p:nvSpPr>
        <p:spPr bwMode="auto">
          <a:xfrm>
            <a:off x="3968165" y="1567146"/>
            <a:ext cx="215900" cy="217488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96" name="Oval 56"/>
          <p:cNvSpPr>
            <a:spLocks noChangeArrowheads="1"/>
          </p:cNvSpPr>
          <p:nvPr/>
        </p:nvSpPr>
        <p:spPr bwMode="auto">
          <a:xfrm>
            <a:off x="1351486" y="1940958"/>
            <a:ext cx="287337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5" name="Заголовок 2"/>
          <p:cNvSpPr txBox="1">
            <a:spLocks/>
          </p:cNvSpPr>
          <p:nvPr/>
        </p:nvSpPr>
        <p:spPr bwMode="gray">
          <a:xfrm>
            <a:off x="1423373" y="661373"/>
            <a:ext cx="634367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b="1">
                <a:solidFill>
                  <a:srgbClr val="FFFFFF"/>
                </a:solidFill>
                <a:latin typeface="Georgia"/>
                <a:cs typeface="Arial" charset="0"/>
              </a:rPr>
              <a:t>Сервировка “Группами”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FFFF"/>
                </a:solidFill>
                <a:latin typeface="Georgia"/>
              </a:rPr>
              <a:t>Сервировка «Змейкой»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solidFill>
                  <a:srgbClr val="000000"/>
                </a:solidFill>
                <a:latin typeface="Georgia"/>
                <a:cs typeface="Arial" charset="0"/>
              </a:rPr>
              <a:t>При сервировке “змейкой” фужеры размещают по оси стола группами по 3 - 7 шт. на расстоянии 80 -100 см. </a:t>
            </a:r>
          </a:p>
          <a:p>
            <a:r>
              <a:rPr lang="ru-RU">
                <a:solidFill>
                  <a:srgbClr val="000000"/>
                </a:solidFill>
                <a:latin typeface="Georgia"/>
                <a:cs typeface="Arial" charset="0"/>
              </a:rPr>
              <a:t>От фужеров на линии под углом 45º к краям стола ставят, чередуя  по 3 - 6 штук, рюмки. </a:t>
            </a:r>
          </a:p>
          <a:p>
            <a:r>
              <a:rPr lang="ru-RU">
                <a:solidFill>
                  <a:srgbClr val="000000"/>
                </a:solidFill>
                <a:latin typeface="Georgia"/>
                <a:cs typeface="Arial" charset="0"/>
              </a:rPr>
              <a:t>При этом соблюдается общий принцип  -  более высокие предметы располагают ближе к центру стола, низкие - ближе к краю.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955335" y="431335"/>
            <a:ext cx="7772400" cy="863600"/>
          </a:xfrm>
        </p:spPr>
        <p:txBody>
          <a:bodyPr anchor="ctr"/>
          <a:lstStyle/>
          <a:p>
            <a:r>
              <a:rPr lang="ru-RU" altLang="fr-FR" sz="2800" b="1">
                <a:latin typeface="Georgia"/>
              </a:rPr>
              <a:t>Сервировка «Змейкой»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7459" y="1337109"/>
            <a:ext cx="8640763" cy="5256213"/>
          </a:xfrm>
        </p:spPr>
        <p:txBody>
          <a:bodyPr/>
          <a:lstStyle/>
          <a:p>
            <a:pPr algn="ctr"/>
            <a:r>
              <a:rPr lang="ru-RU" altLang="fr-FR"/>
              <a:t>- фужер,           - водочная рюмка,</a:t>
            </a:r>
          </a:p>
          <a:p>
            <a:pPr algn="ctr"/>
            <a:r>
              <a:rPr lang="ru-RU" altLang="fr-FR"/>
              <a:t>- лафитная рюмка,               - рейнвейная рюмка </a:t>
            </a:r>
          </a:p>
        </p:txBody>
      </p:sp>
      <p:sp>
        <p:nvSpPr>
          <p:cNvPr id="40966" name="Oval 6"/>
          <p:cNvSpPr>
            <a:spLocks noChangeArrowheads="1"/>
          </p:cNvSpPr>
          <p:nvPr/>
        </p:nvSpPr>
        <p:spPr bwMode="auto">
          <a:xfrm>
            <a:off x="503222" y="4097562"/>
            <a:ext cx="360363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67" name="Oval 7"/>
          <p:cNvSpPr>
            <a:spLocks noChangeArrowheads="1"/>
          </p:cNvSpPr>
          <p:nvPr/>
        </p:nvSpPr>
        <p:spPr bwMode="auto">
          <a:xfrm>
            <a:off x="790769" y="3867524"/>
            <a:ext cx="358775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68" name="Oval 8"/>
          <p:cNvSpPr>
            <a:spLocks noChangeArrowheads="1"/>
          </p:cNvSpPr>
          <p:nvPr/>
        </p:nvSpPr>
        <p:spPr bwMode="auto">
          <a:xfrm>
            <a:off x="790769" y="4341977"/>
            <a:ext cx="360362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69" name="Oval 9"/>
          <p:cNvSpPr>
            <a:spLocks noChangeArrowheads="1"/>
          </p:cNvSpPr>
          <p:nvPr/>
        </p:nvSpPr>
        <p:spPr bwMode="auto">
          <a:xfrm>
            <a:off x="4155071" y="3968165"/>
            <a:ext cx="360362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70" name="Oval 10"/>
          <p:cNvSpPr>
            <a:spLocks noChangeArrowheads="1"/>
          </p:cNvSpPr>
          <p:nvPr/>
        </p:nvSpPr>
        <p:spPr bwMode="auto">
          <a:xfrm>
            <a:off x="4442618" y="3738128"/>
            <a:ext cx="360362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71" name="Oval 11"/>
          <p:cNvSpPr>
            <a:spLocks noChangeArrowheads="1"/>
          </p:cNvSpPr>
          <p:nvPr/>
        </p:nvSpPr>
        <p:spPr bwMode="auto">
          <a:xfrm>
            <a:off x="8008203" y="3953788"/>
            <a:ext cx="360362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72" name="Oval 12"/>
          <p:cNvSpPr>
            <a:spLocks noChangeArrowheads="1"/>
          </p:cNvSpPr>
          <p:nvPr/>
        </p:nvSpPr>
        <p:spPr bwMode="auto">
          <a:xfrm>
            <a:off x="8008203" y="3450580"/>
            <a:ext cx="360362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73" name="Oval 13"/>
          <p:cNvSpPr>
            <a:spLocks noChangeArrowheads="1"/>
          </p:cNvSpPr>
          <p:nvPr/>
        </p:nvSpPr>
        <p:spPr bwMode="auto">
          <a:xfrm>
            <a:off x="4456996" y="4198203"/>
            <a:ext cx="360362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74" name="Oval 14"/>
          <p:cNvSpPr>
            <a:spLocks noChangeArrowheads="1"/>
          </p:cNvSpPr>
          <p:nvPr/>
        </p:nvSpPr>
        <p:spPr bwMode="auto">
          <a:xfrm>
            <a:off x="8295750" y="3694996"/>
            <a:ext cx="360363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75" name="Oval 15"/>
          <p:cNvSpPr>
            <a:spLocks noChangeArrowheads="1"/>
          </p:cNvSpPr>
          <p:nvPr/>
        </p:nvSpPr>
        <p:spPr bwMode="auto">
          <a:xfrm>
            <a:off x="1509637" y="3335562"/>
            <a:ext cx="360363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76" name="Oval 16"/>
          <p:cNvSpPr>
            <a:spLocks noChangeArrowheads="1"/>
          </p:cNvSpPr>
          <p:nvPr/>
        </p:nvSpPr>
        <p:spPr bwMode="auto">
          <a:xfrm>
            <a:off x="4011297" y="3306807"/>
            <a:ext cx="360363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77" name="Oval 17"/>
          <p:cNvSpPr>
            <a:spLocks noChangeArrowheads="1"/>
          </p:cNvSpPr>
          <p:nvPr/>
        </p:nvSpPr>
        <p:spPr bwMode="auto">
          <a:xfrm>
            <a:off x="1480882" y="3709373"/>
            <a:ext cx="360362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78" name="Oval 18"/>
          <p:cNvSpPr>
            <a:spLocks noChangeArrowheads="1"/>
          </p:cNvSpPr>
          <p:nvPr/>
        </p:nvSpPr>
        <p:spPr bwMode="auto">
          <a:xfrm>
            <a:off x="1164580" y="3479335"/>
            <a:ext cx="360362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79" name="Oval 19"/>
          <p:cNvSpPr>
            <a:spLocks noChangeArrowheads="1"/>
          </p:cNvSpPr>
          <p:nvPr/>
        </p:nvSpPr>
        <p:spPr bwMode="auto">
          <a:xfrm>
            <a:off x="2645448" y="2415411"/>
            <a:ext cx="215900" cy="217487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80" name="Oval 20"/>
          <p:cNvSpPr>
            <a:spLocks noChangeArrowheads="1"/>
          </p:cNvSpPr>
          <p:nvPr/>
        </p:nvSpPr>
        <p:spPr bwMode="auto">
          <a:xfrm>
            <a:off x="2789222" y="2573562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81" name="Oval 21"/>
          <p:cNvSpPr>
            <a:spLocks noChangeArrowheads="1"/>
          </p:cNvSpPr>
          <p:nvPr/>
        </p:nvSpPr>
        <p:spPr bwMode="auto">
          <a:xfrm>
            <a:off x="2645448" y="271733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82" name="Oval 22"/>
          <p:cNvSpPr>
            <a:spLocks noChangeArrowheads="1"/>
          </p:cNvSpPr>
          <p:nvPr/>
        </p:nvSpPr>
        <p:spPr bwMode="auto">
          <a:xfrm>
            <a:off x="1840316" y="2889863"/>
            <a:ext cx="288925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83" name="Oval 23"/>
          <p:cNvSpPr>
            <a:spLocks noChangeArrowheads="1"/>
          </p:cNvSpPr>
          <p:nvPr/>
        </p:nvSpPr>
        <p:spPr bwMode="auto">
          <a:xfrm>
            <a:off x="2027222" y="3134279"/>
            <a:ext cx="288925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84" name="Oval 24"/>
          <p:cNvSpPr>
            <a:spLocks noChangeArrowheads="1"/>
          </p:cNvSpPr>
          <p:nvPr/>
        </p:nvSpPr>
        <p:spPr bwMode="auto">
          <a:xfrm>
            <a:off x="2501675" y="2559184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85" name="Oval 25"/>
          <p:cNvSpPr>
            <a:spLocks noChangeArrowheads="1"/>
          </p:cNvSpPr>
          <p:nvPr/>
        </p:nvSpPr>
        <p:spPr bwMode="auto">
          <a:xfrm>
            <a:off x="3738128" y="3579977"/>
            <a:ext cx="360363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86" name="Oval 26"/>
          <p:cNvSpPr>
            <a:spLocks noChangeArrowheads="1"/>
          </p:cNvSpPr>
          <p:nvPr/>
        </p:nvSpPr>
        <p:spPr bwMode="auto">
          <a:xfrm>
            <a:off x="3637486" y="3206165"/>
            <a:ext cx="358775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87" name="Oval 27"/>
          <p:cNvSpPr>
            <a:spLocks noChangeArrowheads="1"/>
          </p:cNvSpPr>
          <p:nvPr/>
        </p:nvSpPr>
        <p:spPr bwMode="auto">
          <a:xfrm>
            <a:off x="3191788" y="3076769"/>
            <a:ext cx="288925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88" name="Oval 28"/>
          <p:cNvSpPr>
            <a:spLocks noChangeArrowheads="1"/>
          </p:cNvSpPr>
          <p:nvPr/>
        </p:nvSpPr>
        <p:spPr bwMode="auto">
          <a:xfrm>
            <a:off x="2142241" y="2861109"/>
            <a:ext cx="288925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89" name="Oval 29"/>
          <p:cNvSpPr>
            <a:spLocks noChangeArrowheads="1"/>
          </p:cNvSpPr>
          <p:nvPr/>
        </p:nvSpPr>
        <p:spPr bwMode="auto">
          <a:xfrm>
            <a:off x="3091146" y="2789222"/>
            <a:ext cx="287337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90" name="Oval 30"/>
          <p:cNvSpPr>
            <a:spLocks noChangeArrowheads="1"/>
          </p:cNvSpPr>
          <p:nvPr/>
        </p:nvSpPr>
        <p:spPr bwMode="auto">
          <a:xfrm>
            <a:off x="3378694" y="2832354"/>
            <a:ext cx="287338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91" name="Oval 31"/>
          <p:cNvSpPr>
            <a:spLocks noChangeArrowheads="1"/>
          </p:cNvSpPr>
          <p:nvPr/>
        </p:nvSpPr>
        <p:spPr bwMode="auto">
          <a:xfrm>
            <a:off x="6757373" y="5089599"/>
            <a:ext cx="287338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92" name="Oval 32"/>
          <p:cNvSpPr>
            <a:spLocks noChangeArrowheads="1"/>
          </p:cNvSpPr>
          <p:nvPr/>
        </p:nvSpPr>
        <p:spPr bwMode="auto">
          <a:xfrm>
            <a:off x="7648769" y="4442618"/>
            <a:ext cx="360362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93" name="Oval 33"/>
          <p:cNvSpPr>
            <a:spLocks noChangeArrowheads="1"/>
          </p:cNvSpPr>
          <p:nvPr/>
        </p:nvSpPr>
        <p:spPr bwMode="auto">
          <a:xfrm>
            <a:off x="7346845" y="4212580"/>
            <a:ext cx="360362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94" name="Oval 34"/>
          <p:cNvSpPr>
            <a:spLocks noChangeArrowheads="1"/>
          </p:cNvSpPr>
          <p:nvPr/>
        </p:nvSpPr>
        <p:spPr bwMode="auto">
          <a:xfrm>
            <a:off x="4945826" y="4600769"/>
            <a:ext cx="358775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95" name="Oval 35"/>
          <p:cNvSpPr>
            <a:spLocks noChangeArrowheads="1"/>
          </p:cNvSpPr>
          <p:nvPr/>
        </p:nvSpPr>
        <p:spPr bwMode="auto">
          <a:xfrm>
            <a:off x="5204618" y="4327599"/>
            <a:ext cx="358775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96" name="Oval 36"/>
          <p:cNvSpPr>
            <a:spLocks noChangeArrowheads="1"/>
          </p:cNvSpPr>
          <p:nvPr/>
        </p:nvSpPr>
        <p:spPr bwMode="auto">
          <a:xfrm>
            <a:off x="5290882" y="4687033"/>
            <a:ext cx="358775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97" name="Oval 37"/>
          <p:cNvSpPr>
            <a:spLocks noChangeArrowheads="1"/>
          </p:cNvSpPr>
          <p:nvPr/>
        </p:nvSpPr>
        <p:spPr bwMode="auto">
          <a:xfrm>
            <a:off x="7303712" y="4572014"/>
            <a:ext cx="360363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98" name="Oval 38"/>
          <p:cNvSpPr>
            <a:spLocks noChangeArrowheads="1"/>
          </p:cNvSpPr>
          <p:nvPr/>
        </p:nvSpPr>
        <p:spPr bwMode="auto">
          <a:xfrm>
            <a:off x="7044920" y="5046467"/>
            <a:ext cx="287338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0999" name="Oval 39"/>
          <p:cNvSpPr>
            <a:spLocks noChangeArrowheads="1"/>
          </p:cNvSpPr>
          <p:nvPr/>
        </p:nvSpPr>
        <p:spPr bwMode="auto">
          <a:xfrm>
            <a:off x="6872392" y="4816429"/>
            <a:ext cx="287338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00" name="Oval 40"/>
          <p:cNvSpPr>
            <a:spLocks noChangeArrowheads="1"/>
          </p:cNvSpPr>
          <p:nvPr/>
        </p:nvSpPr>
        <p:spPr bwMode="auto">
          <a:xfrm>
            <a:off x="5894731" y="5161486"/>
            <a:ext cx="288925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01" name="Oval 41"/>
          <p:cNvSpPr>
            <a:spLocks noChangeArrowheads="1"/>
          </p:cNvSpPr>
          <p:nvPr/>
        </p:nvSpPr>
        <p:spPr bwMode="auto">
          <a:xfrm>
            <a:off x="5794090" y="4902694"/>
            <a:ext cx="288925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02" name="Oval 42"/>
          <p:cNvSpPr>
            <a:spLocks noChangeArrowheads="1"/>
          </p:cNvSpPr>
          <p:nvPr/>
        </p:nvSpPr>
        <p:spPr bwMode="auto">
          <a:xfrm>
            <a:off x="5607184" y="5118354"/>
            <a:ext cx="288925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03" name="Oval 43"/>
          <p:cNvSpPr>
            <a:spLocks noChangeArrowheads="1"/>
          </p:cNvSpPr>
          <p:nvPr/>
        </p:nvSpPr>
        <p:spPr bwMode="auto">
          <a:xfrm>
            <a:off x="6369184" y="5635939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04" name="Oval 44"/>
          <p:cNvSpPr>
            <a:spLocks noChangeArrowheads="1"/>
          </p:cNvSpPr>
          <p:nvPr/>
        </p:nvSpPr>
        <p:spPr bwMode="auto">
          <a:xfrm>
            <a:off x="6527335" y="549216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05" name="Oval 45"/>
          <p:cNvSpPr>
            <a:spLocks noChangeArrowheads="1"/>
          </p:cNvSpPr>
          <p:nvPr/>
        </p:nvSpPr>
        <p:spPr bwMode="auto">
          <a:xfrm>
            <a:off x="6211033" y="549216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06" name="Oval 46"/>
          <p:cNvSpPr>
            <a:spLocks noChangeArrowheads="1"/>
          </p:cNvSpPr>
          <p:nvPr/>
        </p:nvSpPr>
        <p:spPr bwMode="auto">
          <a:xfrm>
            <a:off x="6369184" y="5348392"/>
            <a:ext cx="215900" cy="217487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07" name="Oval 47"/>
          <p:cNvSpPr>
            <a:spLocks noChangeArrowheads="1"/>
          </p:cNvSpPr>
          <p:nvPr/>
        </p:nvSpPr>
        <p:spPr bwMode="auto">
          <a:xfrm>
            <a:off x="1063939" y="4111939"/>
            <a:ext cx="360362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1008" name="Oval 48"/>
          <p:cNvSpPr>
            <a:spLocks noChangeArrowheads="1"/>
          </p:cNvSpPr>
          <p:nvPr/>
        </p:nvSpPr>
        <p:spPr bwMode="auto">
          <a:xfrm>
            <a:off x="4744543" y="3968165"/>
            <a:ext cx="360363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1009" name="Oval 49"/>
          <p:cNvSpPr>
            <a:spLocks noChangeArrowheads="1"/>
          </p:cNvSpPr>
          <p:nvPr/>
        </p:nvSpPr>
        <p:spPr bwMode="auto">
          <a:xfrm>
            <a:off x="7720656" y="3694996"/>
            <a:ext cx="360362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1010" name="Oval 50"/>
          <p:cNvSpPr>
            <a:spLocks noChangeArrowheads="1"/>
          </p:cNvSpPr>
          <p:nvPr/>
        </p:nvSpPr>
        <p:spPr bwMode="auto">
          <a:xfrm>
            <a:off x="4413863" y="1768429"/>
            <a:ext cx="360363" cy="35877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11" name="Oval 51"/>
          <p:cNvSpPr>
            <a:spLocks noChangeArrowheads="1"/>
          </p:cNvSpPr>
          <p:nvPr/>
        </p:nvSpPr>
        <p:spPr bwMode="auto">
          <a:xfrm>
            <a:off x="1897826" y="1293977"/>
            <a:ext cx="431800" cy="4333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1012" name="Oval 52"/>
          <p:cNvSpPr>
            <a:spLocks noChangeArrowheads="1"/>
          </p:cNvSpPr>
          <p:nvPr/>
        </p:nvSpPr>
        <p:spPr bwMode="auto">
          <a:xfrm>
            <a:off x="1092694" y="1782807"/>
            <a:ext cx="288925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13" name="Oval 53"/>
          <p:cNvSpPr>
            <a:spLocks noChangeArrowheads="1"/>
          </p:cNvSpPr>
          <p:nvPr/>
        </p:nvSpPr>
        <p:spPr bwMode="auto">
          <a:xfrm>
            <a:off x="3795637" y="142337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При сервировке стола “ёлочкой” по продольной оси стола  на расстоянии 60 - 80 см в центре ставят фужеры по 4 - 6 штук, затем под углом 45º к оси (как бы по сторонам незамкнутого треугольника) ставят рюмки по 3 шт., чередуя их в определённой последовательности - рейнвейные, лафитные, водочные.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Если в зале несколько столов, то расположение “ёлочки” может быть в одну сторону на одном столе и в другую на другом. Если стол один (или длина столов более 7 м), то “ёлочку” располагают в противоположные стороны от центра стола.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FFFF"/>
                </a:solidFill>
                <a:latin typeface="Georgia"/>
                <a:cs typeface="Arial" charset="0"/>
              </a:rPr>
              <a:t>Сервировка «Ёлочкой»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196975"/>
            <a:ext cx="8642350" cy="5327650"/>
          </a:xfrm>
        </p:spPr>
        <p:txBody>
          <a:bodyPr/>
          <a:lstStyle/>
          <a:p>
            <a:pPr algn="ctr"/>
            <a:r>
              <a:rPr lang="ru-RU" altLang="fr-FR">
                <a:latin typeface=""/>
              </a:rPr>
              <a:t>- ФУЖЕР,               - ВОДОЧНАЯ РЮМКА,</a:t>
            </a:r>
          </a:p>
          <a:p>
            <a:pPr algn="ctr"/>
            <a:r>
              <a:rPr lang="ru-RU" altLang="fr-FR"/>
              <a:t>- ЛАФИТНАЯ РЮМКА,          - РЕЙНВЕЙНАЯ РЮМКА.</a:t>
            </a:r>
          </a:p>
        </p:txBody>
      </p:sp>
      <p:sp>
        <p:nvSpPr>
          <p:cNvPr id="45062" name="Oval 6"/>
          <p:cNvSpPr>
            <a:spLocks noChangeArrowheads="1"/>
          </p:cNvSpPr>
          <p:nvPr/>
        </p:nvSpPr>
        <p:spPr bwMode="auto">
          <a:xfrm>
            <a:off x="2484438" y="3860800"/>
            <a:ext cx="360362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5063" name="Oval 7"/>
          <p:cNvSpPr>
            <a:spLocks noChangeArrowheads="1"/>
          </p:cNvSpPr>
          <p:nvPr/>
        </p:nvSpPr>
        <p:spPr bwMode="auto">
          <a:xfrm>
            <a:off x="2789222" y="3694996"/>
            <a:ext cx="360363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5064" name="Oval 8"/>
          <p:cNvSpPr>
            <a:spLocks noChangeArrowheads="1"/>
          </p:cNvSpPr>
          <p:nvPr/>
        </p:nvSpPr>
        <p:spPr bwMode="auto">
          <a:xfrm>
            <a:off x="2484438" y="3500438"/>
            <a:ext cx="360362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5065" name="Oval 9"/>
          <p:cNvSpPr>
            <a:spLocks noChangeArrowheads="1"/>
          </p:cNvSpPr>
          <p:nvPr/>
        </p:nvSpPr>
        <p:spPr bwMode="auto">
          <a:xfrm>
            <a:off x="5076825" y="3500438"/>
            <a:ext cx="360363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5066" name="Oval 10"/>
          <p:cNvSpPr>
            <a:spLocks noChangeArrowheads="1"/>
          </p:cNvSpPr>
          <p:nvPr/>
        </p:nvSpPr>
        <p:spPr bwMode="auto">
          <a:xfrm>
            <a:off x="5391524" y="3694996"/>
            <a:ext cx="360362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5067" name="Oval 11"/>
          <p:cNvSpPr>
            <a:spLocks noChangeArrowheads="1"/>
          </p:cNvSpPr>
          <p:nvPr/>
        </p:nvSpPr>
        <p:spPr bwMode="auto">
          <a:xfrm>
            <a:off x="5076825" y="3860800"/>
            <a:ext cx="360363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5068" name="Oval 12"/>
          <p:cNvSpPr>
            <a:spLocks noChangeArrowheads="1"/>
          </p:cNvSpPr>
          <p:nvPr/>
        </p:nvSpPr>
        <p:spPr bwMode="auto">
          <a:xfrm>
            <a:off x="7956550" y="3500438"/>
            <a:ext cx="358775" cy="3587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5069" name="Oval 13"/>
          <p:cNvSpPr>
            <a:spLocks noChangeArrowheads="1"/>
          </p:cNvSpPr>
          <p:nvPr/>
        </p:nvSpPr>
        <p:spPr bwMode="auto">
          <a:xfrm>
            <a:off x="8266996" y="3651863"/>
            <a:ext cx="360362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5070" name="Oval 14"/>
          <p:cNvSpPr>
            <a:spLocks noChangeArrowheads="1"/>
          </p:cNvSpPr>
          <p:nvPr/>
        </p:nvSpPr>
        <p:spPr bwMode="auto">
          <a:xfrm>
            <a:off x="7956550" y="3860800"/>
            <a:ext cx="360363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5071" name="Oval 15"/>
          <p:cNvSpPr>
            <a:spLocks noChangeArrowheads="1"/>
          </p:cNvSpPr>
          <p:nvPr/>
        </p:nvSpPr>
        <p:spPr bwMode="auto">
          <a:xfrm>
            <a:off x="2051050" y="3357563"/>
            <a:ext cx="360363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72" name="Oval 16"/>
          <p:cNvSpPr>
            <a:spLocks noChangeArrowheads="1"/>
          </p:cNvSpPr>
          <p:nvPr/>
        </p:nvSpPr>
        <p:spPr bwMode="auto">
          <a:xfrm>
            <a:off x="2268538" y="3068638"/>
            <a:ext cx="360362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73" name="Oval 17"/>
          <p:cNvSpPr>
            <a:spLocks noChangeArrowheads="1"/>
          </p:cNvSpPr>
          <p:nvPr/>
        </p:nvSpPr>
        <p:spPr bwMode="auto">
          <a:xfrm>
            <a:off x="1979613" y="4437063"/>
            <a:ext cx="358775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74" name="Oval 18"/>
          <p:cNvSpPr>
            <a:spLocks noChangeArrowheads="1"/>
          </p:cNvSpPr>
          <p:nvPr/>
        </p:nvSpPr>
        <p:spPr bwMode="auto">
          <a:xfrm>
            <a:off x="2051050" y="4076700"/>
            <a:ext cx="360363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75" name="Oval 19"/>
          <p:cNvSpPr>
            <a:spLocks noChangeArrowheads="1"/>
          </p:cNvSpPr>
          <p:nvPr/>
        </p:nvSpPr>
        <p:spPr bwMode="auto">
          <a:xfrm>
            <a:off x="2339975" y="4292600"/>
            <a:ext cx="360363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76" name="Oval 20"/>
          <p:cNvSpPr>
            <a:spLocks noChangeArrowheads="1"/>
          </p:cNvSpPr>
          <p:nvPr/>
        </p:nvSpPr>
        <p:spPr bwMode="auto">
          <a:xfrm>
            <a:off x="7812088" y="4292600"/>
            <a:ext cx="360362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77" name="Oval 21"/>
          <p:cNvSpPr>
            <a:spLocks noChangeArrowheads="1"/>
          </p:cNvSpPr>
          <p:nvPr/>
        </p:nvSpPr>
        <p:spPr bwMode="auto">
          <a:xfrm>
            <a:off x="4500563" y="4508500"/>
            <a:ext cx="360362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78" name="Oval 22"/>
          <p:cNvSpPr>
            <a:spLocks noChangeArrowheads="1"/>
          </p:cNvSpPr>
          <p:nvPr/>
        </p:nvSpPr>
        <p:spPr bwMode="auto">
          <a:xfrm>
            <a:off x="4500563" y="3068638"/>
            <a:ext cx="358775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79" name="Oval 23"/>
          <p:cNvSpPr>
            <a:spLocks noChangeArrowheads="1"/>
          </p:cNvSpPr>
          <p:nvPr/>
        </p:nvSpPr>
        <p:spPr bwMode="auto">
          <a:xfrm>
            <a:off x="4859338" y="3141663"/>
            <a:ext cx="360362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80" name="Oval 24"/>
          <p:cNvSpPr>
            <a:spLocks noChangeArrowheads="1"/>
          </p:cNvSpPr>
          <p:nvPr/>
        </p:nvSpPr>
        <p:spPr bwMode="auto">
          <a:xfrm>
            <a:off x="7451725" y="2924175"/>
            <a:ext cx="360363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81" name="Oval 25"/>
          <p:cNvSpPr>
            <a:spLocks noChangeArrowheads="1"/>
          </p:cNvSpPr>
          <p:nvPr/>
        </p:nvSpPr>
        <p:spPr bwMode="auto">
          <a:xfrm>
            <a:off x="4643438" y="4149725"/>
            <a:ext cx="358775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82" name="Oval 26"/>
          <p:cNvSpPr>
            <a:spLocks noChangeArrowheads="1"/>
          </p:cNvSpPr>
          <p:nvPr/>
        </p:nvSpPr>
        <p:spPr bwMode="auto">
          <a:xfrm>
            <a:off x="4859338" y="4437063"/>
            <a:ext cx="360362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83" name="Oval 27"/>
          <p:cNvSpPr>
            <a:spLocks noChangeArrowheads="1"/>
          </p:cNvSpPr>
          <p:nvPr/>
        </p:nvSpPr>
        <p:spPr bwMode="auto">
          <a:xfrm>
            <a:off x="7524750" y="4076700"/>
            <a:ext cx="360363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84" name="Oval 28"/>
          <p:cNvSpPr>
            <a:spLocks noChangeArrowheads="1"/>
          </p:cNvSpPr>
          <p:nvPr/>
        </p:nvSpPr>
        <p:spPr bwMode="auto">
          <a:xfrm>
            <a:off x="7524750" y="3284538"/>
            <a:ext cx="360363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85" name="Oval 29"/>
          <p:cNvSpPr>
            <a:spLocks noChangeArrowheads="1"/>
          </p:cNvSpPr>
          <p:nvPr/>
        </p:nvSpPr>
        <p:spPr bwMode="auto">
          <a:xfrm>
            <a:off x="7812088" y="3068638"/>
            <a:ext cx="360362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86" name="Oval 30"/>
          <p:cNvSpPr>
            <a:spLocks noChangeArrowheads="1"/>
          </p:cNvSpPr>
          <p:nvPr/>
        </p:nvSpPr>
        <p:spPr bwMode="auto">
          <a:xfrm>
            <a:off x="1908175" y="2997200"/>
            <a:ext cx="360363" cy="35877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87" name="Oval 31"/>
          <p:cNvSpPr>
            <a:spLocks noChangeArrowheads="1"/>
          </p:cNvSpPr>
          <p:nvPr/>
        </p:nvSpPr>
        <p:spPr bwMode="auto">
          <a:xfrm>
            <a:off x="4643438" y="3429000"/>
            <a:ext cx="358775" cy="3603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88" name="Oval 32"/>
          <p:cNvSpPr>
            <a:spLocks noChangeArrowheads="1"/>
          </p:cNvSpPr>
          <p:nvPr/>
        </p:nvSpPr>
        <p:spPr bwMode="auto">
          <a:xfrm>
            <a:off x="7451725" y="4437063"/>
            <a:ext cx="360363" cy="358775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89" name="Oval 33"/>
          <p:cNvSpPr>
            <a:spLocks noChangeArrowheads="1"/>
          </p:cNvSpPr>
          <p:nvPr/>
        </p:nvSpPr>
        <p:spPr bwMode="auto">
          <a:xfrm>
            <a:off x="1692275" y="2636838"/>
            <a:ext cx="287338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90" name="Oval 34"/>
          <p:cNvSpPr>
            <a:spLocks noChangeArrowheads="1"/>
          </p:cNvSpPr>
          <p:nvPr/>
        </p:nvSpPr>
        <p:spPr bwMode="auto">
          <a:xfrm>
            <a:off x="1619250" y="4581525"/>
            <a:ext cx="287338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91" name="Oval 35"/>
          <p:cNvSpPr>
            <a:spLocks noChangeArrowheads="1"/>
          </p:cNvSpPr>
          <p:nvPr/>
        </p:nvSpPr>
        <p:spPr bwMode="auto">
          <a:xfrm>
            <a:off x="1763713" y="4797425"/>
            <a:ext cx="288925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92" name="Oval 36"/>
          <p:cNvSpPr>
            <a:spLocks noChangeArrowheads="1"/>
          </p:cNvSpPr>
          <p:nvPr/>
        </p:nvSpPr>
        <p:spPr bwMode="auto">
          <a:xfrm>
            <a:off x="1476375" y="4868863"/>
            <a:ext cx="288925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93" name="Oval 37"/>
          <p:cNvSpPr>
            <a:spLocks noChangeArrowheads="1"/>
          </p:cNvSpPr>
          <p:nvPr/>
        </p:nvSpPr>
        <p:spPr bwMode="auto">
          <a:xfrm>
            <a:off x="4356100" y="2708275"/>
            <a:ext cx="287338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94" name="Oval 38"/>
          <p:cNvSpPr>
            <a:spLocks noChangeArrowheads="1"/>
          </p:cNvSpPr>
          <p:nvPr/>
        </p:nvSpPr>
        <p:spPr bwMode="auto">
          <a:xfrm>
            <a:off x="4140200" y="2924175"/>
            <a:ext cx="288925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95" name="Oval 39"/>
          <p:cNvSpPr>
            <a:spLocks noChangeArrowheads="1"/>
          </p:cNvSpPr>
          <p:nvPr/>
        </p:nvSpPr>
        <p:spPr bwMode="auto">
          <a:xfrm>
            <a:off x="4140200" y="4724400"/>
            <a:ext cx="287338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96" name="Oval 40"/>
          <p:cNvSpPr>
            <a:spLocks noChangeArrowheads="1"/>
          </p:cNvSpPr>
          <p:nvPr/>
        </p:nvSpPr>
        <p:spPr bwMode="auto">
          <a:xfrm>
            <a:off x="4356100" y="4941888"/>
            <a:ext cx="287338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97" name="Oval 41"/>
          <p:cNvSpPr>
            <a:spLocks noChangeArrowheads="1"/>
          </p:cNvSpPr>
          <p:nvPr/>
        </p:nvSpPr>
        <p:spPr bwMode="auto">
          <a:xfrm>
            <a:off x="4067175" y="2636838"/>
            <a:ext cx="287338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98" name="Oval 42"/>
          <p:cNvSpPr>
            <a:spLocks noChangeArrowheads="1"/>
          </p:cNvSpPr>
          <p:nvPr/>
        </p:nvSpPr>
        <p:spPr bwMode="auto">
          <a:xfrm>
            <a:off x="7092950" y="4652963"/>
            <a:ext cx="287338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99" name="Oval 43"/>
          <p:cNvSpPr>
            <a:spLocks noChangeArrowheads="1"/>
          </p:cNvSpPr>
          <p:nvPr/>
        </p:nvSpPr>
        <p:spPr bwMode="auto">
          <a:xfrm>
            <a:off x="6877050" y="2565400"/>
            <a:ext cx="288925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00" name="Oval 44"/>
          <p:cNvSpPr>
            <a:spLocks noChangeArrowheads="1"/>
          </p:cNvSpPr>
          <p:nvPr/>
        </p:nvSpPr>
        <p:spPr bwMode="auto">
          <a:xfrm>
            <a:off x="7019925" y="2852738"/>
            <a:ext cx="287338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01" name="Oval 45"/>
          <p:cNvSpPr>
            <a:spLocks noChangeArrowheads="1"/>
          </p:cNvSpPr>
          <p:nvPr/>
        </p:nvSpPr>
        <p:spPr bwMode="auto">
          <a:xfrm>
            <a:off x="7164388" y="2565400"/>
            <a:ext cx="287337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02" name="Oval 46"/>
          <p:cNvSpPr>
            <a:spLocks noChangeArrowheads="1"/>
          </p:cNvSpPr>
          <p:nvPr/>
        </p:nvSpPr>
        <p:spPr bwMode="auto">
          <a:xfrm>
            <a:off x="7308850" y="4868863"/>
            <a:ext cx="287338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03" name="Oval 47"/>
          <p:cNvSpPr>
            <a:spLocks noChangeArrowheads="1"/>
          </p:cNvSpPr>
          <p:nvPr/>
        </p:nvSpPr>
        <p:spPr bwMode="auto">
          <a:xfrm>
            <a:off x="7019925" y="4941888"/>
            <a:ext cx="287338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04" name="Oval 48"/>
          <p:cNvSpPr>
            <a:spLocks noChangeArrowheads="1"/>
          </p:cNvSpPr>
          <p:nvPr/>
        </p:nvSpPr>
        <p:spPr bwMode="auto">
          <a:xfrm>
            <a:off x="4067175" y="5013325"/>
            <a:ext cx="288925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05" name="Oval 49"/>
          <p:cNvSpPr>
            <a:spLocks noChangeArrowheads="1"/>
          </p:cNvSpPr>
          <p:nvPr/>
        </p:nvSpPr>
        <p:spPr bwMode="auto">
          <a:xfrm>
            <a:off x="1116013" y="2636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06" name="Oval 50"/>
          <p:cNvSpPr>
            <a:spLocks noChangeArrowheads="1"/>
          </p:cNvSpPr>
          <p:nvPr/>
        </p:nvSpPr>
        <p:spPr bwMode="auto">
          <a:xfrm>
            <a:off x="1547813" y="2924175"/>
            <a:ext cx="287337" cy="2873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07" name="Oval 51"/>
          <p:cNvSpPr>
            <a:spLocks noChangeArrowheads="1"/>
          </p:cNvSpPr>
          <p:nvPr/>
        </p:nvSpPr>
        <p:spPr bwMode="auto">
          <a:xfrm>
            <a:off x="1403350" y="2636838"/>
            <a:ext cx="287338" cy="2889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08" name="Oval 52"/>
          <p:cNvSpPr>
            <a:spLocks noChangeArrowheads="1"/>
          </p:cNvSpPr>
          <p:nvPr/>
        </p:nvSpPr>
        <p:spPr bwMode="auto">
          <a:xfrm>
            <a:off x="1258888" y="2420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09" name="Oval 53"/>
          <p:cNvSpPr>
            <a:spLocks noChangeArrowheads="1"/>
          </p:cNvSpPr>
          <p:nvPr/>
        </p:nvSpPr>
        <p:spPr bwMode="auto">
          <a:xfrm>
            <a:off x="1042988" y="2420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10" name="Oval 54"/>
          <p:cNvSpPr>
            <a:spLocks noChangeArrowheads="1"/>
          </p:cNvSpPr>
          <p:nvPr/>
        </p:nvSpPr>
        <p:spPr bwMode="auto">
          <a:xfrm>
            <a:off x="1164580" y="500333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11" name="Oval 55"/>
          <p:cNvSpPr>
            <a:spLocks noChangeArrowheads="1"/>
          </p:cNvSpPr>
          <p:nvPr/>
        </p:nvSpPr>
        <p:spPr bwMode="auto">
          <a:xfrm>
            <a:off x="1331913" y="515778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12" name="Oval 56"/>
          <p:cNvSpPr>
            <a:spLocks noChangeArrowheads="1"/>
          </p:cNvSpPr>
          <p:nvPr/>
        </p:nvSpPr>
        <p:spPr bwMode="auto">
          <a:xfrm>
            <a:off x="1116013" y="5229225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13" name="Oval 57"/>
          <p:cNvSpPr>
            <a:spLocks noChangeArrowheads="1"/>
          </p:cNvSpPr>
          <p:nvPr/>
        </p:nvSpPr>
        <p:spPr bwMode="auto">
          <a:xfrm>
            <a:off x="3924300" y="2420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14" name="Oval 58"/>
          <p:cNvSpPr>
            <a:spLocks noChangeArrowheads="1"/>
          </p:cNvSpPr>
          <p:nvPr/>
        </p:nvSpPr>
        <p:spPr bwMode="auto">
          <a:xfrm>
            <a:off x="3779838" y="26368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15" name="Oval 59"/>
          <p:cNvSpPr>
            <a:spLocks noChangeArrowheads="1"/>
          </p:cNvSpPr>
          <p:nvPr/>
        </p:nvSpPr>
        <p:spPr bwMode="auto">
          <a:xfrm>
            <a:off x="3708400" y="2420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16" name="Oval 60"/>
          <p:cNvSpPr>
            <a:spLocks noChangeArrowheads="1"/>
          </p:cNvSpPr>
          <p:nvPr/>
        </p:nvSpPr>
        <p:spPr bwMode="auto">
          <a:xfrm>
            <a:off x="3779838" y="515778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17" name="Oval 61"/>
          <p:cNvSpPr>
            <a:spLocks noChangeArrowheads="1"/>
          </p:cNvSpPr>
          <p:nvPr/>
        </p:nvSpPr>
        <p:spPr bwMode="auto">
          <a:xfrm>
            <a:off x="3910656" y="5334014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18" name="Oval 62"/>
          <p:cNvSpPr>
            <a:spLocks noChangeArrowheads="1"/>
          </p:cNvSpPr>
          <p:nvPr/>
        </p:nvSpPr>
        <p:spPr bwMode="auto">
          <a:xfrm>
            <a:off x="3708400" y="537368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19" name="Oval 63"/>
          <p:cNvSpPr>
            <a:spLocks noChangeArrowheads="1"/>
          </p:cNvSpPr>
          <p:nvPr/>
        </p:nvSpPr>
        <p:spPr bwMode="auto">
          <a:xfrm>
            <a:off x="6656731" y="2386656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20" name="Oval 64"/>
          <p:cNvSpPr>
            <a:spLocks noChangeArrowheads="1"/>
          </p:cNvSpPr>
          <p:nvPr/>
        </p:nvSpPr>
        <p:spPr bwMode="auto">
          <a:xfrm>
            <a:off x="6872392" y="5305260"/>
            <a:ext cx="215900" cy="217487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21" name="Oval 65"/>
          <p:cNvSpPr>
            <a:spLocks noChangeArrowheads="1"/>
          </p:cNvSpPr>
          <p:nvPr/>
        </p:nvSpPr>
        <p:spPr bwMode="auto">
          <a:xfrm>
            <a:off x="6732588" y="515778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22" name="Oval 66"/>
          <p:cNvSpPr>
            <a:spLocks noChangeArrowheads="1"/>
          </p:cNvSpPr>
          <p:nvPr/>
        </p:nvSpPr>
        <p:spPr bwMode="auto">
          <a:xfrm>
            <a:off x="6443663" y="2420938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24" name="Oval 68"/>
          <p:cNvSpPr>
            <a:spLocks noChangeArrowheads="1"/>
          </p:cNvSpPr>
          <p:nvPr/>
        </p:nvSpPr>
        <p:spPr bwMode="auto">
          <a:xfrm>
            <a:off x="6584845" y="2602316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25" name="Oval 69"/>
          <p:cNvSpPr>
            <a:spLocks noChangeArrowheads="1"/>
          </p:cNvSpPr>
          <p:nvPr/>
        </p:nvSpPr>
        <p:spPr bwMode="auto">
          <a:xfrm>
            <a:off x="6659563" y="5373688"/>
            <a:ext cx="217487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26" name="Oval 70"/>
          <p:cNvSpPr>
            <a:spLocks noChangeArrowheads="1"/>
          </p:cNvSpPr>
          <p:nvPr/>
        </p:nvSpPr>
        <p:spPr bwMode="auto">
          <a:xfrm>
            <a:off x="1883448" y="1164580"/>
            <a:ext cx="431800" cy="4333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45127" name="Oval 71"/>
          <p:cNvSpPr>
            <a:spLocks noChangeArrowheads="1"/>
          </p:cNvSpPr>
          <p:nvPr/>
        </p:nvSpPr>
        <p:spPr bwMode="auto">
          <a:xfrm>
            <a:off x="4313222" y="1639033"/>
            <a:ext cx="358775" cy="36036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28" name="Oval 72"/>
          <p:cNvSpPr>
            <a:spLocks noChangeArrowheads="1"/>
          </p:cNvSpPr>
          <p:nvPr/>
        </p:nvSpPr>
        <p:spPr bwMode="auto">
          <a:xfrm>
            <a:off x="1293977" y="1653411"/>
            <a:ext cx="288925" cy="28733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129" name="Oval 73"/>
          <p:cNvSpPr>
            <a:spLocks noChangeArrowheads="1"/>
          </p:cNvSpPr>
          <p:nvPr/>
        </p:nvSpPr>
        <p:spPr bwMode="auto">
          <a:xfrm>
            <a:off x="3982543" y="1308354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1" name="Заголовок 2"/>
          <p:cNvSpPr txBox="1">
            <a:spLocks/>
          </p:cNvSpPr>
          <p:nvPr/>
        </p:nvSpPr>
        <p:spPr bwMode="gray">
          <a:xfrm>
            <a:off x="1639033" y="474467"/>
            <a:ext cx="634367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b="1">
                <a:solidFill>
                  <a:srgbClr val="FFFFFF"/>
                </a:solidFill>
                <a:latin typeface="Georgia"/>
                <a:cs typeface="Arial" charset="0"/>
              </a:rPr>
              <a:t>Сервировка «Ёлочкой»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После расстановки фужеров и рюмок на стол ставят тарелки: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закусочные - стопками по 8 - 10 штук на расстоянии 1,5 - 2 м одна от другой и 1,5 - 2 см от края стола;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десертные (или пирожковые) стопками по 4 - 6 штук за закусочными. 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Стопки тарелок  по обеим сторонам располагают симметрично по оси стола. 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Тарелки расставляют таким образом, чтобы эмблема ресторана на тарелке была с противоположной к гостю стороны.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Тарелки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Приборы раскладывают группами: вилки в количестве, соответствующем числу тарелок, а ножи - в два раза меньше.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Ножи закусочные кладут справа от стопок закусочных тарелок, лезвиями к тарелкам.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Вилки  закусочные кладут на ребро как слева, так и справа от тарелок рожками к ним.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Ножи и вилки  десертные размещают за десертными тарелками или правее их:  сначала кладут ножи лезвием к тарелкам, а затем вилки.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Приборы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>
                <a:gamma/>
                <a:tint val="0"/>
                <a:invGamma/>
              </a:srgbClr>
            </a:gs>
            <a:gs pos="100000">
              <a:srgbClr val="FF33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Банкет-фуршет проводят в случаях, когда в ограниченное время необходимо принять большое количество гостей (в виде официального приема или неофициального торжества).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Банкет-фуршет организовывают в период с 18 до 20 часов и продолжается он 1-1,5 часа.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Особенность банкета-фуршет – гости едят и пьют стоя (у столов или, взяв закуску, отходят в сторону). На таких банкетах стулья не ставят.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Повод и гости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solidFill>
                  <a:srgbClr val="222222"/>
                </a:solidFill>
                <a:latin typeface="Arial" charset="0"/>
                <a:cs typeface="Arial" charset="0"/>
              </a:rPr>
              <a:t>Полотняные салфетки, сложенные вчетверо, а затем пополам (в количестве 30 % от числа гостей) раскладывают по 3 - 4 штуки за каждой стопкой десертных тарелок или на них. </a:t>
            </a:r>
          </a:p>
          <a:p>
            <a:r>
              <a:rPr lang="ru-RU">
                <a:solidFill>
                  <a:srgbClr val="222222"/>
                </a:solidFill>
                <a:latin typeface="Arial" charset="0"/>
                <a:cs typeface="Arial" charset="0"/>
              </a:rPr>
              <a:t>Бумажные салфетки ставят на стол в вазочках или кладут сложенными треугольником стопками или  веером по 6 - 10 штук возле стопок тарелок.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Салфетки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Далее на стол ставят цветы и фрукты в вазах на высокой ножке.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При двухсторонней сервировке вазы с фруктами и цветами можно расставлять по оси стола, между группами фужеров (при расстановке фужеров и рюмок в “два ряда”), или в интервалах между группами фужеров (при расстановке посуды из стекла “ёлочкой”, “змейкой”, “группами”).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Цветы и вазы с фруктами</a:t>
            </a:r>
          </a:p>
        </p:txBody>
      </p:sp>
    </p:spTree>
  </p:cSld>
  <p:clrMapOvr>
    <a:masterClrMapping/>
  </p:clrMapOvr>
  <p:transition>
    <p:circl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При односторонней сервировке вазы с фруктами и цветами ставят  за линией посуды из стекла или в интервалах между группами фужеров и рюмок.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Напитки ставят рядом с посудой, в которую наливают.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Бутылки не должны загораживать фужеры и рюмки, поэтому их ставят между рядами или группами рюмок, этикетками, обращёнными поочерёдно к разным сторонам стола. </a:t>
            </a:r>
          </a:p>
          <a:p>
            <a:endParaRPr lang="ru-RU">
              <a:solidFill>
                <a:srgbClr val="222222"/>
              </a:solidFill>
              <a:latin typeface="Georgia"/>
              <a:cs typeface="Arial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Вазы с фруктами и напитки</a:t>
            </a:r>
          </a:p>
        </p:txBody>
      </p:sp>
    </p:spTree>
    <p:extLst>
      <p:ext uri="{BB962C8B-B14F-4D97-AF65-F5344CB8AC3E}">
        <p14:creationId xmlns:p14="http://schemas.microsoft.com/office/powerpoint/2010/main" val="1738355555"/>
      </p:ext>
    </p:extLst>
  </p:cSld>
  <p:clrMapOvr>
    <a:masterClrMapping/>
  </p:clrMapOvr>
  <p:transition>
    <p:circl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При размещении на столе закусок, соусов к ним и хлеб, соблюдают следующие правила: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Первыми ставят закуски, которые долго не теряют свежесть и внешний вид (копчёная колбаса, сёмга, грибы), затем закуски, сравнительно быстро их теряющие, в последнюю очередь - такие закуски, как заливные из мяса и рыбы,  сыр,  сливочное масло и др.;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Блюда в посуде с высокими бортами (салатники) и в вазах на ножке ставят ближе к центру стола, а низкие - ближе к краю, оставляя при этом вдоль всей длины стола свободное поле шириной 20 см, чтобы гости смогли поставить свои тарелки с закуской; овальные блюда ставят под углом 30-45º к краю стола;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Закуски, соусы и хлеб</a:t>
            </a:r>
          </a:p>
        </p:txBody>
      </p:sp>
    </p:spTree>
  </p:cSld>
  <p:clrMapOvr>
    <a:masterClrMapping/>
  </p:clrMapOvr>
  <p:transition>
    <p:circl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altLang="fr-FR" sz="3200" b="1">
                <a:latin typeface="Georgia"/>
              </a:rPr>
              <a:t>Закуски, соусы и хлеб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>
                <a:solidFill>
                  <a:srgbClr val="222222"/>
                </a:solidFill>
                <a:latin typeface="Arial" charset="0"/>
                <a:cs typeface="Arial" charset="0"/>
              </a:rPr>
              <a:t>Закуски расставляют, чередуя их по видам продуктов (рыбные, мясные, из птицы, овощные, грибные и т.д.), а так же по цвету;</a:t>
            </a:r>
          </a:p>
          <a:p>
            <a:r>
              <a:rPr lang="ru-RU">
                <a:solidFill>
                  <a:srgbClr val="222222"/>
                </a:solidFill>
                <a:latin typeface="Arial" charset="0"/>
                <a:cs typeface="Arial" charset="0"/>
              </a:rPr>
              <a:t>Соусники на пирожковых тарелках и с чайной ложкой, положенной на тарелку, ставят рядом с блюдами, для которых они предназначены;</a:t>
            </a:r>
          </a:p>
          <a:p>
            <a:r>
              <a:rPr lang="ru-RU">
                <a:solidFill>
                  <a:srgbClr val="222222"/>
                </a:solidFill>
                <a:latin typeface="Arial" charset="0"/>
                <a:cs typeface="Arial" charset="0"/>
              </a:rPr>
              <a:t>К каждой закуске кладут соответствующий прибор для раскладывания  (к мясной гастрономии - вилка, к заливным блюдам с гарниром, салатам - ложка столовая и вилка, к икре - лопатка или чайная ложка, к маринадам - ложка и т. д.);</a:t>
            </a:r>
          </a:p>
          <a:p>
            <a:r>
              <a:rPr lang="ru-RU">
                <a:solidFill>
                  <a:srgbClr val="222222"/>
                </a:solidFill>
                <a:latin typeface="Arial" charset="0"/>
                <a:cs typeface="Arial" charset="0"/>
              </a:rPr>
              <a:t>Хлеб пшеничный и ржаной ставят в хлебницах или на закусочных тарелках слева (на уровне стопок закусочных тарелок)  от стопок тарелок;</a:t>
            </a:r>
          </a:p>
          <a:p>
            <a:r>
              <a:rPr lang="ru-RU">
                <a:solidFill>
                  <a:srgbClr val="222222"/>
                </a:solidFill>
                <a:latin typeface="Arial" charset="0"/>
                <a:cs typeface="Arial" charset="0"/>
              </a:rPr>
              <a:t>К натуральным овощам приборы для раскладывания подавать необязательно,  их берут руками;</a:t>
            </a:r>
          </a:p>
        </p:txBody>
      </p:sp>
    </p:spTree>
  </p:cSld>
  <p:clrMapOvr>
    <a:masterClrMapping/>
  </p:clrMapOvr>
  <p:transition>
    <p:circl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>
                <a:gamma/>
                <a:tint val="0"/>
                <a:invGamma/>
              </a:schemeClr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В линию с блюдами по всей длине стола на равных расстояниях ставят соль и перец.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После подготовки стола к приёму часть официантов накрывает большие круглые подносы салфетками, расставляют на них стопки закусочных тарелок (6 - 8 шт.), столько же вилок, пирожковую тарелку с хлебом, блюдо с закуской и ставят их на подсобный стол.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Другая часть официантов на подготовленные таким же образом подносы расставляют рюмки, фужеры с напитками, и также ставят их на подсобный стол.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За несколько минут до приглашения гостей официанты встают у закреплённых за ними столов.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Подготовка к приему гостей</a:t>
            </a:r>
          </a:p>
        </p:txBody>
      </p:sp>
    </p:spTree>
  </p:cSld>
  <p:clrMapOvr>
    <a:masterClrMapping/>
  </p:clrMapOvr>
  <p:transition>
    <p:circl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>
                <a:gamma/>
                <a:tint val="0"/>
                <a:invGamma/>
              </a:schemeClr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После того, как участники банкета подойдут к столу, официанты помогают гостям в выборе закусок и напитков.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Если гости разместились не у стола, а в стороне, официанты обслуживают этих гостей “в обнос”. На освободившийся поднос каждый официант собирает посуду.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Через 30 - 40 мин после начала банкета официанты (по указанию метрдотеля) подают горячие закуски и блюда. При этом в первую очередь обслуживаются столы,  которые более удалены от входа.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Начало банкета</a:t>
            </a:r>
          </a:p>
        </p:txBody>
      </p:sp>
    </p:spTree>
  </p:cSld>
  <p:clrMapOvr>
    <a:masterClrMapping/>
  </p:clrMapOvr>
  <p:transition>
    <p:circl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>
                <a:gamma/>
                <a:tint val="0"/>
                <a:invGamma/>
              </a:schemeClr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Горячие закуски, как правило, подают в кокотницах (грибы, запечённые в сметанном соусе, петушиные гребешки в соусе и др.  В этом случае  на  поднос,  покрытый  салфеткой,  ставят  кокотницы  ручками  в сторону гостей, на ручку кокотницы одевается папильотка; по числу кокотниц  веером  кладут  кокотные  вилки  или  чайные  ложки,  ручки  их должны выступать за край подноса; ставят закусочную тарелку с хлебом и кладут салфетки.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Часть кокотниц на закусочных тарелках (по 2 - 3 шт. на каждой) ставят на банкетный стол, рядом кладут кокотные вилки или чайные ложки.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Горячие закуски</a:t>
            </a:r>
          </a:p>
        </p:txBody>
      </p:sp>
    </p:spTree>
  </p:cSld>
  <p:clrMapOvr>
    <a:masterClrMapping/>
  </p:clrMapOvr>
  <p:transition>
    <p:circl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>
                <a:gamma/>
                <a:tint val="0"/>
                <a:invGamma/>
              </a:schemeClr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fr-FR" sz="3200" b="1">
                <a:latin typeface="Georgia"/>
              </a:rPr>
              <a:t>Мелкопорционные блюда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Блюда, приготовленные мелкими порциями (люля-кебаб, фрикадельки, лангет и др.), укладывают на подогретое овальное мельхиоровое блюдо горкой и вставляют шпажки в лежащие сверху порции. Остальные шпажки в стаканчике ставят в центре блюда среди порций или рядом на поднос, на который устанавливается блюдо.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На поднос ставят также соус в соуснике с чайной ложкой. Для удобства гостей на поднос может быть  поставлена стопка пирожковых тарелок.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Обслуживая гостей, официант держит блюдо в левой руке, а пустую тарелку для использованных шпажек  -  в правой.</a:t>
            </a:r>
          </a:p>
        </p:txBody>
      </p:sp>
    </p:spTree>
  </p:cSld>
  <p:clrMapOvr>
    <a:masterClrMapping/>
  </p:clrMapOvr>
  <p:transition>
    <p:circl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>
                <a:gamma/>
                <a:tint val="0"/>
                <a:invGamma/>
              </a:schemeClr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fr-FR" sz="3200" b="1">
                <a:latin typeface="Georgia"/>
              </a:rPr>
              <a:t>Десерты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>
                <a:solidFill>
                  <a:srgbClr val="222222"/>
                </a:solidFill>
                <a:latin typeface="Arial" charset="0"/>
                <a:cs typeface="Arial" charset="0"/>
              </a:rPr>
              <a:t>После подачи горячих закусок и блюд подают десерт (пломбир, взбитые сливки, кремы, желе, муссы и т.д.) в креманках, которые ставят на поднос, покрытый салфеткой; рядом с креманками кладут десертные    (чайные) ложки. Часть креманок ставят на фуршетный стол. </a:t>
            </a:r>
          </a:p>
          <a:p>
            <a:r>
              <a:rPr lang="ru-RU">
                <a:solidFill>
                  <a:srgbClr val="222222"/>
                </a:solidFill>
                <a:latin typeface="Arial" charset="0"/>
                <a:cs typeface="Arial" charset="0"/>
              </a:rPr>
              <a:t>За десертными блюдами официанты предлагают гостям шампанское. Бокалы наполняют шампанским на 2\3 объема (в подсобных помещениях или на подсобных столиках в банкетном зале), ставят на подносы, покрытые салфетками. Поднос держат на левой руке, придерживая правой, и обносят гостей.</a:t>
            </a:r>
          </a:p>
        </p:txBody>
      </p:sp>
    </p:spTree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>
                <a:gamma/>
                <a:tint val="0"/>
                <a:invGamma/>
              </a:srgbClr>
            </a:gs>
            <a:gs pos="100000">
              <a:srgbClr val="FF33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>
                <a:solidFill>
                  <a:srgbClr val="222222"/>
                </a:solidFill>
                <a:latin typeface="Georgia"/>
                <a:cs typeface="Kartika"/>
              </a:rPr>
              <a:t>Возможность на небольшой площади зала обслужить значительное количество приглашённых (в 4 - 5 раз больше, чем при банкете за столом);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Kartika"/>
              </a:rPr>
              <a:t>Свободный выбор участниками банкета мест в зале;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Kartika"/>
              </a:rPr>
              <a:t>Значительно меньшие затраты средств в расчете на одного участника банкета, чем при банкете за столом;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Kartika"/>
              </a:rPr>
              <a:t>Приглашенные могут уходить с банкета в любое время, не дожидаясь его окончания и не прощаясь с хозяевами.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FFFF"/>
                </a:solidFill>
                <a:latin typeface="Georgia"/>
                <a:cs typeface="Arial" charset="0"/>
              </a:rPr>
              <a:t>Преимущества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>
                <a:gamma/>
                <a:tint val="0"/>
                <a:invGamma/>
              </a:schemeClr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>
                <a:solidFill>
                  <a:srgbClr val="222222"/>
                </a:solidFill>
                <a:latin typeface="Arial" charset="0"/>
                <a:cs typeface="Arial" charset="0"/>
              </a:rPr>
              <a:t>Заканчивается банкет подачей кофе “в обнос”, причем подача может осуществляться тремя способами.</a:t>
            </a:r>
          </a:p>
          <a:p>
            <a:r>
              <a:rPr lang="ru-RU">
                <a:solidFill>
                  <a:srgbClr val="222222"/>
                </a:solidFill>
                <a:latin typeface="Arial" charset="0"/>
                <a:cs typeface="Arial" charset="0"/>
              </a:rPr>
              <a:t>По первому способу на накрытый салфеткой поднос ставят кофейные чашки с кофе, блюдца стопками, стаканчик с кофейными ложками (ручкой вверх), у бортика подноса ставят сахарницу с сахаром и щипцами.</a:t>
            </a:r>
          </a:p>
          <a:p>
            <a:r>
              <a:rPr lang="ru-RU">
                <a:solidFill>
                  <a:srgbClr val="222222"/>
                </a:solidFill>
                <a:latin typeface="Arial" charset="0"/>
                <a:cs typeface="Arial" charset="0"/>
              </a:rPr>
              <a:t>По второму способу на накрытый салфеткой поднос ставят два кофейника  с кофе  (с сахаром и без сахара)   со стороны,   ближней   к  официанту, ручками вправо от официанта. На остальной части подноса расставляют кофейные чашки, а у бортика подноса - стопку кофейных блюдец и стаканчик с кофейными ложками.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Конец банкета и способы подачи кофе</a:t>
            </a:r>
          </a:p>
        </p:txBody>
      </p:sp>
    </p:spTree>
  </p:cSld>
  <p:clrMapOvr>
    <a:masterClrMapping/>
  </p:clrMapOvr>
  <p:transition>
    <p:circl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>
                <a:gamma/>
                <a:tint val="0"/>
                <a:invGamma/>
              </a:schemeClr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По третьему способу кофе гостям предлагают два официанта. Один официант держит на левой руке малый поднос с двумя кофейниками, второй официант держит поднос, на котором расставлены кофейные чашки с блюдцами и кофейные ложки.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Если к кофе предусмотрен коньяк, то им обносят гостей одним из трех способов, но вместо кофейных чашек на поднос ставят коньячные рюмки,  вместо кофейников - бутылки с коньяком.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Конец банкета и способы подачи кофе</a:t>
            </a:r>
          </a:p>
        </p:txBody>
      </p:sp>
    </p:spTree>
  </p:cSld>
  <p:clrMapOvr>
    <a:masterClrMapping/>
  </p:clrMapOvr>
  <p:transition>
    <p:circl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>
                <a:gamma/>
                <a:tint val="0"/>
                <a:invGamma/>
              </a:schemeClr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На банкетах-фуршет практикуется организация в зале бара для гостей, который обслуживает бармен. Для этого используют специальные барные стойки или обычные столы, покрытые скатертями, спущенными с лицевой стороны до пола. Длина стола составляет 2-4 метра.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На столы с учетом ассортимента напитков расставляют группами рюмки, бокалы, стаканы. Количество их должно быть не менее 50% от числа участников банкета.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В центре стола размещают напитки в бутылках, за ними (со стороны бармена) - кувшины с соками, термосы с пищевым льдом, рядом кладут щипцы для льда. Все напитки до начала приёма доводят до температуры подачи.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Фуршет в баре</a:t>
            </a:r>
          </a:p>
        </p:txBody>
      </p:sp>
    </p:spTree>
  </p:cSld>
  <p:clrMapOvr>
    <a:masterClrMapping/>
  </p:clrMapOvr>
  <p:transition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>
                <a:gamma/>
                <a:tint val="0"/>
                <a:invGamma/>
              </a:srgbClr>
            </a:gs>
            <a:gs pos="100000">
              <a:srgbClr val="FF33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При организации банкета - фуршет используются специальные столы, которые выше (90-100 см) и шире обычных (1200-1500 мм).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Столы ставят: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в один ряд;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несколькими рядами; 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Буквами Т, П, Ш.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Расстояние между столами и от столов до стен зала должно быть не менее 1,5 м.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Для почетных гостей столы устанавливают на расстоянии 1,5-2 м от других столов в наиболее удобном месте.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Столы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>
                <a:gamma/>
                <a:tint val="0"/>
                <a:invGamma/>
              </a:srgbClr>
            </a:gs>
            <a:gs pos="100000">
              <a:srgbClr val="FF33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При двусторонней сервировке столов общая их длина определяется из расчета 1 метр на 6-8 гостей,  при односторонней –  на 3-4 гостя.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По углам  зала, у  стен  располагают   круглые   или квадратные столы. Их накрывают скатертями, ставят сигареты, пепельницы, спички, цветы в высоких вазах, бумажные салфетки, а в процессе обслуживания - подносы для сбора использованной посуды и   приборов.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Для резерва посуды и приборов предусматривают подсобные столы.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Сервировка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>
                <a:gamma/>
                <a:tint val="0"/>
                <a:invGamma/>
              </a:srgbClr>
            </a:gs>
            <a:gs pos="100000">
              <a:srgbClr val="FF33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Меню банкета-фуршет состоит в основном из закусок, ассортимент которых шире, чем в меню других банкетов.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В меню банкета-фуршет включают: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12-16 наименований холодных закусок (из расчета ½ - ¼  порции на человека);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1-3 наименования горячих закусок;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1-2 наименования сладких блюд;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Фрукты – 200-250 г на каждого участника;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минеральная и фруктовая вода – 250-500 г на каждого участника;</a:t>
            </a:r>
            <a:br>
              <a:rPr lang="ru-RU">
                <a:solidFill>
                  <a:srgbClr val="222222"/>
                </a:solidFill>
                <a:latin typeface="Georgia"/>
                <a:cs typeface="Arial" charset="0"/>
              </a:rPr>
            </a:br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соки (100 - 150 г).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Иногда в меню банкета включают вторые горячие блюда.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Меню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>
                <a:gamma/>
                <a:tint val="0"/>
                <a:invGamma/>
              </a:srgbClr>
            </a:gs>
            <a:gs pos="100000">
              <a:srgbClr val="FF33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К порционированию и подаче закусок и блюд предъявляются определённые требования: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горячие блюда должны быть порционированы без костей и соуса;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салаты - в корзиночках; 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икра - в валованах; </a:t>
            </a:r>
          </a:p>
          <a:p>
            <a:pPr lvl="1"/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рыба, мясо - небольшими порциями, чтобы их можно было есть без применения ножа.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FFFF"/>
                </a:solidFill>
                <a:latin typeface="Georgia"/>
                <a:cs typeface="Arial" charset="0"/>
              </a:rPr>
              <a:t>Порционирование и подача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Фуршетный стол накрывается скатертями так, чтобы концы не доставали до пола 5 - 10 см или 1-2 см. С торцов углы скатерти подворачивают внутрь, скрепляют концы с боковыми сторонами, образуя прямой угол.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Часто применяют фуршетные “юбки”.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При отсутствии специальных банкетных полотен необходимой длины или ширины столы накрывают несколькими скатертями “в нахлёстку”.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Фуршетные скатерти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>
                <a:gamma/>
                <a:tint val="0"/>
                <a:invGamma/>
              </a:srgbClr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Фуршетные столы сервируют посудой с учётом особенностей обслуживания.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Бокалы для шампанского, рюмки для коньяка и стаканы для пива на фуршетный стол не ставят.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Сервировку стола начинают с расстановки посуды из хрусталя и стекла, которую размещают с двух сторон (при двухсторонней сервировке), с одной стороны (для стола почётных гостей, для столов, расположенных у стен). </a:t>
            </a:r>
          </a:p>
          <a:p>
            <a:r>
              <a:rPr lang="ru-RU">
                <a:solidFill>
                  <a:srgbClr val="222222"/>
                </a:solidFill>
                <a:latin typeface="Georgia"/>
                <a:cs typeface="Arial" charset="0"/>
              </a:rPr>
              <a:t>Расстановку стекла (хрусталя) при этом производят несколькими способами: “в два ряда”, ”группами”, “ёлочкой” или “змейкой”.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Georgia"/>
              </a:rPr>
              <a:t>Сервировка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424</TotalTime>
  <Words>2028</Words>
  <Application>Microsoft Office PowerPoint</Application>
  <PresentationFormat>Экран (4:3)</PresentationFormat>
  <Paragraphs>148</Paragraphs>
  <Slides>32</Slides>
  <Notes>32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Ион (конференц-зал)</vt:lpstr>
      <vt:lpstr>Банкет-Фуршет</vt:lpstr>
      <vt:lpstr>Повод и гости</vt:lpstr>
      <vt:lpstr>Преимущества</vt:lpstr>
      <vt:lpstr>Столы</vt:lpstr>
      <vt:lpstr>Сервировка</vt:lpstr>
      <vt:lpstr>Меню</vt:lpstr>
      <vt:lpstr>Порционирование и подача</vt:lpstr>
      <vt:lpstr>Фуршетные скатерти</vt:lpstr>
      <vt:lpstr>Сервировка</vt:lpstr>
      <vt:lpstr>Сервировка “В два ряда”</vt:lpstr>
      <vt:lpstr>Сервировка “В два ряда”</vt:lpstr>
      <vt:lpstr>Сервировка “группами” </vt:lpstr>
      <vt:lpstr>Презентация PowerPoint</vt:lpstr>
      <vt:lpstr>Сервировка «Змейкой»</vt:lpstr>
      <vt:lpstr>Сервировка «Змейкой»</vt:lpstr>
      <vt:lpstr>Сервировка «Ёлочкой»</vt:lpstr>
      <vt:lpstr>Презентация PowerPoint</vt:lpstr>
      <vt:lpstr>Тарелки</vt:lpstr>
      <vt:lpstr>Приборы</vt:lpstr>
      <vt:lpstr>Салфетки</vt:lpstr>
      <vt:lpstr>Цветы и вазы с фруктами</vt:lpstr>
      <vt:lpstr>Вазы с фруктами и напитки</vt:lpstr>
      <vt:lpstr>Закуски, соусы и хлеб</vt:lpstr>
      <vt:lpstr>Закуски, соусы и хлеб</vt:lpstr>
      <vt:lpstr>Подготовка к приему гостей</vt:lpstr>
      <vt:lpstr>Начало банкета</vt:lpstr>
      <vt:lpstr>Горячие закуски</vt:lpstr>
      <vt:lpstr>Мелкопорционные блюда</vt:lpstr>
      <vt:lpstr>Десерты</vt:lpstr>
      <vt:lpstr>Конец банкета и способы подачи кофе</vt:lpstr>
      <vt:lpstr>Конец банкета и способы подачи кофе</vt:lpstr>
      <vt:lpstr>Фуршет в баре</vt:lpstr>
    </vt:vector>
  </TitlesOfParts>
  <Company>Dnsoft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Банкет - фуршет</dc:title>
  <dc:creator>Ирина Изосимова</dc:creator>
  <cp:lastModifiedBy>Ирина Изосимова</cp:lastModifiedBy>
  <cp:revision>18</cp:revision>
  <dcterms:created xsi:type="dcterms:W3CDTF">2006-12-06T12:46:15Z</dcterms:created>
  <dcterms:modified xsi:type="dcterms:W3CDTF">2014-12-30T12:46:31Z</dcterms:modified>
</cp:coreProperties>
</file>