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1"/>
  </p:sldMasterIdLst>
  <p:notesMasterIdLst>
    <p:notesMasterId r:id="rId34"/>
  </p:notesMasterIdLst>
  <p:sldIdLst>
    <p:sldId id="287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88" r:id="rId23"/>
    <p:sldId id="277" r:id="rId24"/>
    <p:sldId id="278" r:id="rId25"/>
    <p:sldId id="280" r:id="rId26"/>
    <p:sldId id="279" r:id="rId27"/>
    <p:sldId id="281" r:id="rId28"/>
    <p:sldId id="282" r:id="rId29"/>
    <p:sldId id="283" r:id="rId30"/>
    <p:sldId id="284" r:id="rId31"/>
    <p:sldId id="285" r:id="rId32"/>
    <p:sldId id="286" r:id="rId33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02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ru-RU" altLang="fr-FR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ru-RU" altLang="fr-FR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2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fr-FR" smtClean="0"/>
              <a:t>Образец текста</a:t>
            </a:r>
          </a:p>
          <a:p>
            <a:pPr lvl="1"/>
            <a:r>
              <a:rPr lang="ru-RU" altLang="fr-FR" smtClean="0"/>
              <a:t>Второй уровень</a:t>
            </a:r>
          </a:p>
          <a:p>
            <a:pPr lvl="2"/>
            <a:r>
              <a:rPr lang="ru-RU" altLang="fr-FR" smtClean="0"/>
              <a:t>Третий уровень</a:t>
            </a:r>
          </a:p>
          <a:p>
            <a:pPr lvl="3"/>
            <a:r>
              <a:rPr lang="ru-RU" altLang="fr-FR" smtClean="0"/>
              <a:t>Четвертый уровень</a:t>
            </a:r>
          </a:p>
          <a:p>
            <a:pPr lvl="4"/>
            <a:r>
              <a:rPr lang="ru-RU" altLang="fr-FR" smtClean="0"/>
              <a:t>Пятый уровень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ru-RU" altLang="fr-FR"/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892D57D5-D81F-468F-8524-81563F2BC836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072988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57929031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10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89698581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11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34370275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12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08840874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13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87715048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14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14665520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15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4005431246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16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715968855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17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776826906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18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963804294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9AF277F-19F2-4243-9398-8BACCDF0C3A2}" type="slidenum">
              <a:rPr lang="ru-RU" altLang="fr-FR"/>
              <a:pPr/>
              <a:t>19</a:t>
            </a:fld>
            <a:endParaRPr lang="ru-RU" altLang="fr-FR"/>
          </a:p>
        </p:txBody>
      </p:sp>
      <p:sp>
        <p:nvSpPr>
          <p:cNvPr id="5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fr-FR"/>
              <a:t>*</a:t>
            </a:r>
            <a:r>
              <a:rPr lang="ru-RU" altLang="fr-FR"/>
              <a:t> Расположение вилок справа удобнее, т.к. обычно гость в левой руке держит тарелку. </a:t>
            </a:r>
            <a:endParaRPr lang="en-US" altLang="fr-FR"/>
          </a:p>
        </p:txBody>
      </p:sp>
    </p:spTree>
    <p:extLst>
      <p:ext uri="{BB962C8B-B14F-4D97-AF65-F5344CB8AC3E}">
        <p14:creationId xmlns:p14="http://schemas.microsoft.com/office/powerpoint/2010/main" val="297169124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E0D921E-8775-40D6-9466-9A1C8CC5F400}" type="slidenum">
              <a:rPr lang="ru-RU" altLang="fr-FR"/>
              <a:pPr/>
              <a:t>2</a:t>
            </a:fld>
            <a:endParaRPr lang="ru-RU" altLang="fr-FR"/>
          </a:p>
        </p:txBody>
      </p:sp>
      <p:sp>
        <p:nvSpPr>
          <p:cNvPr id="10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fr-FR"/>
              <a:t/>
            </a:r>
            <a:br>
              <a:rPr lang="en-US" altLang="fr-FR"/>
            </a:br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27896420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20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853695948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21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82314075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22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3412374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23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404895561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24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895759542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25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4204870122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26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389527226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27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108307538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28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469353934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29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97381154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3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4178890673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30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121015472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31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179441231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32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11597211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7F1291C-A4E9-4DDD-AAC5-531A74993EFA}" type="slidenum">
              <a:rPr lang="ru-RU" altLang="fr-FR"/>
              <a:pPr/>
              <a:t>4</a:t>
            </a:fld>
            <a:endParaRPr lang="ru-RU" altLang="fr-FR"/>
          </a:p>
        </p:txBody>
      </p:sp>
      <p:sp>
        <p:nvSpPr>
          <p:cNvPr id="153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fr-FR"/>
          </a:p>
        </p:txBody>
      </p:sp>
    </p:spTree>
    <p:extLst>
      <p:ext uri="{BB962C8B-B14F-4D97-AF65-F5344CB8AC3E}">
        <p14:creationId xmlns:p14="http://schemas.microsoft.com/office/powerpoint/2010/main" val="181824050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5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78834881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34B56E5-0FE9-4BE1-A142-5F6DEE569AF7}" type="slidenum">
              <a:rPr lang="ru-RU" altLang="fr-FR"/>
              <a:pPr/>
              <a:t>6</a:t>
            </a:fld>
            <a:endParaRPr lang="ru-RU" altLang="fr-FR"/>
          </a:p>
        </p:txBody>
      </p:sp>
      <p:sp>
        <p:nvSpPr>
          <p:cNvPr id="23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fr-FR"/>
              <a:t>*</a:t>
            </a:r>
          </a:p>
        </p:txBody>
      </p:sp>
    </p:spTree>
    <p:extLst>
      <p:ext uri="{BB962C8B-B14F-4D97-AF65-F5344CB8AC3E}">
        <p14:creationId xmlns:p14="http://schemas.microsoft.com/office/powerpoint/2010/main" val="163471784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7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91899235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1FB4C76-ABBD-4A96-AE0B-3D1519CE5989}" type="slidenum">
              <a:rPr lang="ru-RU" altLang="fr-FR"/>
              <a:pPr/>
              <a:t>8</a:t>
            </a:fld>
            <a:endParaRPr lang="ru-RU" altLang="fr-FR"/>
          </a:p>
        </p:txBody>
      </p:sp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fr-FR"/>
              <a:t/>
            </a:r>
            <a:br>
              <a:rPr lang="en-US" altLang="fr-FR"/>
            </a:br>
            <a:endParaRPr lang="en-US" altLang="fr-FR"/>
          </a:p>
        </p:txBody>
      </p:sp>
    </p:spTree>
    <p:extLst>
      <p:ext uri="{BB962C8B-B14F-4D97-AF65-F5344CB8AC3E}">
        <p14:creationId xmlns:p14="http://schemas.microsoft.com/office/powerpoint/2010/main" val="82824063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D57D5-D81F-468F-8524-81563F2BC836}" type="slidenum">
              <a:rPr lang="ru-RU" altLang="fr-FR"/>
              <a:pPr/>
              <a:t>9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5102734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Oval 9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66440" y="2226503"/>
            <a:ext cx="5917679" cy="2550877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6440" y="4777380"/>
            <a:ext cx="5917679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7498080" y="1828800"/>
            <a:ext cx="990599" cy="22865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lang="ru-RU" alt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6236208" y="3264408"/>
            <a:ext cx="3859795" cy="228660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lang="ru-RU" altLang="fr-FR"/>
          </a:p>
        </p:txBody>
      </p:sp>
      <p:sp>
        <p:nvSpPr>
          <p:cNvPr id="11" name="Rectangle 10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A61BF013-6752-40D0-913A-F8C4310755E8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474880967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10204164">
              <a:off x="426788" y="4564241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6" name="Rectangle 15"/>
            <p:cNvSpPr/>
            <p:nvPr/>
          </p:nvSpPr>
          <p:spPr>
            <a:xfrm>
              <a:off x="421503" y="402165"/>
              <a:ext cx="8327939" cy="31411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 bwMode="gray">
            <a:xfrm rot="10800000">
              <a:off x="485023" y="2670079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0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4961454"/>
            <a:ext cx="642200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66441" y="685800"/>
            <a:ext cx="6422004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dirty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866440" y="5528192"/>
            <a:ext cx="6422004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10" name="Rectangle 9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4E3F154F-7A0E-4F94-9B5A-737E97F57FF0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1880854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21010068">
              <a:off x="6359946" y="2780895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Rectangle 8"/>
            <p:cNvSpPr/>
            <p:nvPr/>
          </p:nvSpPr>
          <p:spPr>
            <a:xfrm>
              <a:off x="485023" y="4343399"/>
              <a:ext cx="8182128" cy="211243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 bwMode="gray">
            <a:xfrm>
              <a:off x="485023" y="2854646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927100"/>
            <a:ext cx="6422005" cy="1692720"/>
          </a:xfrm>
        </p:spPr>
        <p:txBody>
          <a:bodyPr/>
          <a:lstStyle>
            <a:lvl1pPr>
              <a:defRPr sz="3600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13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3488023"/>
            <a:ext cx="6422005" cy="2536857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8" name="Rectangle 7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4E3F154F-7A0E-4F94-9B5A-737E97F57FF0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23036666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21010068">
              <a:off x="6359946" y="4309201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10"/>
            <p:cNvSpPr/>
            <p:nvPr/>
          </p:nvSpPr>
          <p:spPr bwMode="gray">
            <a:xfrm>
              <a:off x="485023" y="4381500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4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3" name="TextBox 22"/>
          <p:cNvSpPr txBox="1"/>
          <p:nvPr/>
        </p:nvSpPr>
        <p:spPr bwMode="gray">
          <a:xfrm>
            <a:off x="647430" y="651690"/>
            <a:ext cx="6015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4" name="TextBox 13"/>
          <p:cNvSpPr txBox="1"/>
          <p:nvPr/>
        </p:nvSpPr>
        <p:spPr bwMode="gray">
          <a:xfrm>
            <a:off x="7069418" y="2900292"/>
            <a:ext cx="61906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060" y="927099"/>
            <a:ext cx="6160385" cy="2882179"/>
          </a:xfrm>
        </p:spPr>
        <p:txBody>
          <a:bodyPr anchor="ctr"/>
          <a:lstStyle>
            <a:lvl1pPr>
              <a:defRPr sz="3600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17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387278" y="3809278"/>
            <a:ext cx="5646143" cy="333113"/>
          </a:xfrm>
        </p:spPr>
        <p:txBody>
          <a:bodyPr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5000816"/>
            <a:ext cx="6343673" cy="1010619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9" name="Rectangle 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4E3F154F-7A0E-4F94-9B5A-737E97F57FF0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78489265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5"/>
            <p:cNvSpPr/>
            <p:nvPr/>
          </p:nvSpPr>
          <p:spPr bwMode="gray">
            <a:xfrm rot="21010068">
              <a:off x="6359946" y="431124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7"/>
            <p:cNvSpPr/>
            <p:nvPr/>
          </p:nvSpPr>
          <p:spPr bwMode="gray">
            <a:xfrm>
              <a:off x="485023" y="4381500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7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2057400"/>
            <a:ext cx="6422005" cy="20955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1" y="5024908"/>
            <a:ext cx="6422004" cy="994891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7" name="Rectangle 6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4E3F154F-7A0E-4F94-9B5A-737E97F57FF0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3234927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ри колонк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927100"/>
            <a:ext cx="6423593" cy="709864"/>
          </a:xfrm>
        </p:spPr>
        <p:txBody>
          <a:bodyPr/>
          <a:lstStyle>
            <a:lvl1pPr>
              <a:defRPr sz="3200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0" y="2489200"/>
            <a:ext cx="2313432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5"/>
          </p:nvPr>
        </p:nvSpPr>
        <p:spPr>
          <a:xfrm>
            <a:off x="866440" y="3147164"/>
            <a:ext cx="2313432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05614" y="2489200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6"/>
          </p:nvPr>
        </p:nvSpPr>
        <p:spPr>
          <a:xfrm>
            <a:off x="3408471" y="3147164"/>
            <a:ext cx="2318918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58642" y="2489200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7"/>
          </p:nvPr>
        </p:nvSpPr>
        <p:spPr>
          <a:xfrm>
            <a:off x="5960935" y="3147164"/>
            <a:ext cx="2316625" cy="2888366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3294530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5849521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4E3F154F-7A0E-4F94-9B5A-737E97F57FF0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41382881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толбец с тремя рисункам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927100"/>
            <a:ext cx="6345260" cy="709864"/>
          </a:xfrm>
        </p:spPr>
        <p:txBody>
          <a:bodyPr/>
          <a:lstStyle>
            <a:lvl1pPr>
              <a:defRPr sz="3200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0" y="4179596"/>
            <a:ext cx="2313432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22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019055" y="2489200"/>
            <a:ext cx="2015144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dirty="0"/>
              <a:t>Вставка рисунка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8"/>
          </p:nvPr>
        </p:nvSpPr>
        <p:spPr>
          <a:xfrm>
            <a:off x="866439" y="4837558"/>
            <a:ext cx="2313432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11125" y="4179595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38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553189" y="2489200"/>
            <a:ext cx="2015144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dirty="0"/>
              <a:t>Вставка рисунка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3411125" y="4848208"/>
            <a:ext cx="2318918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58642" y="4179596"/>
            <a:ext cx="2318918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39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6108641" y="2489200"/>
            <a:ext cx="2015144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dirty="0"/>
              <a:t>Вставка рисунка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5958642" y="4837558"/>
            <a:ext cx="2318918" cy="1187321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cxnSp>
        <p:nvCxnSpPr>
          <p:cNvPr id="40" name="Straight Connector 39"/>
          <p:cNvCxnSpPr/>
          <p:nvPr/>
        </p:nvCxnSpPr>
        <p:spPr>
          <a:xfrm>
            <a:off x="3290019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5849521" y="2489201"/>
            <a:ext cx="0" cy="3546328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4E3F154F-7A0E-4F94-9B5A-737E97F57FF0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14267766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Название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21301" y="6387910"/>
            <a:ext cx="990599" cy="228659"/>
          </a:xfrm>
        </p:spPr>
        <p:txBody>
          <a:bodyPr/>
          <a:lstStyle/>
          <a:p>
            <a:endParaRPr lang="ru-RU" alt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16133" y="6387910"/>
            <a:ext cx="3859795" cy="228660"/>
          </a:xfrm>
        </p:spPr>
        <p:txBody>
          <a:bodyPr/>
          <a:lstStyle/>
          <a:p>
            <a:endParaRPr lang="ru-RU" alt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CAE37F10-D347-4896-8115-B95E6E2CD635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534985634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ое название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1588" y="0"/>
            <a:ext cx="9120420" cy="6860798"/>
            <a:chOff x="-1588" y="0"/>
            <a:chExt cx="9120420" cy="6860798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Freeform 5"/>
            <p:cNvSpPr/>
            <p:nvPr/>
          </p:nvSpPr>
          <p:spPr bwMode="gray">
            <a:xfrm rot="4966650">
              <a:off x="4673046" y="5107506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</p:grpSp>
      <p:sp>
        <p:nvSpPr>
          <p:cNvPr id="17" name="Rectangle 16"/>
          <p:cNvSpPr/>
          <p:nvPr/>
        </p:nvSpPr>
        <p:spPr>
          <a:xfrm>
            <a:off x="414867" y="402165"/>
            <a:ext cx="4610565" cy="6053670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Freeform 9"/>
          <p:cNvSpPr/>
          <p:nvPr/>
        </p:nvSpPr>
        <p:spPr bwMode="gray">
          <a:xfrm rot="5400000">
            <a:off x="1299309" y="1765596"/>
            <a:ext cx="5995993" cy="3326809"/>
          </a:xfrm>
          <a:custGeom>
            <a:avLst/>
            <a:gdLst/>
            <a:ahLst/>
            <a:cxnLst/>
            <a:rect l="0" t="0" r="r" b="b"/>
            <a:pathLst>
              <a:path w="4960" h="2752">
                <a:moveTo>
                  <a:pt x="0" y="0"/>
                </a:moveTo>
                <a:lnTo>
                  <a:pt x="0" y="324"/>
                </a:lnTo>
                <a:lnTo>
                  <a:pt x="0" y="1992"/>
                </a:lnTo>
                <a:lnTo>
                  <a:pt x="0" y="2752"/>
                </a:lnTo>
                <a:lnTo>
                  <a:pt x="4960" y="2752"/>
                </a:lnTo>
                <a:lnTo>
                  <a:pt x="4960" y="1992"/>
                </a:lnTo>
                <a:lnTo>
                  <a:pt x="4960" y="324"/>
                </a:lnTo>
                <a:lnTo>
                  <a:pt x="4960" y="0"/>
                </a:lnTo>
                <a:lnTo>
                  <a:pt x="4960" y="0"/>
                </a:lnTo>
                <a:lnTo>
                  <a:pt x="4734" y="34"/>
                </a:lnTo>
                <a:lnTo>
                  <a:pt x="4510" y="64"/>
                </a:lnTo>
                <a:lnTo>
                  <a:pt x="4284" y="90"/>
                </a:lnTo>
                <a:lnTo>
                  <a:pt x="4060" y="114"/>
                </a:lnTo>
                <a:lnTo>
                  <a:pt x="3836" y="132"/>
                </a:lnTo>
                <a:lnTo>
                  <a:pt x="3614" y="146"/>
                </a:lnTo>
                <a:lnTo>
                  <a:pt x="3392" y="158"/>
                </a:lnTo>
                <a:lnTo>
                  <a:pt x="3174" y="166"/>
                </a:lnTo>
                <a:lnTo>
                  <a:pt x="2960" y="172"/>
                </a:lnTo>
                <a:lnTo>
                  <a:pt x="2748" y="174"/>
                </a:lnTo>
                <a:lnTo>
                  <a:pt x="2542" y="174"/>
                </a:lnTo>
                <a:lnTo>
                  <a:pt x="2338" y="174"/>
                </a:lnTo>
                <a:lnTo>
                  <a:pt x="2140" y="170"/>
                </a:lnTo>
                <a:lnTo>
                  <a:pt x="1948" y="164"/>
                </a:lnTo>
                <a:lnTo>
                  <a:pt x="1762" y="156"/>
                </a:lnTo>
                <a:lnTo>
                  <a:pt x="1582" y="148"/>
                </a:lnTo>
                <a:lnTo>
                  <a:pt x="1410" y="138"/>
                </a:lnTo>
                <a:lnTo>
                  <a:pt x="1244" y="128"/>
                </a:lnTo>
                <a:lnTo>
                  <a:pt x="1088" y="116"/>
                </a:lnTo>
                <a:lnTo>
                  <a:pt x="938" y="104"/>
                </a:lnTo>
                <a:lnTo>
                  <a:pt x="668" y="78"/>
                </a:lnTo>
                <a:lnTo>
                  <a:pt x="438" y="54"/>
                </a:lnTo>
                <a:lnTo>
                  <a:pt x="254" y="34"/>
                </a:lnTo>
                <a:lnTo>
                  <a:pt x="116" y="16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</p:sp>
      <p:sp>
        <p:nvSpPr>
          <p:cNvPr id="18" name="Freeform 5"/>
          <p:cNvSpPr>
            <a:spLocks noEditPoints="1"/>
          </p:cNvSpPr>
          <p:nvPr/>
        </p:nvSpPr>
        <p:spPr bwMode="gray">
          <a:xfrm>
            <a:off x="0" y="0"/>
            <a:ext cx="9144000" cy="6858000"/>
          </a:xfrm>
          <a:custGeom>
            <a:avLst/>
            <a:gdLst/>
            <a:ahLst/>
            <a:cxnLst/>
            <a:rect l="0" t="0" r="r" b="b"/>
            <a:pathLst>
              <a:path w="5760" h="4320">
                <a:moveTo>
                  <a:pt x="0" y="0"/>
                </a:moveTo>
                <a:lnTo>
                  <a:pt x="0" y="4320"/>
                </a:lnTo>
                <a:lnTo>
                  <a:pt x="5760" y="4320"/>
                </a:lnTo>
                <a:lnTo>
                  <a:pt x="5760" y="0"/>
                </a:lnTo>
                <a:lnTo>
                  <a:pt x="0" y="0"/>
                </a:lnTo>
                <a:close/>
                <a:moveTo>
                  <a:pt x="5444" y="4004"/>
                </a:moveTo>
                <a:lnTo>
                  <a:pt x="324" y="4004"/>
                </a:lnTo>
                <a:lnTo>
                  <a:pt x="324" y="324"/>
                </a:lnTo>
                <a:lnTo>
                  <a:pt x="5444" y="324"/>
                </a:lnTo>
                <a:lnTo>
                  <a:pt x="5444" y="4004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174928" y="1447799"/>
            <a:ext cx="1113516" cy="4572001"/>
          </a:xfrm>
        </p:spPr>
        <p:txBody>
          <a:bodyPr vert="eaVert" anchor="ctr" anchorCtr="0"/>
          <a:lstStyle/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66738" y="1447799"/>
            <a:ext cx="4416936" cy="4572001"/>
          </a:xfrm>
        </p:spPr>
        <p:txBody>
          <a:bodyPr vert="eaVert"/>
          <a:lstStyle/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8546" y="6365498"/>
            <a:ext cx="3859795" cy="228660"/>
          </a:xfrm>
        </p:spPr>
        <p:txBody>
          <a:bodyPr/>
          <a:lstStyle/>
          <a:p>
            <a:endParaRPr lang="ru-RU" altLang="fr-FR"/>
          </a:p>
        </p:txBody>
      </p:sp>
      <p:sp>
        <p:nvSpPr>
          <p:cNvPr id="9" name="Rectangle 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7B3CC797-CC22-486E-A9B9-D0F2C76A5285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4059671424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5970" y="927098"/>
            <a:ext cx="6343672" cy="709865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5155ADC2-E1CD-4A20-805E-2E45508B823F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934350001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 bwMode="gray">
            <a:xfrm rot="16200000">
              <a:off x="3105027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/>
            <p:nvPr/>
          </p:nvSpPr>
          <p:spPr bwMode="gray">
            <a:xfrm rot="15687606">
              <a:off x="3320102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534" y="2257588"/>
            <a:ext cx="3090672" cy="3020344"/>
          </a:xfrm>
        </p:spPr>
        <p:txBody>
          <a:bodyPr anchor="ctr"/>
          <a:lstStyle>
            <a:lvl1pPr algn="l">
              <a:defRPr sz="3200" b="0" cap="none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19261" y="2257588"/>
            <a:ext cx="3082516" cy="302034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8" name="Rectangle 7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1360DE7C-66A1-4FBF-9DB7-3E4DC8107820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102156729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66440" y="2489200"/>
            <a:ext cx="3636980" cy="3530603"/>
          </a:xfrm>
        </p:spPr>
        <p:txBody>
          <a:bodyPr>
            <a:normAutofit/>
          </a:bodyPr>
          <a:lstStyle/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0581" y="2489203"/>
            <a:ext cx="3636980" cy="3530600"/>
          </a:xfrm>
        </p:spPr>
        <p:txBody>
          <a:bodyPr>
            <a:normAutofit/>
          </a:bodyPr>
          <a:lstStyle/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3FD61E77-557B-4925-94D9-93B5CBE9EE98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3980690095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9918" y="2489200"/>
            <a:ext cx="3633502" cy="75929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66440" y="3248490"/>
            <a:ext cx="3636980" cy="2771311"/>
          </a:xfrm>
        </p:spPr>
        <p:txBody>
          <a:bodyPr>
            <a:normAutofit/>
          </a:bodyPr>
          <a:lstStyle/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0581" y="2489200"/>
            <a:ext cx="3636979" cy="75663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0581" y="3245835"/>
            <a:ext cx="3636980" cy="2773967"/>
          </a:xfrm>
        </p:spPr>
        <p:txBody>
          <a:bodyPr>
            <a:normAutofit/>
          </a:bodyPr>
          <a:lstStyle/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3F3B6C88-E529-45EE-A151-376B7E55945F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785383713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/>
            </a:lvl1pPr>
          </a:lstStyle>
          <a:p>
            <a:fld id="{4FEFB473-040E-4608-8847-15D8DDFB58E7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96927749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204D2722-6DD6-45B8-98E4-AEB847AE388F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398280715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 bwMode="gray">
            <a:xfrm rot="16200000">
              <a:off x="2548536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2" name="Freeform 5"/>
            <p:cNvSpPr/>
            <p:nvPr/>
          </p:nvSpPr>
          <p:spPr bwMode="gray">
            <a:xfrm rot="15687606">
              <a:off x="2769747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1447800"/>
            <a:ext cx="2712590" cy="1495588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68927" y="1447800"/>
            <a:ext cx="3632850" cy="4572000"/>
          </a:xfrm>
        </p:spPr>
        <p:txBody>
          <a:bodyPr anchor="ctr">
            <a:normAutofit/>
          </a:bodyPr>
          <a:lstStyle/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866441" y="3086845"/>
            <a:ext cx="2712589" cy="2933701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9" name="Rectangle 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684ACDB2-A65C-4AD5-AE98-A348B74BE652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860337642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 bwMode="gray">
            <a:xfrm rot="16200000">
              <a:off x="2852610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 rot="15687606">
              <a:off x="3074559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1381390"/>
            <a:ext cx="2987089" cy="157480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722909" y="1320800"/>
            <a:ext cx="2791102" cy="42164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dirty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0" y="3086100"/>
            <a:ext cx="2987089" cy="24511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altLang="fr-FR"/>
          </a:p>
        </p:txBody>
      </p:sp>
      <p:sp>
        <p:nvSpPr>
          <p:cNvPr id="10" name="Rectangle 9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 sz="2800"/>
            </a:lvl1pPr>
          </a:lstStyle>
          <a:p>
            <a:fld id="{35B6DAF3-98D7-4AD5-964A-33DBEB6B0524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2562506258"/>
      </p:ext>
    </p:extLst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-1588" y="0"/>
            <a:ext cx="9145588" cy="6860798"/>
            <a:chOff x="-1588" y="0"/>
            <a:chExt cx="9145588" cy="6860798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9118832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rcRect/>
              <a:stretch>
                <a:fillRect l="-16713" r="-16989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5689832" y="0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6299432" y="5870198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-1588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Freeform 5"/>
            <p:cNvSpPr/>
            <p:nvPr/>
          </p:nvSpPr>
          <p:spPr bwMode="gray">
            <a:xfrm rot="21010068">
              <a:off x="6359946" y="179029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5" name="Freeform 24"/>
            <p:cNvSpPr/>
            <p:nvPr/>
          </p:nvSpPr>
          <p:spPr bwMode="gray">
            <a:xfrm>
              <a:off x="485023" y="1856450"/>
              <a:ext cx="8173954" cy="4535226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0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866440" y="927099"/>
            <a:ext cx="6345260" cy="7098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dirty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4382" y="2489200"/>
            <a:ext cx="6345260" cy="353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74443" y="6365498"/>
            <a:ext cx="990599" cy="22865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 b="1" i="0">
                <a:solidFill>
                  <a:schemeClr val="accent1"/>
                </a:solidFill>
              </a:defRPr>
            </a:lvl1pPr>
          </a:lstStyle>
          <a:p>
            <a:endParaRPr lang="ru-RU" alt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0843" y="6365497"/>
            <a:ext cx="3859795" cy="2286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 b="1" i="0">
                <a:solidFill>
                  <a:schemeClr val="accent1"/>
                </a:solidFill>
              </a:defRPr>
            </a:lvl1pPr>
          </a:lstStyle>
          <a:p>
            <a:endParaRPr lang="ru-RU" altLang="fr-FR"/>
          </a:p>
        </p:txBody>
      </p:sp>
      <p:sp>
        <p:nvSpPr>
          <p:cNvPr id="26" name="Rectangle 25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8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>
                <a:solidFill>
                  <a:schemeClr val="bg1"/>
                </a:solidFill>
              </a:defRPr>
            </a:lvl1pPr>
          </a:lstStyle>
          <a:p>
            <a:fld id="{4E3F154F-7A0E-4F94-9B5A-737E97F57FF0}" type="slidenum">
              <a:rPr lang="ru-RU" altLang="fr-FR"/>
              <a:pPr/>
              <a:t>‹#›</a:t>
            </a:fld>
            <a:endParaRPr lang="ru-RU" altLang="fr-FR"/>
          </a:p>
        </p:txBody>
      </p:sp>
    </p:spTree>
    <p:extLst>
      <p:ext uri="{BB962C8B-B14F-4D97-AF65-F5344CB8AC3E}">
        <p14:creationId xmlns:p14="http://schemas.microsoft.com/office/powerpoint/2010/main" val="12842021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  <p:sldLayoutId id="2147483742" r:id="rId12"/>
    <p:sldLayoutId id="2147483743" r:id="rId13"/>
    <p:sldLayoutId id="2147483744" r:id="rId14"/>
    <p:sldLayoutId id="2147483745" r:id="rId15"/>
    <p:sldLayoutId id="2147483746" r:id="rId16"/>
    <p:sldLayoutId id="2147483747" r:id="rId17"/>
  </p:sldLayoutIdLst>
  <p:transition>
    <p:circle/>
  </p:transition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sz="3200" b="0" i="0" kern="1200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685800" indent="-283464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96012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3444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50876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8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0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5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4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>
                <a:latin typeface="Georgia"/>
              </a:rPr>
              <a:t>Банкет-Фуршет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/>
              <a:t>Фузик Богдан 31-РО</a:t>
            </a:r>
          </a:p>
        </p:txBody>
      </p:sp>
    </p:spTree>
    <p:extLst>
      <p:ext uri="{BB962C8B-B14F-4D97-AF65-F5344CB8AC3E}">
        <p14:creationId xmlns:p14="http://schemas.microsoft.com/office/powerpoint/2010/main" val="3241394399"/>
      </p:ext>
    </p:extLst>
  </p:cSld>
  <p:clrMapOvr>
    <a:masterClrMapping/>
  </p:clrMapOvr>
  <p:transition>
    <p:circl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На концах стола  на расстоянии 15 - 20 см от торца  по центру ставят треугольником фужеры по 9 - 17 шт.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Рюмки расставляют между треугольниками вдоль  по центру стола двумя рядами. Расстояние между рядами составляет 20 - 30 см, между рюмками - 1,5 - 2 см.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Сначала расставляют рюмки малого размера и емкости (водочные), затем - среднего (лафитные) и большого - (рейнвейные).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Чередование рюмок в обоих рядах должно быть одинаковым, ряды - симметричными, поэтому ставят сначала один ряд рюмок, по нему выравнивают второй.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 длине стола свыше  7 м  фужеры ставят также и в середине стола двумя симметричными треугольниками по 7 - 9 штук на расстоянии 15 - 20 см между ними.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solidFill>
                  <a:srgbClr val="FFFFFF"/>
                </a:solidFill>
                <a:latin typeface="Georgia"/>
                <a:cs typeface="Arial" charset="0"/>
              </a:rPr>
              <a:t>Сервировка “В два ряда”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8" name="Rectangle 4"/>
          <p:cNvSpPr>
            <a:spLocks noGrp="1" noChangeArrowheads="1"/>
          </p:cNvSpPr>
          <p:nvPr>
            <p:ph type="ctrTitle"/>
          </p:nvPr>
        </p:nvSpPr>
        <p:spPr>
          <a:xfrm>
            <a:off x="431335" y="488845"/>
            <a:ext cx="7772400" cy="935038"/>
          </a:xfrm>
        </p:spPr>
        <p:txBody>
          <a:bodyPr anchor="ctr"/>
          <a:lstStyle/>
          <a:p>
            <a:pPr algn="ctr"/>
            <a:r>
              <a:rPr lang="ru-RU" altLang="fr-FR" sz="2800" b="1">
                <a:solidFill>
                  <a:srgbClr val="FFFFFF"/>
                </a:solidFill>
                <a:latin typeface="Georgia"/>
                <a:cs typeface="Arial" charset="0"/>
              </a:rPr>
              <a:t>Сервировка “В два ряда”</a:t>
            </a:r>
            <a:endParaRPr lang="ru-RU" altLang="fr-FR" sz="2800" b="1">
              <a:solidFill>
                <a:srgbClr val="FFFFFF"/>
              </a:solidFill>
              <a:latin typeface="Georgia"/>
            </a:endParaRPr>
          </a:p>
        </p:txBody>
      </p:sp>
      <p:sp>
        <p:nvSpPr>
          <p:cNvPr id="31749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1412875"/>
            <a:ext cx="8137525" cy="5040313"/>
          </a:xfrm>
        </p:spPr>
        <p:txBody>
          <a:bodyPr/>
          <a:lstStyle/>
          <a:p>
            <a:pPr algn="ctr">
              <a:buFontTx/>
              <a:buChar char="-"/>
            </a:pPr>
            <a:r>
              <a:rPr lang="ru-RU" altLang="fr-FR"/>
              <a:t> фужер,        - водочная рюмка,           - лафитная рюмка,</a:t>
            </a:r>
          </a:p>
          <a:p>
            <a:pPr algn="ctr"/>
            <a:r>
              <a:rPr lang="ru-RU" altLang="fr-FR"/>
              <a:t>- рейнвейная рюмка </a:t>
            </a:r>
          </a:p>
        </p:txBody>
      </p:sp>
      <p:sp>
        <p:nvSpPr>
          <p:cNvPr id="31752" name="Oval 8"/>
          <p:cNvSpPr>
            <a:spLocks noChangeArrowheads="1"/>
          </p:cNvSpPr>
          <p:nvPr/>
        </p:nvSpPr>
        <p:spPr bwMode="auto">
          <a:xfrm>
            <a:off x="1403350" y="3141663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53" name="Oval 9"/>
          <p:cNvSpPr>
            <a:spLocks noChangeArrowheads="1"/>
          </p:cNvSpPr>
          <p:nvPr/>
        </p:nvSpPr>
        <p:spPr bwMode="auto">
          <a:xfrm>
            <a:off x="1042988" y="3860800"/>
            <a:ext cx="360362" cy="358775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54" name="Oval 10"/>
          <p:cNvSpPr>
            <a:spLocks noChangeArrowheads="1"/>
          </p:cNvSpPr>
          <p:nvPr/>
        </p:nvSpPr>
        <p:spPr bwMode="auto">
          <a:xfrm>
            <a:off x="1403350" y="4005263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55" name="Oval 11"/>
          <p:cNvSpPr>
            <a:spLocks noChangeArrowheads="1"/>
          </p:cNvSpPr>
          <p:nvPr/>
        </p:nvSpPr>
        <p:spPr bwMode="auto">
          <a:xfrm>
            <a:off x="684213" y="3644900"/>
            <a:ext cx="360362" cy="358775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56" name="Oval 12"/>
          <p:cNvSpPr>
            <a:spLocks noChangeArrowheads="1"/>
          </p:cNvSpPr>
          <p:nvPr/>
        </p:nvSpPr>
        <p:spPr bwMode="auto">
          <a:xfrm>
            <a:off x="1763713" y="3789363"/>
            <a:ext cx="360362" cy="358775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57" name="Oval 13"/>
          <p:cNvSpPr>
            <a:spLocks noChangeArrowheads="1"/>
          </p:cNvSpPr>
          <p:nvPr/>
        </p:nvSpPr>
        <p:spPr bwMode="auto">
          <a:xfrm>
            <a:off x="1763713" y="3357563"/>
            <a:ext cx="360362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58" name="Oval 14"/>
          <p:cNvSpPr>
            <a:spLocks noChangeArrowheads="1"/>
          </p:cNvSpPr>
          <p:nvPr/>
        </p:nvSpPr>
        <p:spPr bwMode="auto">
          <a:xfrm>
            <a:off x="1763713" y="2924175"/>
            <a:ext cx="358775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59" name="Oval 15"/>
          <p:cNvSpPr>
            <a:spLocks noChangeArrowheads="1"/>
          </p:cNvSpPr>
          <p:nvPr/>
        </p:nvSpPr>
        <p:spPr bwMode="auto">
          <a:xfrm>
            <a:off x="1042988" y="3429000"/>
            <a:ext cx="358775" cy="358775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60" name="Oval 16"/>
          <p:cNvSpPr>
            <a:spLocks noChangeArrowheads="1"/>
          </p:cNvSpPr>
          <p:nvPr/>
        </p:nvSpPr>
        <p:spPr bwMode="auto">
          <a:xfrm>
            <a:off x="1403350" y="3573463"/>
            <a:ext cx="358775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62" name="Oval 18"/>
          <p:cNvSpPr>
            <a:spLocks noChangeArrowheads="1"/>
          </p:cNvSpPr>
          <p:nvPr/>
        </p:nvSpPr>
        <p:spPr bwMode="auto">
          <a:xfrm>
            <a:off x="3059113" y="2924175"/>
            <a:ext cx="360362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63" name="Oval 19"/>
          <p:cNvSpPr>
            <a:spLocks noChangeArrowheads="1"/>
          </p:cNvSpPr>
          <p:nvPr/>
        </p:nvSpPr>
        <p:spPr bwMode="auto">
          <a:xfrm>
            <a:off x="2627313" y="2924175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64" name="Oval 20"/>
          <p:cNvSpPr>
            <a:spLocks noChangeArrowheads="1"/>
          </p:cNvSpPr>
          <p:nvPr/>
        </p:nvSpPr>
        <p:spPr bwMode="auto">
          <a:xfrm>
            <a:off x="2987675" y="4221163"/>
            <a:ext cx="358775" cy="358775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65" name="Oval 21"/>
          <p:cNvSpPr>
            <a:spLocks noChangeArrowheads="1"/>
          </p:cNvSpPr>
          <p:nvPr/>
        </p:nvSpPr>
        <p:spPr bwMode="auto">
          <a:xfrm>
            <a:off x="4356100" y="2924175"/>
            <a:ext cx="358775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66" name="Oval 22"/>
          <p:cNvSpPr>
            <a:spLocks noChangeArrowheads="1"/>
          </p:cNvSpPr>
          <p:nvPr/>
        </p:nvSpPr>
        <p:spPr bwMode="auto">
          <a:xfrm>
            <a:off x="3924300" y="2924175"/>
            <a:ext cx="287338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67" name="Oval 23"/>
          <p:cNvSpPr>
            <a:spLocks noChangeArrowheads="1"/>
          </p:cNvSpPr>
          <p:nvPr/>
        </p:nvSpPr>
        <p:spPr bwMode="auto">
          <a:xfrm>
            <a:off x="3563938" y="292417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68" name="Oval 24"/>
          <p:cNvSpPr>
            <a:spLocks noChangeArrowheads="1"/>
          </p:cNvSpPr>
          <p:nvPr/>
        </p:nvSpPr>
        <p:spPr bwMode="auto">
          <a:xfrm>
            <a:off x="2555875" y="4292600"/>
            <a:ext cx="287338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69" name="Oval 25"/>
          <p:cNvSpPr>
            <a:spLocks noChangeArrowheads="1"/>
          </p:cNvSpPr>
          <p:nvPr/>
        </p:nvSpPr>
        <p:spPr bwMode="auto">
          <a:xfrm>
            <a:off x="2195513" y="436562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70" name="Oval 26"/>
          <p:cNvSpPr>
            <a:spLocks noChangeArrowheads="1"/>
          </p:cNvSpPr>
          <p:nvPr/>
        </p:nvSpPr>
        <p:spPr bwMode="auto">
          <a:xfrm>
            <a:off x="2268538" y="2924175"/>
            <a:ext cx="215900" cy="217488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71" name="Oval 27"/>
          <p:cNvSpPr>
            <a:spLocks noChangeArrowheads="1"/>
          </p:cNvSpPr>
          <p:nvPr/>
        </p:nvSpPr>
        <p:spPr bwMode="auto">
          <a:xfrm>
            <a:off x="1763713" y="4221163"/>
            <a:ext cx="358775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72" name="Oval 28"/>
          <p:cNvSpPr>
            <a:spLocks noChangeArrowheads="1"/>
          </p:cNvSpPr>
          <p:nvPr/>
        </p:nvSpPr>
        <p:spPr bwMode="auto">
          <a:xfrm>
            <a:off x="3492500" y="436562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73" name="Oval 29"/>
          <p:cNvSpPr>
            <a:spLocks noChangeArrowheads="1"/>
          </p:cNvSpPr>
          <p:nvPr/>
        </p:nvSpPr>
        <p:spPr bwMode="auto">
          <a:xfrm>
            <a:off x="4859338" y="292417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74" name="Oval 30"/>
          <p:cNvSpPr>
            <a:spLocks noChangeArrowheads="1"/>
          </p:cNvSpPr>
          <p:nvPr/>
        </p:nvSpPr>
        <p:spPr bwMode="auto">
          <a:xfrm>
            <a:off x="6516688" y="2924175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75" name="Oval 31"/>
          <p:cNvSpPr>
            <a:spLocks noChangeArrowheads="1"/>
          </p:cNvSpPr>
          <p:nvPr/>
        </p:nvSpPr>
        <p:spPr bwMode="auto">
          <a:xfrm>
            <a:off x="5219700" y="2924175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76" name="Oval 32"/>
          <p:cNvSpPr>
            <a:spLocks noChangeArrowheads="1"/>
          </p:cNvSpPr>
          <p:nvPr/>
        </p:nvSpPr>
        <p:spPr bwMode="auto">
          <a:xfrm>
            <a:off x="4284663" y="4221163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77" name="Oval 33"/>
          <p:cNvSpPr>
            <a:spLocks noChangeArrowheads="1"/>
          </p:cNvSpPr>
          <p:nvPr/>
        </p:nvSpPr>
        <p:spPr bwMode="auto">
          <a:xfrm>
            <a:off x="3851275" y="4292600"/>
            <a:ext cx="288925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78" name="Oval 34"/>
          <p:cNvSpPr>
            <a:spLocks noChangeArrowheads="1"/>
          </p:cNvSpPr>
          <p:nvPr/>
        </p:nvSpPr>
        <p:spPr bwMode="auto">
          <a:xfrm>
            <a:off x="5651500" y="4221163"/>
            <a:ext cx="360363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79" name="Oval 35"/>
          <p:cNvSpPr>
            <a:spLocks noChangeArrowheads="1"/>
          </p:cNvSpPr>
          <p:nvPr/>
        </p:nvSpPr>
        <p:spPr bwMode="auto">
          <a:xfrm>
            <a:off x="6156325" y="436562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80" name="Oval 36"/>
          <p:cNvSpPr>
            <a:spLocks noChangeArrowheads="1"/>
          </p:cNvSpPr>
          <p:nvPr/>
        </p:nvSpPr>
        <p:spPr bwMode="auto">
          <a:xfrm>
            <a:off x="4787900" y="436562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81" name="Oval 37"/>
          <p:cNvSpPr>
            <a:spLocks noChangeArrowheads="1"/>
          </p:cNvSpPr>
          <p:nvPr/>
        </p:nvSpPr>
        <p:spPr bwMode="auto">
          <a:xfrm>
            <a:off x="6156325" y="292417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82" name="Oval 38"/>
          <p:cNvSpPr>
            <a:spLocks noChangeArrowheads="1"/>
          </p:cNvSpPr>
          <p:nvPr/>
        </p:nvSpPr>
        <p:spPr bwMode="auto">
          <a:xfrm>
            <a:off x="5651500" y="2924175"/>
            <a:ext cx="360363" cy="358775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83" name="Oval 39"/>
          <p:cNvSpPr>
            <a:spLocks noChangeArrowheads="1"/>
          </p:cNvSpPr>
          <p:nvPr/>
        </p:nvSpPr>
        <p:spPr bwMode="auto">
          <a:xfrm>
            <a:off x="5148263" y="4292600"/>
            <a:ext cx="287337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84" name="Oval 40"/>
          <p:cNvSpPr>
            <a:spLocks noChangeArrowheads="1"/>
          </p:cNvSpPr>
          <p:nvPr/>
        </p:nvSpPr>
        <p:spPr bwMode="auto">
          <a:xfrm>
            <a:off x="7235825" y="3068638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85" name="Oval 41"/>
          <p:cNvSpPr>
            <a:spLocks noChangeArrowheads="1"/>
          </p:cNvSpPr>
          <p:nvPr/>
        </p:nvSpPr>
        <p:spPr bwMode="auto">
          <a:xfrm>
            <a:off x="6877050" y="3284538"/>
            <a:ext cx="358775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86" name="Oval 42"/>
          <p:cNvSpPr>
            <a:spLocks noChangeArrowheads="1"/>
          </p:cNvSpPr>
          <p:nvPr/>
        </p:nvSpPr>
        <p:spPr bwMode="auto">
          <a:xfrm>
            <a:off x="6516688" y="4292600"/>
            <a:ext cx="287337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87" name="Oval 43"/>
          <p:cNvSpPr>
            <a:spLocks noChangeArrowheads="1"/>
          </p:cNvSpPr>
          <p:nvPr/>
        </p:nvSpPr>
        <p:spPr bwMode="auto">
          <a:xfrm>
            <a:off x="6877050" y="2852738"/>
            <a:ext cx="360363" cy="358775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88" name="Oval 44"/>
          <p:cNvSpPr>
            <a:spLocks noChangeArrowheads="1"/>
          </p:cNvSpPr>
          <p:nvPr/>
        </p:nvSpPr>
        <p:spPr bwMode="auto">
          <a:xfrm>
            <a:off x="6858014" y="4198203"/>
            <a:ext cx="358775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89" name="Oval 45"/>
          <p:cNvSpPr>
            <a:spLocks noChangeArrowheads="1"/>
          </p:cNvSpPr>
          <p:nvPr/>
        </p:nvSpPr>
        <p:spPr bwMode="auto">
          <a:xfrm>
            <a:off x="7235825" y="3933825"/>
            <a:ext cx="360363" cy="358775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90" name="Oval 46"/>
          <p:cNvSpPr>
            <a:spLocks noChangeArrowheads="1"/>
          </p:cNvSpPr>
          <p:nvPr/>
        </p:nvSpPr>
        <p:spPr bwMode="auto">
          <a:xfrm>
            <a:off x="7235825" y="3500438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91" name="Oval 47"/>
          <p:cNvSpPr>
            <a:spLocks noChangeArrowheads="1"/>
          </p:cNvSpPr>
          <p:nvPr/>
        </p:nvSpPr>
        <p:spPr bwMode="auto">
          <a:xfrm>
            <a:off x="6858014" y="3723750"/>
            <a:ext cx="358775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92" name="Oval 48"/>
          <p:cNvSpPr>
            <a:spLocks noChangeArrowheads="1"/>
          </p:cNvSpPr>
          <p:nvPr/>
        </p:nvSpPr>
        <p:spPr bwMode="auto">
          <a:xfrm>
            <a:off x="7596188" y="3284538"/>
            <a:ext cx="360362" cy="358775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93" name="Oval 49"/>
          <p:cNvSpPr>
            <a:spLocks noChangeArrowheads="1"/>
          </p:cNvSpPr>
          <p:nvPr/>
        </p:nvSpPr>
        <p:spPr bwMode="auto">
          <a:xfrm>
            <a:off x="7596188" y="3716338"/>
            <a:ext cx="360362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95" name="Oval 51"/>
          <p:cNvSpPr>
            <a:spLocks noChangeArrowheads="1"/>
          </p:cNvSpPr>
          <p:nvPr/>
        </p:nvSpPr>
        <p:spPr bwMode="auto">
          <a:xfrm>
            <a:off x="7956550" y="3500438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1796" name="Oval 52"/>
          <p:cNvSpPr>
            <a:spLocks noChangeArrowheads="1"/>
          </p:cNvSpPr>
          <p:nvPr/>
        </p:nvSpPr>
        <p:spPr bwMode="auto">
          <a:xfrm>
            <a:off x="690128" y="1408996"/>
            <a:ext cx="360362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pPr algn="ctr"/>
            <a:endParaRPr lang="fr-FR" altLang="fr-FR"/>
          </a:p>
        </p:txBody>
      </p:sp>
      <p:sp>
        <p:nvSpPr>
          <p:cNvPr id="31797" name="Oval 53"/>
          <p:cNvSpPr>
            <a:spLocks noChangeArrowheads="1"/>
          </p:cNvSpPr>
          <p:nvPr/>
        </p:nvSpPr>
        <p:spPr bwMode="auto">
          <a:xfrm>
            <a:off x="2357901" y="1480882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98" name="Oval 54"/>
          <p:cNvSpPr>
            <a:spLocks noChangeArrowheads="1"/>
          </p:cNvSpPr>
          <p:nvPr/>
        </p:nvSpPr>
        <p:spPr bwMode="auto">
          <a:xfrm>
            <a:off x="5420279" y="1437750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1799" name="Oval 55"/>
          <p:cNvSpPr>
            <a:spLocks noChangeArrowheads="1"/>
          </p:cNvSpPr>
          <p:nvPr/>
        </p:nvSpPr>
        <p:spPr bwMode="auto">
          <a:xfrm>
            <a:off x="2947373" y="1811562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Сервировку начинают с расстановки группы фужеров (10 - 15 и более шт.) по краям стола под углом 30 - 45º к его оси.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Затем параллельно  группе фужеров размещают группы рюмок (водочных, лафитных, рейнвейных) на расстоянии 30 - 50 см между группами.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 длине стола более 7 м в центре стола дополнительно устанавливают группу фужеров.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solidFill>
                  <a:srgbClr val="FFFFFF"/>
                </a:solidFill>
                <a:latin typeface="Georgia"/>
                <a:cs typeface="Arial" charset="0"/>
              </a:rPr>
              <a:t>Сервировка “группами” 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5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1484313"/>
            <a:ext cx="8064500" cy="4681537"/>
          </a:xfrm>
        </p:spPr>
        <p:txBody>
          <a:bodyPr/>
          <a:lstStyle/>
          <a:p>
            <a:pPr algn="ctr"/>
            <a:r>
              <a:rPr lang="ru-RU" altLang="fr-FR">
                <a:latin typeface=""/>
              </a:rPr>
              <a:t>- ФУЖЕР,            - ВОДОЧНАЯ РЮМКА,      </a:t>
            </a:r>
          </a:p>
          <a:p>
            <a:pPr algn="ctr"/>
            <a:r>
              <a:rPr lang="ru-RU" altLang="fr-FR"/>
              <a:t>- ЛАФИТНАЯ РЮМКА,             - РЕЙНВЕЙНАЯ РЮМКА</a:t>
            </a:r>
          </a:p>
        </p:txBody>
      </p:sp>
      <p:sp>
        <p:nvSpPr>
          <p:cNvPr id="35847" name="Oval 7"/>
          <p:cNvSpPr>
            <a:spLocks noChangeArrowheads="1"/>
          </p:cNvSpPr>
          <p:nvPr/>
        </p:nvSpPr>
        <p:spPr bwMode="auto">
          <a:xfrm>
            <a:off x="1619250" y="2708275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48" name="Oval 8"/>
          <p:cNvSpPr>
            <a:spLocks noChangeArrowheads="1"/>
          </p:cNvSpPr>
          <p:nvPr/>
        </p:nvSpPr>
        <p:spPr bwMode="auto">
          <a:xfrm>
            <a:off x="971550" y="4005263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49" name="Oval 9"/>
          <p:cNvSpPr>
            <a:spLocks noChangeArrowheads="1"/>
          </p:cNvSpPr>
          <p:nvPr/>
        </p:nvSpPr>
        <p:spPr bwMode="auto">
          <a:xfrm>
            <a:off x="2051050" y="2708275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50" name="Oval 10"/>
          <p:cNvSpPr>
            <a:spLocks noChangeArrowheads="1"/>
          </p:cNvSpPr>
          <p:nvPr/>
        </p:nvSpPr>
        <p:spPr bwMode="auto">
          <a:xfrm>
            <a:off x="6443663" y="3213100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51" name="Oval 11"/>
          <p:cNvSpPr>
            <a:spLocks noChangeArrowheads="1"/>
          </p:cNvSpPr>
          <p:nvPr/>
        </p:nvSpPr>
        <p:spPr bwMode="auto">
          <a:xfrm>
            <a:off x="6588125" y="2781300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52" name="Oval 12"/>
          <p:cNvSpPr>
            <a:spLocks noChangeArrowheads="1"/>
          </p:cNvSpPr>
          <p:nvPr/>
        </p:nvSpPr>
        <p:spPr bwMode="auto">
          <a:xfrm>
            <a:off x="2987675" y="2781300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53" name="Oval 13"/>
          <p:cNvSpPr>
            <a:spLocks noChangeArrowheads="1"/>
          </p:cNvSpPr>
          <p:nvPr/>
        </p:nvSpPr>
        <p:spPr bwMode="auto">
          <a:xfrm>
            <a:off x="1403350" y="4005263"/>
            <a:ext cx="358775" cy="358775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54" name="Oval 14"/>
          <p:cNvSpPr>
            <a:spLocks noChangeArrowheads="1"/>
          </p:cNvSpPr>
          <p:nvPr/>
        </p:nvSpPr>
        <p:spPr bwMode="auto">
          <a:xfrm>
            <a:off x="1619250" y="3573463"/>
            <a:ext cx="358775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55" name="Oval 15"/>
          <p:cNvSpPr>
            <a:spLocks noChangeArrowheads="1"/>
          </p:cNvSpPr>
          <p:nvPr/>
        </p:nvSpPr>
        <p:spPr bwMode="auto">
          <a:xfrm>
            <a:off x="1835150" y="3141663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56" name="Oval 16"/>
          <p:cNvSpPr>
            <a:spLocks noChangeArrowheads="1"/>
          </p:cNvSpPr>
          <p:nvPr/>
        </p:nvSpPr>
        <p:spPr bwMode="auto">
          <a:xfrm>
            <a:off x="1187450" y="3573463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57" name="Oval 17"/>
          <p:cNvSpPr>
            <a:spLocks noChangeArrowheads="1"/>
          </p:cNvSpPr>
          <p:nvPr/>
        </p:nvSpPr>
        <p:spPr bwMode="auto">
          <a:xfrm>
            <a:off x="1403350" y="3141663"/>
            <a:ext cx="358775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58" name="Oval 18"/>
          <p:cNvSpPr>
            <a:spLocks noChangeArrowheads="1"/>
          </p:cNvSpPr>
          <p:nvPr/>
        </p:nvSpPr>
        <p:spPr bwMode="auto">
          <a:xfrm>
            <a:off x="2843213" y="306863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59" name="Oval 19"/>
          <p:cNvSpPr>
            <a:spLocks noChangeArrowheads="1"/>
          </p:cNvSpPr>
          <p:nvPr/>
        </p:nvSpPr>
        <p:spPr bwMode="auto">
          <a:xfrm>
            <a:off x="2700338" y="3357563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0" name="Oval 20"/>
          <p:cNvSpPr>
            <a:spLocks noChangeArrowheads="1"/>
          </p:cNvSpPr>
          <p:nvPr/>
        </p:nvSpPr>
        <p:spPr bwMode="auto">
          <a:xfrm>
            <a:off x="2555875" y="3644900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1" name="Oval 21"/>
          <p:cNvSpPr>
            <a:spLocks noChangeArrowheads="1"/>
          </p:cNvSpPr>
          <p:nvPr/>
        </p:nvSpPr>
        <p:spPr bwMode="auto">
          <a:xfrm>
            <a:off x="2268538" y="4221163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2" name="Oval 22"/>
          <p:cNvSpPr>
            <a:spLocks noChangeArrowheads="1"/>
          </p:cNvSpPr>
          <p:nvPr/>
        </p:nvSpPr>
        <p:spPr bwMode="auto">
          <a:xfrm>
            <a:off x="3276600" y="2781300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3" name="Oval 23"/>
          <p:cNvSpPr>
            <a:spLocks noChangeArrowheads="1"/>
          </p:cNvSpPr>
          <p:nvPr/>
        </p:nvSpPr>
        <p:spPr bwMode="auto">
          <a:xfrm>
            <a:off x="2411413" y="393382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4" name="Oval 24"/>
          <p:cNvSpPr>
            <a:spLocks noChangeArrowheads="1"/>
          </p:cNvSpPr>
          <p:nvPr/>
        </p:nvSpPr>
        <p:spPr bwMode="auto">
          <a:xfrm>
            <a:off x="4067175" y="2781300"/>
            <a:ext cx="288925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5" name="Oval 25"/>
          <p:cNvSpPr>
            <a:spLocks noChangeArrowheads="1"/>
          </p:cNvSpPr>
          <p:nvPr/>
        </p:nvSpPr>
        <p:spPr bwMode="auto">
          <a:xfrm>
            <a:off x="3779838" y="3500438"/>
            <a:ext cx="287337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6" name="Oval 26"/>
          <p:cNvSpPr>
            <a:spLocks noChangeArrowheads="1"/>
          </p:cNvSpPr>
          <p:nvPr/>
        </p:nvSpPr>
        <p:spPr bwMode="auto">
          <a:xfrm>
            <a:off x="3635375" y="3860800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7" name="Oval 27"/>
          <p:cNvSpPr>
            <a:spLocks noChangeArrowheads="1"/>
          </p:cNvSpPr>
          <p:nvPr/>
        </p:nvSpPr>
        <p:spPr bwMode="auto">
          <a:xfrm>
            <a:off x="4427538" y="2781300"/>
            <a:ext cx="287337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8" name="Oval 28"/>
          <p:cNvSpPr>
            <a:spLocks noChangeArrowheads="1"/>
          </p:cNvSpPr>
          <p:nvPr/>
        </p:nvSpPr>
        <p:spPr bwMode="auto">
          <a:xfrm>
            <a:off x="3995738" y="3860800"/>
            <a:ext cx="287337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69" name="Oval 29"/>
          <p:cNvSpPr>
            <a:spLocks noChangeArrowheads="1"/>
          </p:cNvSpPr>
          <p:nvPr/>
        </p:nvSpPr>
        <p:spPr bwMode="auto">
          <a:xfrm>
            <a:off x="4140200" y="3500438"/>
            <a:ext cx="287338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0" name="Oval 30"/>
          <p:cNvSpPr>
            <a:spLocks noChangeArrowheads="1"/>
          </p:cNvSpPr>
          <p:nvPr/>
        </p:nvSpPr>
        <p:spPr bwMode="auto">
          <a:xfrm>
            <a:off x="4284663" y="3141663"/>
            <a:ext cx="287337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1" name="Oval 31"/>
          <p:cNvSpPr>
            <a:spLocks noChangeArrowheads="1"/>
          </p:cNvSpPr>
          <p:nvPr/>
        </p:nvSpPr>
        <p:spPr bwMode="auto">
          <a:xfrm>
            <a:off x="3492500" y="4221163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2" name="Oval 32"/>
          <p:cNvSpPr>
            <a:spLocks noChangeArrowheads="1"/>
          </p:cNvSpPr>
          <p:nvPr/>
        </p:nvSpPr>
        <p:spPr bwMode="auto">
          <a:xfrm>
            <a:off x="3924300" y="3141663"/>
            <a:ext cx="287338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3" name="Oval 33"/>
          <p:cNvSpPr>
            <a:spLocks noChangeArrowheads="1"/>
          </p:cNvSpPr>
          <p:nvPr/>
        </p:nvSpPr>
        <p:spPr bwMode="auto">
          <a:xfrm>
            <a:off x="2555875" y="4221163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4" name="Oval 34"/>
          <p:cNvSpPr>
            <a:spLocks noChangeArrowheads="1"/>
          </p:cNvSpPr>
          <p:nvPr/>
        </p:nvSpPr>
        <p:spPr bwMode="auto">
          <a:xfrm>
            <a:off x="2987675" y="3357563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5" name="Oval 35"/>
          <p:cNvSpPr>
            <a:spLocks noChangeArrowheads="1"/>
          </p:cNvSpPr>
          <p:nvPr/>
        </p:nvSpPr>
        <p:spPr bwMode="auto">
          <a:xfrm>
            <a:off x="2843213" y="3644900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6" name="Oval 36"/>
          <p:cNvSpPr>
            <a:spLocks noChangeArrowheads="1"/>
          </p:cNvSpPr>
          <p:nvPr/>
        </p:nvSpPr>
        <p:spPr bwMode="auto">
          <a:xfrm>
            <a:off x="2700338" y="393382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7" name="Oval 37"/>
          <p:cNvSpPr>
            <a:spLocks noChangeArrowheads="1"/>
          </p:cNvSpPr>
          <p:nvPr/>
        </p:nvSpPr>
        <p:spPr bwMode="auto">
          <a:xfrm>
            <a:off x="3132138" y="306863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8" name="Oval 38"/>
          <p:cNvSpPr>
            <a:spLocks noChangeArrowheads="1"/>
          </p:cNvSpPr>
          <p:nvPr/>
        </p:nvSpPr>
        <p:spPr bwMode="auto">
          <a:xfrm>
            <a:off x="5148263" y="3213100"/>
            <a:ext cx="360362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79" name="Oval 39"/>
          <p:cNvSpPr>
            <a:spLocks noChangeArrowheads="1"/>
          </p:cNvSpPr>
          <p:nvPr/>
        </p:nvSpPr>
        <p:spPr bwMode="auto">
          <a:xfrm>
            <a:off x="5580063" y="3213100"/>
            <a:ext cx="358775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80" name="Oval 40"/>
          <p:cNvSpPr>
            <a:spLocks noChangeArrowheads="1"/>
          </p:cNvSpPr>
          <p:nvPr/>
        </p:nvSpPr>
        <p:spPr bwMode="auto">
          <a:xfrm>
            <a:off x="5707826" y="2774845"/>
            <a:ext cx="358775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81" name="Oval 41"/>
          <p:cNvSpPr>
            <a:spLocks noChangeArrowheads="1"/>
          </p:cNvSpPr>
          <p:nvPr/>
        </p:nvSpPr>
        <p:spPr bwMode="auto">
          <a:xfrm>
            <a:off x="5276505" y="2774845"/>
            <a:ext cx="360363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82" name="Oval 42"/>
          <p:cNvSpPr>
            <a:spLocks noChangeArrowheads="1"/>
          </p:cNvSpPr>
          <p:nvPr/>
        </p:nvSpPr>
        <p:spPr bwMode="auto">
          <a:xfrm>
            <a:off x="5003800" y="3644900"/>
            <a:ext cx="360363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83" name="Oval 43"/>
          <p:cNvSpPr>
            <a:spLocks noChangeArrowheads="1"/>
          </p:cNvSpPr>
          <p:nvPr/>
        </p:nvSpPr>
        <p:spPr bwMode="auto">
          <a:xfrm>
            <a:off x="4859338" y="4076700"/>
            <a:ext cx="360362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84" name="Oval 44"/>
          <p:cNvSpPr>
            <a:spLocks noChangeArrowheads="1"/>
          </p:cNvSpPr>
          <p:nvPr/>
        </p:nvSpPr>
        <p:spPr bwMode="auto">
          <a:xfrm>
            <a:off x="5435600" y="3644900"/>
            <a:ext cx="360363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85" name="Oval 45"/>
          <p:cNvSpPr>
            <a:spLocks noChangeArrowheads="1"/>
          </p:cNvSpPr>
          <p:nvPr/>
        </p:nvSpPr>
        <p:spPr bwMode="auto">
          <a:xfrm>
            <a:off x="5292725" y="4076700"/>
            <a:ext cx="358775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86" name="Oval 46"/>
          <p:cNvSpPr>
            <a:spLocks noChangeArrowheads="1"/>
          </p:cNvSpPr>
          <p:nvPr/>
        </p:nvSpPr>
        <p:spPr bwMode="auto">
          <a:xfrm>
            <a:off x="3851275" y="4221163"/>
            <a:ext cx="287338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87" name="Oval 47"/>
          <p:cNvSpPr>
            <a:spLocks noChangeArrowheads="1"/>
          </p:cNvSpPr>
          <p:nvPr/>
        </p:nvSpPr>
        <p:spPr bwMode="auto">
          <a:xfrm>
            <a:off x="2084731" y="1495260"/>
            <a:ext cx="358775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88" name="Oval 48"/>
          <p:cNvSpPr>
            <a:spLocks noChangeArrowheads="1"/>
          </p:cNvSpPr>
          <p:nvPr/>
        </p:nvSpPr>
        <p:spPr bwMode="auto">
          <a:xfrm>
            <a:off x="6588125" y="4076700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89" name="Oval 49"/>
          <p:cNvSpPr>
            <a:spLocks noChangeArrowheads="1"/>
          </p:cNvSpPr>
          <p:nvPr/>
        </p:nvSpPr>
        <p:spPr bwMode="auto">
          <a:xfrm>
            <a:off x="6732588" y="3644900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90" name="Oval 50"/>
          <p:cNvSpPr>
            <a:spLocks noChangeArrowheads="1"/>
          </p:cNvSpPr>
          <p:nvPr/>
        </p:nvSpPr>
        <p:spPr bwMode="auto">
          <a:xfrm>
            <a:off x="6877050" y="3213100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91" name="Oval 51"/>
          <p:cNvSpPr>
            <a:spLocks noChangeArrowheads="1"/>
          </p:cNvSpPr>
          <p:nvPr/>
        </p:nvSpPr>
        <p:spPr bwMode="auto">
          <a:xfrm>
            <a:off x="6156325" y="4076700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92" name="Oval 52"/>
          <p:cNvSpPr>
            <a:spLocks noChangeArrowheads="1"/>
          </p:cNvSpPr>
          <p:nvPr/>
        </p:nvSpPr>
        <p:spPr bwMode="auto">
          <a:xfrm>
            <a:off x="7019925" y="2781300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93" name="Oval 53"/>
          <p:cNvSpPr>
            <a:spLocks noChangeArrowheads="1"/>
          </p:cNvSpPr>
          <p:nvPr/>
        </p:nvSpPr>
        <p:spPr bwMode="auto">
          <a:xfrm>
            <a:off x="6300788" y="3644900"/>
            <a:ext cx="358775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35894" name="Oval 54"/>
          <p:cNvSpPr>
            <a:spLocks noChangeArrowheads="1"/>
          </p:cNvSpPr>
          <p:nvPr/>
        </p:nvSpPr>
        <p:spPr bwMode="auto">
          <a:xfrm>
            <a:off x="4528882" y="1897826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95" name="Oval 55"/>
          <p:cNvSpPr>
            <a:spLocks noChangeArrowheads="1"/>
          </p:cNvSpPr>
          <p:nvPr/>
        </p:nvSpPr>
        <p:spPr bwMode="auto">
          <a:xfrm>
            <a:off x="3968165" y="1567146"/>
            <a:ext cx="215900" cy="217488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35896" name="Oval 56"/>
          <p:cNvSpPr>
            <a:spLocks noChangeArrowheads="1"/>
          </p:cNvSpPr>
          <p:nvPr/>
        </p:nvSpPr>
        <p:spPr bwMode="auto">
          <a:xfrm>
            <a:off x="1351486" y="1940958"/>
            <a:ext cx="287337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55" name="Заголовок 2"/>
          <p:cNvSpPr txBox="1">
            <a:spLocks/>
          </p:cNvSpPr>
          <p:nvPr/>
        </p:nvSpPr>
        <p:spPr bwMode="gray">
          <a:xfrm>
            <a:off x="1423373" y="661373"/>
            <a:ext cx="6343672" cy="7098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b="0" i="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fontAlgn="auto">
              <a:spcAft>
                <a:spcPts val="0"/>
              </a:spcAft>
            </a:pPr>
            <a:r>
              <a:rPr lang="ru-RU" b="1">
                <a:solidFill>
                  <a:srgbClr val="FFFFFF"/>
                </a:solidFill>
                <a:latin typeface="Georgia"/>
                <a:cs typeface="Arial" charset="0"/>
              </a:rPr>
              <a:t>Сервировка “Группами”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solidFill>
                  <a:srgbClr val="FFFFFF"/>
                </a:solidFill>
                <a:latin typeface="Georgia"/>
              </a:rPr>
              <a:t>Сервировка «Змейкой»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000000"/>
                </a:solidFill>
                <a:latin typeface="Georgia"/>
                <a:cs typeface="Arial" charset="0"/>
              </a:rPr>
              <a:t>При сервировке “змейкой” фужеры размещают по оси стола группами по 3 - 7 шт. на расстоянии 80 -100 см. </a:t>
            </a:r>
          </a:p>
          <a:p>
            <a:r>
              <a:rPr lang="ru-RU">
                <a:solidFill>
                  <a:srgbClr val="000000"/>
                </a:solidFill>
                <a:latin typeface="Georgia"/>
                <a:cs typeface="Arial" charset="0"/>
              </a:rPr>
              <a:t>От фужеров на линии под углом 45º к краям стола ставят, чередуя  по 3 - 6 штук, рюмки. </a:t>
            </a:r>
          </a:p>
          <a:p>
            <a:r>
              <a:rPr lang="ru-RU">
                <a:solidFill>
                  <a:srgbClr val="000000"/>
                </a:solidFill>
                <a:latin typeface="Georgia"/>
                <a:cs typeface="Arial" charset="0"/>
              </a:rPr>
              <a:t>При этом соблюдается общий принцип  -  более высокие предметы располагают ближе к центру стола, низкие - ближе к краю.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4" name="Rectangle 4"/>
          <p:cNvSpPr>
            <a:spLocks noGrp="1" noChangeArrowheads="1"/>
          </p:cNvSpPr>
          <p:nvPr>
            <p:ph type="ctrTitle"/>
          </p:nvPr>
        </p:nvSpPr>
        <p:spPr>
          <a:xfrm>
            <a:off x="1955335" y="431335"/>
            <a:ext cx="7772400" cy="863600"/>
          </a:xfrm>
        </p:spPr>
        <p:txBody>
          <a:bodyPr anchor="ctr"/>
          <a:lstStyle/>
          <a:p>
            <a:r>
              <a:rPr lang="ru-RU" altLang="fr-FR" sz="2800" b="1">
                <a:latin typeface="Georgia"/>
              </a:rPr>
              <a:t>Сервировка «Змейкой»</a:t>
            </a:r>
          </a:p>
        </p:txBody>
      </p:sp>
      <p:sp>
        <p:nvSpPr>
          <p:cNvPr id="40965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87459" y="1337109"/>
            <a:ext cx="8640763" cy="5256213"/>
          </a:xfrm>
        </p:spPr>
        <p:txBody>
          <a:bodyPr/>
          <a:lstStyle/>
          <a:p>
            <a:pPr algn="ctr"/>
            <a:r>
              <a:rPr lang="ru-RU" altLang="fr-FR"/>
              <a:t>- фужер,           - водочная рюмка,</a:t>
            </a:r>
          </a:p>
          <a:p>
            <a:pPr algn="ctr"/>
            <a:r>
              <a:rPr lang="ru-RU" altLang="fr-FR"/>
              <a:t>- лафитная рюмка,               - рейнвейная рюмка </a:t>
            </a:r>
          </a:p>
        </p:txBody>
      </p:sp>
      <p:sp>
        <p:nvSpPr>
          <p:cNvPr id="40966" name="Oval 6"/>
          <p:cNvSpPr>
            <a:spLocks noChangeArrowheads="1"/>
          </p:cNvSpPr>
          <p:nvPr/>
        </p:nvSpPr>
        <p:spPr bwMode="auto">
          <a:xfrm>
            <a:off x="503222" y="4097562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0967" name="Oval 7"/>
          <p:cNvSpPr>
            <a:spLocks noChangeArrowheads="1"/>
          </p:cNvSpPr>
          <p:nvPr/>
        </p:nvSpPr>
        <p:spPr bwMode="auto">
          <a:xfrm>
            <a:off x="790769" y="3867524"/>
            <a:ext cx="358775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0968" name="Oval 8"/>
          <p:cNvSpPr>
            <a:spLocks noChangeArrowheads="1"/>
          </p:cNvSpPr>
          <p:nvPr/>
        </p:nvSpPr>
        <p:spPr bwMode="auto">
          <a:xfrm>
            <a:off x="790769" y="4341977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0969" name="Oval 9"/>
          <p:cNvSpPr>
            <a:spLocks noChangeArrowheads="1"/>
          </p:cNvSpPr>
          <p:nvPr/>
        </p:nvSpPr>
        <p:spPr bwMode="auto">
          <a:xfrm>
            <a:off x="4155071" y="3968165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0970" name="Oval 10"/>
          <p:cNvSpPr>
            <a:spLocks noChangeArrowheads="1"/>
          </p:cNvSpPr>
          <p:nvPr/>
        </p:nvSpPr>
        <p:spPr bwMode="auto">
          <a:xfrm>
            <a:off x="4442618" y="3738128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0971" name="Oval 11"/>
          <p:cNvSpPr>
            <a:spLocks noChangeArrowheads="1"/>
          </p:cNvSpPr>
          <p:nvPr/>
        </p:nvSpPr>
        <p:spPr bwMode="auto">
          <a:xfrm>
            <a:off x="8008203" y="3953788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0972" name="Oval 12"/>
          <p:cNvSpPr>
            <a:spLocks noChangeArrowheads="1"/>
          </p:cNvSpPr>
          <p:nvPr/>
        </p:nvSpPr>
        <p:spPr bwMode="auto">
          <a:xfrm>
            <a:off x="8008203" y="3450580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0973" name="Oval 13"/>
          <p:cNvSpPr>
            <a:spLocks noChangeArrowheads="1"/>
          </p:cNvSpPr>
          <p:nvPr/>
        </p:nvSpPr>
        <p:spPr bwMode="auto">
          <a:xfrm>
            <a:off x="4456996" y="4198203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0974" name="Oval 14"/>
          <p:cNvSpPr>
            <a:spLocks noChangeArrowheads="1"/>
          </p:cNvSpPr>
          <p:nvPr/>
        </p:nvSpPr>
        <p:spPr bwMode="auto">
          <a:xfrm>
            <a:off x="8295750" y="3694996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0975" name="Oval 15"/>
          <p:cNvSpPr>
            <a:spLocks noChangeArrowheads="1"/>
          </p:cNvSpPr>
          <p:nvPr/>
        </p:nvSpPr>
        <p:spPr bwMode="auto">
          <a:xfrm>
            <a:off x="1509637" y="3335562"/>
            <a:ext cx="360363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76" name="Oval 16"/>
          <p:cNvSpPr>
            <a:spLocks noChangeArrowheads="1"/>
          </p:cNvSpPr>
          <p:nvPr/>
        </p:nvSpPr>
        <p:spPr bwMode="auto">
          <a:xfrm>
            <a:off x="4011297" y="3306807"/>
            <a:ext cx="360363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77" name="Oval 17"/>
          <p:cNvSpPr>
            <a:spLocks noChangeArrowheads="1"/>
          </p:cNvSpPr>
          <p:nvPr/>
        </p:nvSpPr>
        <p:spPr bwMode="auto">
          <a:xfrm>
            <a:off x="1480882" y="3709373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78" name="Oval 18"/>
          <p:cNvSpPr>
            <a:spLocks noChangeArrowheads="1"/>
          </p:cNvSpPr>
          <p:nvPr/>
        </p:nvSpPr>
        <p:spPr bwMode="auto">
          <a:xfrm>
            <a:off x="1164580" y="3479335"/>
            <a:ext cx="360362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79" name="Oval 19"/>
          <p:cNvSpPr>
            <a:spLocks noChangeArrowheads="1"/>
          </p:cNvSpPr>
          <p:nvPr/>
        </p:nvSpPr>
        <p:spPr bwMode="auto">
          <a:xfrm>
            <a:off x="2645448" y="2415411"/>
            <a:ext cx="215900" cy="217487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0" name="Oval 20"/>
          <p:cNvSpPr>
            <a:spLocks noChangeArrowheads="1"/>
          </p:cNvSpPr>
          <p:nvPr/>
        </p:nvSpPr>
        <p:spPr bwMode="auto">
          <a:xfrm>
            <a:off x="2789222" y="2573562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1" name="Oval 21"/>
          <p:cNvSpPr>
            <a:spLocks noChangeArrowheads="1"/>
          </p:cNvSpPr>
          <p:nvPr/>
        </p:nvSpPr>
        <p:spPr bwMode="auto">
          <a:xfrm>
            <a:off x="2645448" y="271733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2" name="Oval 22"/>
          <p:cNvSpPr>
            <a:spLocks noChangeArrowheads="1"/>
          </p:cNvSpPr>
          <p:nvPr/>
        </p:nvSpPr>
        <p:spPr bwMode="auto">
          <a:xfrm>
            <a:off x="1840316" y="2889863"/>
            <a:ext cx="288925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3" name="Oval 23"/>
          <p:cNvSpPr>
            <a:spLocks noChangeArrowheads="1"/>
          </p:cNvSpPr>
          <p:nvPr/>
        </p:nvSpPr>
        <p:spPr bwMode="auto">
          <a:xfrm>
            <a:off x="2027222" y="3134279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4" name="Oval 24"/>
          <p:cNvSpPr>
            <a:spLocks noChangeArrowheads="1"/>
          </p:cNvSpPr>
          <p:nvPr/>
        </p:nvSpPr>
        <p:spPr bwMode="auto">
          <a:xfrm>
            <a:off x="2501675" y="2559184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5" name="Oval 25"/>
          <p:cNvSpPr>
            <a:spLocks noChangeArrowheads="1"/>
          </p:cNvSpPr>
          <p:nvPr/>
        </p:nvSpPr>
        <p:spPr bwMode="auto">
          <a:xfrm>
            <a:off x="3738128" y="3579977"/>
            <a:ext cx="360363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6" name="Oval 26"/>
          <p:cNvSpPr>
            <a:spLocks noChangeArrowheads="1"/>
          </p:cNvSpPr>
          <p:nvPr/>
        </p:nvSpPr>
        <p:spPr bwMode="auto">
          <a:xfrm>
            <a:off x="3637486" y="3206165"/>
            <a:ext cx="358775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7" name="Oval 27"/>
          <p:cNvSpPr>
            <a:spLocks noChangeArrowheads="1"/>
          </p:cNvSpPr>
          <p:nvPr/>
        </p:nvSpPr>
        <p:spPr bwMode="auto">
          <a:xfrm>
            <a:off x="3191788" y="3076769"/>
            <a:ext cx="288925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8" name="Oval 28"/>
          <p:cNvSpPr>
            <a:spLocks noChangeArrowheads="1"/>
          </p:cNvSpPr>
          <p:nvPr/>
        </p:nvSpPr>
        <p:spPr bwMode="auto">
          <a:xfrm>
            <a:off x="2142241" y="2861109"/>
            <a:ext cx="288925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89" name="Oval 29"/>
          <p:cNvSpPr>
            <a:spLocks noChangeArrowheads="1"/>
          </p:cNvSpPr>
          <p:nvPr/>
        </p:nvSpPr>
        <p:spPr bwMode="auto">
          <a:xfrm>
            <a:off x="3091146" y="2789222"/>
            <a:ext cx="287337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0" name="Oval 30"/>
          <p:cNvSpPr>
            <a:spLocks noChangeArrowheads="1"/>
          </p:cNvSpPr>
          <p:nvPr/>
        </p:nvSpPr>
        <p:spPr bwMode="auto">
          <a:xfrm>
            <a:off x="3378694" y="2832354"/>
            <a:ext cx="287338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1" name="Oval 31"/>
          <p:cNvSpPr>
            <a:spLocks noChangeArrowheads="1"/>
          </p:cNvSpPr>
          <p:nvPr/>
        </p:nvSpPr>
        <p:spPr bwMode="auto">
          <a:xfrm>
            <a:off x="6757373" y="5089599"/>
            <a:ext cx="287338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2" name="Oval 32"/>
          <p:cNvSpPr>
            <a:spLocks noChangeArrowheads="1"/>
          </p:cNvSpPr>
          <p:nvPr/>
        </p:nvSpPr>
        <p:spPr bwMode="auto">
          <a:xfrm>
            <a:off x="7648769" y="4442618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3" name="Oval 33"/>
          <p:cNvSpPr>
            <a:spLocks noChangeArrowheads="1"/>
          </p:cNvSpPr>
          <p:nvPr/>
        </p:nvSpPr>
        <p:spPr bwMode="auto">
          <a:xfrm>
            <a:off x="7346845" y="4212580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4" name="Oval 34"/>
          <p:cNvSpPr>
            <a:spLocks noChangeArrowheads="1"/>
          </p:cNvSpPr>
          <p:nvPr/>
        </p:nvSpPr>
        <p:spPr bwMode="auto">
          <a:xfrm>
            <a:off x="4945826" y="4600769"/>
            <a:ext cx="358775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5" name="Oval 35"/>
          <p:cNvSpPr>
            <a:spLocks noChangeArrowheads="1"/>
          </p:cNvSpPr>
          <p:nvPr/>
        </p:nvSpPr>
        <p:spPr bwMode="auto">
          <a:xfrm>
            <a:off x="5204618" y="4327599"/>
            <a:ext cx="358775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6" name="Oval 36"/>
          <p:cNvSpPr>
            <a:spLocks noChangeArrowheads="1"/>
          </p:cNvSpPr>
          <p:nvPr/>
        </p:nvSpPr>
        <p:spPr bwMode="auto">
          <a:xfrm>
            <a:off x="5290882" y="4687033"/>
            <a:ext cx="358775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7" name="Oval 37"/>
          <p:cNvSpPr>
            <a:spLocks noChangeArrowheads="1"/>
          </p:cNvSpPr>
          <p:nvPr/>
        </p:nvSpPr>
        <p:spPr bwMode="auto">
          <a:xfrm>
            <a:off x="7303712" y="4572014"/>
            <a:ext cx="360363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8" name="Oval 38"/>
          <p:cNvSpPr>
            <a:spLocks noChangeArrowheads="1"/>
          </p:cNvSpPr>
          <p:nvPr/>
        </p:nvSpPr>
        <p:spPr bwMode="auto">
          <a:xfrm>
            <a:off x="7044920" y="5046467"/>
            <a:ext cx="287338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0999" name="Oval 39"/>
          <p:cNvSpPr>
            <a:spLocks noChangeArrowheads="1"/>
          </p:cNvSpPr>
          <p:nvPr/>
        </p:nvSpPr>
        <p:spPr bwMode="auto">
          <a:xfrm>
            <a:off x="6872392" y="4816429"/>
            <a:ext cx="287338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00" name="Oval 40"/>
          <p:cNvSpPr>
            <a:spLocks noChangeArrowheads="1"/>
          </p:cNvSpPr>
          <p:nvPr/>
        </p:nvSpPr>
        <p:spPr bwMode="auto">
          <a:xfrm>
            <a:off x="5894731" y="5161486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01" name="Oval 41"/>
          <p:cNvSpPr>
            <a:spLocks noChangeArrowheads="1"/>
          </p:cNvSpPr>
          <p:nvPr/>
        </p:nvSpPr>
        <p:spPr bwMode="auto">
          <a:xfrm>
            <a:off x="5794090" y="4902694"/>
            <a:ext cx="288925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02" name="Oval 42"/>
          <p:cNvSpPr>
            <a:spLocks noChangeArrowheads="1"/>
          </p:cNvSpPr>
          <p:nvPr/>
        </p:nvSpPr>
        <p:spPr bwMode="auto">
          <a:xfrm>
            <a:off x="5607184" y="5118354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03" name="Oval 43"/>
          <p:cNvSpPr>
            <a:spLocks noChangeArrowheads="1"/>
          </p:cNvSpPr>
          <p:nvPr/>
        </p:nvSpPr>
        <p:spPr bwMode="auto">
          <a:xfrm>
            <a:off x="6369184" y="5635939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04" name="Oval 44"/>
          <p:cNvSpPr>
            <a:spLocks noChangeArrowheads="1"/>
          </p:cNvSpPr>
          <p:nvPr/>
        </p:nvSpPr>
        <p:spPr bwMode="auto">
          <a:xfrm>
            <a:off x="6527335" y="549216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05" name="Oval 45"/>
          <p:cNvSpPr>
            <a:spLocks noChangeArrowheads="1"/>
          </p:cNvSpPr>
          <p:nvPr/>
        </p:nvSpPr>
        <p:spPr bwMode="auto">
          <a:xfrm>
            <a:off x="6211033" y="549216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06" name="Oval 46"/>
          <p:cNvSpPr>
            <a:spLocks noChangeArrowheads="1"/>
          </p:cNvSpPr>
          <p:nvPr/>
        </p:nvSpPr>
        <p:spPr bwMode="auto">
          <a:xfrm>
            <a:off x="6369184" y="5348392"/>
            <a:ext cx="215900" cy="217487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07" name="Oval 47"/>
          <p:cNvSpPr>
            <a:spLocks noChangeArrowheads="1"/>
          </p:cNvSpPr>
          <p:nvPr/>
        </p:nvSpPr>
        <p:spPr bwMode="auto">
          <a:xfrm>
            <a:off x="1063939" y="4111939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1008" name="Oval 48"/>
          <p:cNvSpPr>
            <a:spLocks noChangeArrowheads="1"/>
          </p:cNvSpPr>
          <p:nvPr/>
        </p:nvSpPr>
        <p:spPr bwMode="auto">
          <a:xfrm>
            <a:off x="4744543" y="3968165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1009" name="Oval 49"/>
          <p:cNvSpPr>
            <a:spLocks noChangeArrowheads="1"/>
          </p:cNvSpPr>
          <p:nvPr/>
        </p:nvSpPr>
        <p:spPr bwMode="auto">
          <a:xfrm>
            <a:off x="7720656" y="3694996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1010" name="Oval 50"/>
          <p:cNvSpPr>
            <a:spLocks noChangeArrowheads="1"/>
          </p:cNvSpPr>
          <p:nvPr/>
        </p:nvSpPr>
        <p:spPr bwMode="auto">
          <a:xfrm>
            <a:off x="4413863" y="1768429"/>
            <a:ext cx="360363" cy="358775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11" name="Oval 51"/>
          <p:cNvSpPr>
            <a:spLocks noChangeArrowheads="1"/>
          </p:cNvSpPr>
          <p:nvPr/>
        </p:nvSpPr>
        <p:spPr bwMode="auto">
          <a:xfrm>
            <a:off x="1897826" y="1293977"/>
            <a:ext cx="431800" cy="433387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1012" name="Oval 52"/>
          <p:cNvSpPr>
            <a:spLocks noChangeArrowheads="1"/>
          </p:cNvSpPr>
          <p:nvPr/>
        </p:nvSpPr>
        <p:spPr bwMode="auto">
          <a:xfrm>
            <a:off x="1092694" y="1782807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1013" name="Oval 53"/>
          <p:cNvSpPr>
            <a:spLocks noChangeArrowheads="1"/>
          </p:cNvSpPr>
          <p:nvPr/>
        </p:nvSpPr>
        <p:spPr bwMode="auto">
          <a:xfrm>
            <a:off x="3795637" y="1423373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 сервировке стола “ёлочкой” по продольной оси стола  на расстоянии 60 - 80 см в центре ставят фужеры по 4 - 6 штук, затем под углом 45º к оси (как бы по сторонам незамкнутого треугольника) ставят рюмки по 3 шт., чередуя их в определённой последовательности - рейнвейные, лафитные, водочные.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Если в зале несколько столов, то расположение “ёлочки” может быть в одну сторону на одном столе и в другую на другом. Если стол один (или длина столов более 7 м), то “ёлочку” располагают в противоположные стороны от центра стола.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solidFill>
                  <a:srgbClr val="FFFFFF"/>
                </a:solidFill>
                <a:latin typeface="Georgia"/>
                <a:cs typeface="Arial" charset="0"/>
              </a:rPr>
              <a:t>Сервировка «Ёлочкой»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61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250825" y="1196975"/>
            <a:ext cx="8642350" cy="5327650"/>
          </a:xfrm>
        </p:spPr>
        <p:txBody>
          <a:bodyPr/>
          <a:lstStyle/>
          <a:p>
            <a:pPr algn="ctr"/>
            <a:r>
              <a:rPr lang="ru-RU" altLang="fr-FR">
                <a:latin typeface=""/>
              </a:rPr>
              <a:t>- ФУЖЕР,               - ВОДОЧНАЯ РЮМКА,</a:t>
            </a:r>
          </a:p>
          <a:p>
            <a:pPr algn="ctr"/>
            <a:r>
              <a:rPr lang="ru-RU" altLang="fr-FR"/>
              <a:t>- ЛАФИТНАЯ РЮМКА,          - РЕЙНВЕЙНАЯ РЮМКА.</a:t>
            </a:r>
          </a:p>
        </p:txBody>
      </p:sp>
      <p:sp>
        <p:nvSpPr>
          <p:cNvPr id="45062" name="Oval 6"/>
          <p:cNvSpPr>
            <a:spLocks noChangeArrowheads="1"/>
          </p:cNvSpPr>
          <p:nvPr/>
        </p:nvSpPr>
        <p:spPr bwMode="auto">
          <a:xfrm>
            <a:off x="2484438" y="3860800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063" name="Oval 7"/>
          <p:cNvSpPr>
            <a:spLocks noChangeArrowheads="1"/>
          </p:cNvSpPr>
          <p:nvPr/>
        </p:nvSpPr>
        <p:spPr bwMode="auto">
          <a:xfrm>
            <a:off x="2789222" y="3694996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064" name="Oval 8"/>
          <p:cNvSpPr>
            <a:spLocks noChangeArrowheads="1"/>
          </p:cNvSpPr>
          <p:nvPr/>
        </p:nvSpPr>
        <p:spPr bwMode="auto">
          <a:xfrm>
            <a:off x="2484438" y="3500438"/>
            <a:ext cx="360362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065" name="Oval 9"/>
          <p:cNvSpPr>
            <a:spLocks noChangeArrowheads="1"/>
          </p:cNvSpPr>
          <p:nvPr/>
        </p:nvSpPr>
        <p:spPr bwMode="auto">
          <a:xfrm>
            <a:off x="5076825" y="3500438"/>
            <a:ext cx="360363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066" name="Oval 10"/>
          <p:cNvSpPr>
            <a:spLocks noChangeArrowheads="1"/>
          </p:cNvSpPr>
          <p:nvPr/>
        </p:nvSpPr>
        <p:spPr bwMode="auto">
          <a:xfrm>
            <a:off x="5391524" y="3694996"/>
            <a:ext cx="360362" cy="360362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067" name="Oval 11"/>
          <p:cNvSpPr>
            <a:spLocks noChangeArrowheads="1"/>
          </p:cNvSpPr>
          <p:nvPr/>
        </p:nvSpPr>
        <p:spPr bwMode="auto">
          <a:xfrm>
            <a:off x="5076825" y="3860800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068" name="Oval 12"/>
          <p:cNvSpPr>
            <a:spLocks noChangeArrowheads="1"/>
          </p:cNvSpPr>
          <p:nvPr/>
        </p:nvSpPr>
        <p:spPr bwMode="auto">
          <a:xfrm>
            <a:off x="7956550" y="3500438"/>
            <a:ext cx="358775" cy="358775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069" name="Oval 13"/>
          <p:cNvSpPr>
            <a:spLocks noChangeArrowheads="1"/>
          </p:cNvSpPr>
          <p:nvPr/>
        </p:nvSpPr>
        <p:spPr bwMode="auto">
          <a:xfrm>
            <a:off x="8266996" y="3651863"/>
            <a:ext cx="360362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070" name="Oval 14"/>
          <p:cNvSpPr>
            <a:spLocks noChangeArrowheads="1"/>
          </p:cNvSpPr>
          <p:nvPr/>
        </p:nvSpPr>
        <p:spPr bwMode="auto">
          <a:xfrm>
            <a:off x="7956550" y="3860800"/>
            <a:ext cx="360363" cy="36036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071" name="Oval 15"/>
          <p:cNvSpPr>
            <a:spLocks noChangeArrowheads="1"/>
          </p:cNvSpPr>
          <p:nvPr/>
        </p:nvSpPr>
        <p:spPr bwMode="auto">
          <a:xfrm>
            <a:off x="2051050" y="3357563"/>
            <a:ext cx="360363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72" name="Oval 16"/>
          <p:cNvSpPr>
            <a:spLocks noChangeArrowheads="1"/>
          </p:cNvSpPr>
          <p:nvPr/>
        </p:nvSpPr>
        <p:spPr bwMode="auto">
          <a:xfrm>
            <a:off x="2268538" y="3068638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73" name="Oval 17"/>
          <p:cNvSpPr>
            <a:spLocks noChangeArrowheads="1"/>
          </p:cNvSpPr>
          <p:nvPr/>
        </p:nvSpPr>
        <p:spPr bwMode="auto">
          <a:xfrm>
            <a:off x="1979613" y="4437063"/>
            <a:ext cx="358775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74" name="Oval 18"/>
          <p:cNvSpPr>
            <a:spLocks noChangeArrowheads="1"/>
          </p:cNvSpPr>
          <p:nvPr/>
        </p:nvSpPr>
        <p:spPr bwMode="auto">
          <a:xfrm>
            <a:off x="2051050" y="4076700"/>
            <a:ext cx="360363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75" name="Oval 19"/>
          <p:cNvSpPr>
            <a:spLocks noChangeArrowheads="1"/>
          </p:cNvSpPr>
          <p:nvPr/>
        </p:nvSpPr>
        <p:spPr bwMode="auto">
          <a:xfrm>
            <a:off x="2339975" y="4292600"/>
            <a:ext cx="360363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76" name="Oval 20"/>
          <p:cNvSpPr>
            <a:spLocks noChangeArrowheads="1"/>
          </p:cNvSpPr>
          <p:nvPr/>
        </p:nvSpPr>
        <p:spPr bwMode="auto">
          <a:xfrm>
            <a:off x="7812088" y="4292600"/>
            <a:ext cx="360362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77" name="Oval 21"/>
          <p:cNvSpPr>
            <a:spLocks noChangeArrowheads="1"/>
          </p:cNvSpPr>
          <p:nvPr/>
        </p:nvSpPr>
        <p:spPr bwMode="auto">
          <a:xfrm>
            <a:off x="4500563" y="4508500"/>
            <a:ext cx="360362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78" name="Oval 22"/>
          <p:cNvSpPr>
            <a:spLocks noChangeArrowheads="1"/>
          </p:cNvSpPr>
          <p:nvPr/>
        </p:nvSpPr>
        <p:spPr bwMode="auto">
          <a:xfrm>
            <a:off x="4500563" y="3068638"/>
            <a:ext cx="358775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79" name="Oval 23"/>
          <p:cNvSpPr>
            <a:spLocks noChangeArrowheads="1"/>
          </p:cNvSpPr>
          <p:nvPr/>
        </p:nvSpPr>
        <p:spPr bwMode="auto">
          <a:xfrm>
            <a:off x="4859338" y="3141663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0" name="Oval 24"/>
          <p:cNvSpPr>
            <a:spLocks noChangeArrowheads="1"/>
          </p:cNvSpPr>
          <p:nvPr/>
        </p:nvSpPr>
        <p:spPr bwMode="auto">
          <a:xfrm>
            <a:off x="7451725" y="2924175"/>
            <a:ext cx="360363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1" name="Oval 25"/>
          <p:cNvSpPr>
            <a:spLocks noChangeArrowheads="1"/>
          </p:cNvSpPr>
          <p:nvPr/>
        </p:nvSpPr>
        <p:spPr bwMode="auto">
          <a:xfrm>
            <a:off x="4643438" y="4149725"/>
            <a:ext cx="358775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2" name="Oval 26"/>
          <p:cNvSpPr>
            <a:spLocks noChangeArrowheads="1"/>
          </p:cNvSpPr>
          <p:nvPr/>
        </p:nvSpPr>
        <p:spPr bwMode="auto">
          <a:xfrm>
            <a:off x="4859338" y="4437063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3" name="Oval 27"/>
          <p:cNvSpPr>
            <a:spLocks noChangeArrowheads="1"/>
          </p:cNvSpPr>
          <p:nvPr/>
        </p:nvSpPr>
        <p:spPr bwMode="auto">
          <a:xfrm>
            <a:off x="7524750" y="4076700"/>
            <a:ext cx="360363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4" name="Oval 28"/>
          <p:cNvSpPr>
            <a:spLocks noChangeArrowheads="1"/>
          </p:cNvSpPr>
          <p:nvPr/>
        </p:nvSpPr>
        <p:spPr bwMode="auto">
          <a:xfrm>
            <a:off x="7524750" y="3284538"/>
            <a:ext cx="360363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5" name="Oval 29"/>
          <p:cNvSpPr>
            <a:spLocks noChangeArrowheads="1"/>
          </p:cNvSpPr>
          <p:nvPr/>
        </p:nvSpPr>
        <p:spPr bwMode="auto">
          <a:xfrm>
            <a:off x="7812088" y="3068638"/>
            <a:ext cx="360362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6" name="Oval 30"/>
          <p:cNvSpPr>
            <a:spLocks noChangeArrowheads="1"/>
          </p:cNvSpPr>
          <p:nvPr/>
        </p:nvSpPr>
        <p:spPr bwMode="auto">
          <a:xfrm>
            <a:off x="1908175" y="2997200"/>
            <a:ext cx="360363" cy="358775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7" name="Oval 31"/>
          <p:cNvSpPr>
            <a:spLocks noChangeArrowheads="1"/>
          </p:cNvSpPr>
          <p:nvPr/>
        </p:nvSpPr>
        <p:spPr bwMode="auto">
          <a:xfrm>
            <a:off x="4643438" y="3429000"/>
            <a:ext cx="358775" cy="360363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8" name="Oval 32"/>
          <p:cNvSpPr>
            <a:spLocks noChangeArrowheads="1"/>
          </p:cNvSpPr>
          <p:nvPr/>
        </p:nvSpPr>
        <p:spPr bwMode="auto">
          <a:xfrm>
            <a:off x="7451725" y="4437063"/>
            <a:ext cx="360363" cy="358775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89" name="Oval 33"/>
          <p:cNvSpPr>
            <a:spLocks noChangeArrowheads="1"/>
          </p:cNvSpPr>
          <p:nvPr/>
        </p:nvSpPr>
        <p:spPr bwMode="auto">
          <a:xfrm>
            <a:off x="1692275" y="2636838"/>
            <a:ext cx="287338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0" name="Oval 34"/>
          <p:cNvSpPr>
            <a:spLocks noChangeArrowheads="1"/>
          </p:cNvSpPr>
          <p:nvPr/>
        </p:nvSpPr>
        <p:spPr bwMode="auto">
          <a:xfrm>
            <a:off x="1619250" y="4581525"/>
            <a:ext cx="287338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1" name="Oval 35"/>
          <p:cNvSpPr>
            <a:spLocks noChangeArrowheads="1"/>
          </p:cNvSpPr>
          <p:nvPr/>
        </p:nvSpPr>
        <p:spPr bwMode="auto">
          <a:xfrm>
            <a:off x="1763713" y="4797425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2" name="Oval 36"/>
          <p:cNvSpPr>
            <a:spLocks noChangeArrowheads="1"/>
          </p:cNvSpPr>
          <p:nvPr/>
        </p:nvSpPr>
        <p:spPr bwMode="auto">
          <a:xfrm>
            <a:off x="1476375" y="4868863"/>
            <a:ext cx="288925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3" name="Oval 37"/>
          <p:cNvSpPr>
            <a:spLocks noChangeArrowheads="1"/>
          </p:cNvSpPr>
          <p:nvPr/>
        </p:nvSpPr>
        <p:spPr bwMode="auto">
          <a:xfrm>
            <a:off x="4356100" y="2708275"/>
            <a:ext cx="287338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4" name="Oval 38"/>
          <p:cNvSpPr>
            <a:spLocks noChangeArrowheads="1"/>
          </p:cNvSpPr>
          <p:nvPr/>
        </p:nvSpPr>
        <p:spPr bwMode="auto">
          <a:xfrm>
            <a:off x="4140200" y="2924175"/>
            <a:ext cx="288925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5" name="Oval 39"/>
          <p:cNvSpPr>
            <a:spLocks noChangeArrowheads="1"/>
          </p:cNvSpPr>
          <p:nvPr/>
        </p:nvSpPr>
        <p:spPr bwMode="auto">
          <a:xfrm>
            <a:off x="4140200" y="4724400"/>
            <a:ext cx="287338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6" name="Oval 40"/>
          <p:cNvSpPr>
            <a:spLocks noChangeArrowheads="1"/>
          </p:cNvSpPr>
          <p:nvPr/>
        </p:nvSpPr>
        <p:spPr bwMode="auto">
          <a:xfrm>
            <a:off x="4356100" y="4941888"/>
            <a:ext cx="287338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7" name="Oval 41"/>
          <p:cNvSpPr>
            <a:spLocks noChangeArrowheads="1"/>
          </p:cNvSpPr>
          <p:nvPr/>
        </p:nvSpPr>
        <p:spPr bwMode="auto">
          <a:xfrm>
            <a:off x="4067175" y="2636838"/>
            <a:ext cx="287338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8" name="Oval 42"/>
          <p:cNvSpPr>
            <a:spLocks noChangeArrowheads="1"/>
          </p:cNvSpPr>
          <p:nvPr/>
        </p:nvSpPr>
        <p:spPr bwMode="auto">
          <a:xfrm>
            <a:off x="7092950" y="4652963"/>
            <a:ext cx="287338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099" name="Oval 43"/>
          <p:cNvSpPr>
            <a:spLocks noChangeArrowheads="1"/>
          </p:cNvSpPr>
          <p:nvPr/>
        </p:nvSpPr>
        <p:spPr bwMode="auto">
          <a:xfrm>
            <a:off x="6877050" y="2565400"/>
            <a:ext cx="288925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0" name="Oval 44"/>
          <p:cNvSpPr>
            <a:spLocks noChangeArrowheads="1"/>
          </p:cNvSpPr>
          <p:nvPr/>
        </p:nvSpPr>
        <p:spPr bwMode="auto">
          <a:xfrm>
            <a:off x="7019925" y="2852738"/>
            <a:ext cx="287338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1" name="Oval 45"/>
          <p:cNvSpPr>
            <a:spLocks noChangeArrowheads="1"/>
          </p:cNvSpPr>
          <p:nvPr/>
        </p:nvSpPr>
        <p:spPr bwMode="auto">
          <a:xfrm>
            <a:off x="7164388" y="2565400"/>
            <a:ext cx="287337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2" name="Oval 46"/>
          <p:cNvSpPr>
            <a:spLocks noChangeArrowheads="1"/>
          </p:cNvSpPr>
          <p:nvPr/>
        </p:nvSpPr>
        <p:spPr bwMode="auto">
          <a:xfrm>
            <a:off x="7308850" y="4868863"/>
            <a:ext cx="287338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3" name="Oval 47"/>
          <p:cNvSpPr>
            <a:spLocks noChangeArrowheads="1"/>
          </p:cNvSpPr>
          <p:nvPr/>
        </p:nvSpPr>
        <p:spPr bwMode="auto">
          <a:xfrm>
            <a:off x="7019925" y="4941888"/>
            <a:ext cx="287338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4" name="Oval 48"/>
          <p:cNvSpPr>
            <a:spLocks noChangeArrowheads="1"/>
          </p:cNvSpPr>
          <p:nvPr/>
        </p:nvSpPr>
        <p:spPr bwMode="auto">
          <a:xfrm>
            <a:off x="4067175" y="5013325"/>
            <a:ext cx="288925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5" name="Oval 49"/>
          <p:cNvSpPr>
            <a:spLocks noChangeArrowheads="1"/>
          </p:cNvSpPr>
          <p:nvPr/>
        </p:nvSpPr>
        <p:spPr bwMode="auto">
          <a:xfrm>
            <a:off x="1116013" y="263683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6" name="Oval 50"/>
          <p:cNvSpPr>
            <a:spLocks noChangeArrowheads="1"/>
          </p:cNvSpPr>
          <p:nvPr/>
        </p:nvSpPr>
        <p:spPr bwMode="auto">
          <a:xfrm>
            <a:off x="1547813" y="2924175"/>
            <a:ext cx="287337" cy="287338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7" name="Oval 51"/>
          <p:cNvSpPr>
            <a:spLocks noChangeArrowheads="1"/>
          </p:cNvSpPr>
          <p:nvPr/>
        </p:nvSpPr>
        <p:spPr bwMode="auto">
          <a:xfrm>
            <a:off x="1403350" y="2636838"/>
            <a:ext cx="287338" cy="2889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8" name="Oval 52"/>
          <p:cNvSpPr>
            <a:spLocks noChangeArrowheads="1"/>
          </p:cNvSpPr>
          <p:nvPr/>
        </p:nvSpPr>
        <p:spPr bwMode="auto">
          <a:xfrm>
            <a:off x="1258888" y="242093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09" name="Oval 53"/>
          <p:cNvSpPr>
            <a:spLocks noChangeArrowheads="1"/>
          </p:cNvSpPr>
          <p:nvPr/>
        </p:nvSpPr>
        <p:spPr bwMode="auto">
          <a:xfrm>
            <a:off x="1042988" y="242093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0" name="Oval 54"/>
          <p:cNvSpPr>
            <a:spLocks noChangeArrowheads="1"/>
          </p:cNvSpPr>
          <p:nvPr/>
        </p:nvSpPr>
        <p:spPr bwMode="auto">
          <a:xfrm>
            <a:off x="1164580" y="500333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1" name="Oval 55"/>
          <p:cNvSpPr>
            <a:spLocks noChangeArrowheads="1"/>
          </p:cNvSpPr>
          <p:nvPr/>
        </p:nvSpPr>
        <p:spPr bwMode="auto">
          <a:xfrm>
            <a:off x="1331913" y="515778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2" name="Oval 56"/>
          <p:cNvSpPr>
            <a:spLocks noChangeArrowheads="1"/>
          </p:cNvSpPr>
          <p:nvPr/>
        </p:nvSpPr>
        <p:spPr bwMode="auto">
          <a:xfrm>
            <a:off x="1116013" y="5229225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3" name="Oval 57"/>
          <p:cNvSpPr>
            <a:spLocks noChangeArrowheads="1"/>
          </p:cNvSpPr>
          <p:nvPr/>
        </p:nvSpPr>
        <p:spPr bwMode="auto">
          <a:xfrm>
            <a:off x="3924300" y="242093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4" name="Oval 58"/>
          <p:cNvSpPr>
            <a:spLocks noChangeArrowheads="1"/>
          </p:cNvSpPr>
          <p:nvPr/>
        </p:nvSpPr>
        <p:spPr bwMode="auto">
          <a:xfrm>
            <a:off x="3779838" y="263683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5" name="Oval 59"/>
          <p:cNvSpPr>
            <a:spLocks noChangeArrowheads="1"/>
          </p:cNvSpPr>
          <p:nvPr/>
        </p:nvSpPr>
        <p:spPr bwMode="auto">
          <a:xfrm>
            <a:off x="3708400" y="242093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6" name="Oval 60"/>
          <p:cNvSpPr>
            <a:spLocks noChangeArrowheads="1"/>
          </p:cNvSpPr>
          <p:nvPr/>
        </p:nvSpPr>
        <p:spPr bwMode="auto">
          <a:xfrm>
            <a:off x="3779838" y="515778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7" name="Oval 61"/>
          <p:cNvSpPr>
            <a:spLocks noChangeArrowheads="1"/>
          </p:cNvSpPr>
          <p:nvPr/>
        </p:nvSpPr>
        <p:spPr bwMode="auto">
          <a:xfrm>
            <a:off x="3910656" y="5334014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8" name="Oval 62"/>
          <p:cNvSpPr>
            <a:spLocks noChangeArrowheads="1"/>
          </p:cNvSpPr>
          <p:nvPr/>
        </p:nvSpPr>
        <p:spPr bwMode="auto">
          <a:xfrm>
            <a:off x="3708400" y="537368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19" name="Oval 63"/>
          <p:cNvSpPr>
            <a:spLocks noChangeArrowheads="1"/>
          </p:cNvSpPr>
          <p:nvPr/>
        </p:nvSpPr>
        <p:spPr bwMode="auto">
          <a:xfrm>
            <a:off x="6656731" y="2386656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20" name="Oval 64"/>
          <p:cNvSpPr>
            <a:spLocks noChangeArrowheads="1"/>
          </p:cNvSpPr>
          <p:nvPr/>
        </p:nvSpPr>
        <p:spPr bwMode="auto">
          <a:xfrm>
            <a:off x="6872392" y="5305260"/>
            <a:ext cx="215900" cy="217487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21" name="Oval 65"/>
          <p:cNvSpPr>
            <a:spLocks noChangeArrowheads="1"/>
          </p:cNvSpPr>
          <p:nvPr/>
        </p:nvSpPr>
        <p:spPr bwMode="auto">
          <a:xfrm>
            <a:off x="6732588" y="515778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22" name="Oval 66"/>
          <p:cNvSpPr>
            <a:spLocks noChangeArrowheads="1"/>
          </p:cNvSpPr>
          <p:nvPr/>
        </p:nvSpPr>
        <p:spPr bwMode="auto">
          <a:xfrm>
            <a:off x="6443663" y="2420938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24" name="Oval 68"/>
          <p:cNvSpPr>
            <a:spLocks noChangeArrowheads="1"/>
          </p:cNvSpPr>
          <p:nvPr/>
        </p:nvSpPr>
        <p:spPr bwMode="auto">
          <a:xfrm>
            <a:off x="6584845" y="2602316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25" name="Oval 69"/>
          <p:cNvSpPr>
            <a:spLocks noChangeArrowheads="1"/>
          </p:cNvSpPr>
          <p:nvPr/>
        </p:nvSpPr>
        <p:spPr bwMode="auto">
          <a:xfrm>
            <a:off x="6659563" y="5373688"/>
            <a:ext cx="217487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26" name="Oval 70"/>
          <p:cNvSpPr>
            <a:spLocks noChangeArrowheads="1"/>
          </p:cNvSpPr>
          <p:nvPr/>
        </p:nvSpPr>
        <p:spPr bwMode="auto">
          <a:xfrm>
            <a:off x="1883448" y="1164580"/>
            <a:ext cx="431800" cy="433387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wrap="none" anchor="ctr"/>
          <a:lstStyle/>
          <a:p>
            <a:endParaRPr lang="fr-FR"/>
          </a:p>
        </p:txBody>
      </p:sp>
      <p:sp>
        <p:nvSpPr>
          <p:cNvPr id="45127" name="Oval 71"/>
          <p:cNvSpPr>
            <a:spLocks noChangeArrowheads="1"/>
          </p:cNvSpPr>
          <p:nvPr/>
        </p:nvSpPr>
        <p:spPr bwMode="auto">
          <a:xfrm>
            <a:off x="4313222" y="1639033"/>
            <a:ext cx="358775" cy="360362"/>
          </a:xfrm>
          <a:prstGeom prst="ellipse">
            <a:avLst/>
          </a:prstGeom>
          <a:solidFill>
            <a:srgbClr val="0000FF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28" name="Oval 72"/>
          <p:cNvSpPr>
            <a:spLocks noChangeArrowheads="1"/>
          </p:cNvSpPr>
          <p:nvPr/>
        </p:nvSpPr>
        <p:spPr bwMode="auto">
          <a:xfrm>
            <a:off x="1293977" y="1653411"/>
            <a:ext cx="288925" cy="287337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45129" name="Oval 73"/>
          <p:cNvSpPr>
            <a:spLocks noChangeArrowheads="1"/>
          </p:cNvSpPr>
          <p:nvPr/>
        </p:nvSpPr>
        <p:spPr bwMode="auto">
          <a:xfrm>
            <a:off x="3982543" y="1308354"/>
            <a:ext cx="215900" cy="2159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r-FR"/>
          </a:p>
        </p:txBody>
      </p:sp>
      <p:sp>
        <p:nvSpPr>
          <p:cNvPr id="71" name="Заголовок 2"/>
          <p:cNvSpPr txBox="1">
            <a:spLocks/>
          </p:cNvSpPr>
          <p:nvPr/>
        </p:nvSpPr>
        <p:spPr bwMode="gray">
          <a:xfrm>
            <a:off x="1639033" y="474467"/>
            <a:ext cx="6343672" cy="7098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b="0" i="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fontAlgn="auto">
              <a:spcAft>
                <a:spcPts val="0"/>
              </a:spcAft>
            </a:pPr>
            <a:r>
              <a:rPr lang="ru-RU" b="1">
                <a:solidFill>
                  <a:srgbClr val="FFFFFF"/>
                </a:solidFill>
                <a:latin typeface="Georgia"/>
                <a:cs typeface="Arial" charset="0"/>
              </a:rPr>
              <a:t>Сервировка «Ёлочкой»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После расстановки фужеров и рюмок на стол ставят тарелки: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закусочные - стопками по 8 - 10 штук на расстоянии 1,5 - 2 м одна от другой и 1,5 - 2 см от края стола;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десертные (или пирожковые) стопками по 4 - 6 штук за закусочными. 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Стопки тарелок  по обеим сторонам располагают симметрично по оси стола. 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Тарелки расставляют таким образом, чтобы эмблема ресторана на тарелке была с противоположной к гостю стороны.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Тарелки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Приборы раскладывают группами: вилки в количестве, соответствующем числу тарелок, а ножи - в два раза меньше.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Ножи закусочные кладут справа от стопок закусочных тарелок, лезвиями к тарелкам.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Вилки  закусочные кладут на ребро как слева, так и справа от тарелок рожками к ним.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Ножи и вилки  десертные размещают за десертными тарелками или правее их:  сначала кладут ножи лезвием к тарелкам, а затем вилки.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Приборы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3399">
                <a:gamma/>
                <a:tint val="0"/>
                <a:invGamma/>
              </a:srgbClr>
            </a:gs>
            <a:gs pos="100000">
              <a:srgbClr val="FF3399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Банкет-фуршет проводят в случаях, когда в ограниченное время необходимо принять большое количество гостей (в виде официального приема или неофициального торжества).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Банкет-фуршет организовывают в период с 18 до 20 часов и продолжается он 1-1,5 часа.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Особенность банкета-фуршет – гости едят и пьют стоя (у столов или, взяв закуску, отходят в сторону). На таких банкетах стулья не ставят.</a:t>
            </a:r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Повод и гости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Полотняные салфетки, сложенные вчетверо, а затем пополам (в количестве 30 % от числа гостей) раскладывают по 3 - 4 штуки за каждой стопкой десертных тарелок или на них. </a:t>
            </a:r>
          </a:p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Бумажные салфетки ставят на стол в вазочках или кладут сложенными треугольником стопками или  веером по 6 - 10 штук возле стопок тарелок.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Салфетки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Далее на стол ставят цветы и фрукты в вазах на высокой ножке.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 двухсторонней сервировке вазы с фруктами и цветами можно расставлять по оси стола, между группами фужеров (при расстановке фужеров и рюмок в “два ряда”), или в интервалах между группами фужеров (при расстановке посуды из стекла “ёлочкой”, “змейкой”, “группами”). 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Цветы и вазы с фруктами</a:t>
            </a:r>
          </a:p>
        </p:txBody>
      </p:sp>
    </p:spTree>
  </p:cSld>
  <p:clrMapOvr>
    <a:masterClrMapping/>
  </p:clrMapOvr>
  <p:transition>
    <p:circle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 односторонней сервировке вазы с фруктами и цветами ставят  за линией посуды из стекла или в интервалах между группами фужеров и рюмок.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Напитки ставят рядом с посудой, в которую наливают.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Бутылки не должны загораживать фужеры и рюмки, поэтому их ставят между рядами или группами рюмок, этикетками, обращёнными поочерёдно к разным сторонам стола. </a:t>
            </a:r>
          </a:p>
          <a:p>
            <a:endParaRPr lang="ru-RU">
              <a:solidFill>
                <a:srgbClr val="222222"/>
              </a:solidFill>
              <a:latin typeface="Georgia"/>
              <a:cs typeface="Arial" charset="0"/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Вазы с фруктами и напитки</a:t>
            </a:r>
          </a:p>
        </p:txBody>
      </p:sp>
    </p:spTree>
    <p:extLst>
      <p:ext uri="{BB962C8B-B14F-4D97-AF65-F5344CB8AC3E}">
        <p14:creationId xmlns:p14="http://schemas.microsoft.com/office/powerpoint/2010/main" val="1738355555"/>
      </p:ext>
    </p:extLst>
  </p:cSld>
  <p:clrMapOvr>
    <a:masterClrMapping/>
  </p:clrMapOvr>
  <p:transition>
    <p:circle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 размещении на столе закусок, соусов к ним и хлеб, соблюдают следующие правила: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Первыми ставят закуски, которые долго не теряют свежесть и внешний вид (копчёная колбаса, сёмга, грибы), затем закуски, сравнительно быстро их теряющие, в последнюю очередь - такие закуски, как заливные из мяса и рыбы,  сыр,  сливочное масло и др.;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Блюда в посуде с высокими бортами (салатники) и в вазах на ножке ставят ближе к центру стола, а низкие - ближе к краю, оставляя при этом вдоль всей длины стола свободное поле шириной 20 см, чтобы гости смогли поставить свои тарелки с закуской; овальные блюда ставят под углом 30-45º к краю стола;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Закуски, соусы и хлеб</a:t>
            </a:r>
          </a:p>
        </p:txBody>
      </p:sp>
    </p:spTree>
  </p:cSld>
  <p:clrMapOvr>
    <a:masterClrMapping/>
  </p:clrMapOvr>
  <p:transition>
    <p:circle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2" name="Rectangle 4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r>
              <a:rPr lang="ru-RU" altLang="fr-FR" sz="3200" b="1">
                <a:latin typeface="Georgia"/>
              </a:rPr>
              <a:t>Закуски, соусы и хлеб</a:t>
            </a:r>
          </a:p>
        </p:txBody>
      </p:sp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Закуски расставляют, чередуя их по видам продуктов (рыбные, мясные, из птицы, овощные, грибные и т.д.), а так же по цвету;</a:t>
            </a:r>
          </a:p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Соусники на пирожковых тарелках и с чайной ложкой, положенной на тарелку, ставят рядом с блюдами, для которых они предназначены;</a:t>
            </a:r>
          </a:p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К каждой закуске кладут соответствующий прибор для раскладывания  (к мясной гастрономии - вилка, к заливным блюдам с гарниром, салатам - ложка столовая и вилка, к икре - лопатка или чайная ложка, к маринадам - ложка и т. д.);</a:t>
            </a:r>
          </a:p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Хлеб пшеничный и ржаной ставят в хлебницах или на закусочных тарелках слева (на уровне стопок закусочных тарелок)  от стопок тарелок;</a:t>
            </a:r>
          </a:p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К натуральным овощам приборы для раскладывания подавать необязательно,  их берут руками;</a:t>
            </a:r>
          </a:p>
        </p:txBody>
      </p:sp>
    </p:spTree>
  </p:cSld>
  <p:clrMapOvr>
    <a:masterClrMapping/>
  </p:clrMapOvr>
  <p:transition>
    <p:circle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hlink">
                <a:gamma/>
                <a:tint val="0"/>
                <a:invGamma/>
              </a:schemeClr>
            </a:gs>
            <a:gs pos="100000">
              <a:schemeClr val="hlink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В линию с блюдами по всей длине стола на равных расстояниях ставят соль и перец.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После подготовки стола к приёму часть официантов накрывает большие круглые подносы салфетками, расставляют на них стопки закусочных тарелок (6 - 8 шт.), столько же вилок, пирожковую тарелку с хлебом, блюдо с закуской и ставят их на подсобный стол.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Другая часть официантов на подготовленные таким же образом подносы расставляют рюмки, фужеры с напитками, и также ставят их на подсобный стол.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За несколько минут до приглашения гостей официанты встают у закреплённых за ними столов.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Подготовка к приему гостей</a:t>
            </a:r>
          </a:p>
        </p:txBody>
      </p:sp>
    </p:spTree>
  </p:cSld>
  <p:clrMapOvr>
    <a:masterClrMapping/>
  </p:clrMapOvr>
  <p:transition>
    <p:circle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hlink">
                <a:gamma/>
                <a:tint val="0"/>
                <a:invGamma/>
              </a:schemeClr>
            </a:gs>
            <a:gs pos="100000">
              <a:schemeClr val="hlink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После того, как участники банкета подойдут к столу, официанты помогают гостям в выборе закусок и напитков.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Если гости разместились не у стола, а в стороне, официанты обслуживают этих гостей “в обнос”. На освободившийся поднос каждый официант собирает посуду.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Через 30 - 40 мин после начала банкета официанты (по указанию метрдотеля) подают горячие закуски и блюда. При этом в первую очередь обслуживаются столы,  которые более удалены от входа.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Начало банкета</a:t>
            </a:r>
          </a:p>
        </p:txBody>
      </p:sp>
    </p:spTree>
  </p:cSld>
  <p:clrMapOvr>
    <a:masterClrMapping/>
  </p:clrMapOvr>
  <p:transition>
    <p:circle/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hlink">
                <a:gamma/>
                <a:tint val="0"/>
                <a:invGamma/>
              </a:schemeClr>
            </a:gs>
            <a:gs pos="100000">
              <a:schemeClr val="hlink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Горячие закуски, как правило, подают в кокотницах (грибы, запечённые в сметанном соусе, петушиные гребешки в соусе и др.  В этом случае  на  поднос,  покрытый  салфеткой,  ставят  кокотницы  ручками  в сторону гостей, на ручку кокотницы одевается папильотка; по числу кокотниц  веером  кладут  кокотные  вилки  или  чайные  ложки,  ручки  их должны выступать за край подноса; ставят закусочную тарелку с хлебом и кладут салфетки.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Часть кокотниц на закусочных тарелках (по 2 - 3 шт. на каждой) ставят на банкетный стол, рядом кладут кокотные вилки или чайные ложки.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Горячие закуски</a:t>
            </a:r>
          </a:p>
        </p:txBody>
      </p:sp>
    </p:spTree>
  </p:cSld>
  <p:clrMapOvr>
    <a:masterClrMapping/>
  </p:clrMapOvr>
  <p:transition>
    <p:circle/>
  </p:transition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hlink">
                <a:gamma/>
                <a:tint val="0"/>
                <a:invGamma/>
              </a:schemeClr>
            </a:gs>
            <a:gs pos="100000">
              <a:schemeClr val="hlink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fr-FR" sz="3200" b="1">
                <a:latin typeface="Georgia"/>
              </a:rPr>
              <a:t>Мелкопорционные блюда</a:t>
            </a:r>
          </a:p>
        </p:txBody>
      </p:sp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Блюда, приготовленные мелкими порциями (люля-кебаб, фрикадельки, лангет и др.), укладывают на подогретое овальное мельхиоровое блюдо горкой и вставляют шпажки в лежащие сверху порции. Остальные шпажки в стаканчике ставят в центре блюда среди порций или рядом на поднос, на который устанавливается блюдо.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На поднос ставят также соус в соуснике с чайной ложкой. Для удобства гостей на поднос может быть  поставлена стопка пирожковых тарелок.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Обслуживая гостей, официант держит блюдо в левой руке, а пустую тарелку для использованных шпажек  -  в правой.</a:t>
            </a:r>
          </a:p>
        </p:txBody>
      </p:sp>
    </p:spTree>
  </p:cSld>
  <p:clrMapOvr>
    <a:masterClrMapping/>
  </p:clrMapOvr>
  <p:transition>
    <p:circle/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hlink">
                <a:gamma/>
                <a:tint val="0"/>
                <a:invGamma/>
              </a:schemeClr>
            </a:gs>
            <a:gs pos="100000">
              <a:schemeClr val="hlink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fr-FR" sz="3200" b="1">
                <a:latin typeface="Georgia"/>
              </a:rPr>
              <a:t>Десерты</a:t>
            </a:r>
          </a:p>
        </p:txBody>
      </p:sp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После подачи горячих закусок и блюд подают десерт (пломбир, взбитые сливки, кремы, желе, муссы и т.д.) в креманках, которые ставят на поднос, покрытый салфеткой; рядом с креманками кладут десертные    (чайные) ложки. Часть креманок ставят на фуршетный стол. </a:t>
            </a:r>
          </a:p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За десертными блюдами официанты предлагают гостям шампанское. Бокалы наполняют шампанским на 2\3 объема (в подсобных помещениях или на подсобных столиках в банкетном зале), ставят на подносы, покрытые салфетками. Поднос держат на левой руке, придерживая правой, и обносят гостей.</a:t>
            </a:r>
          </a:p>
        </p:txBody>
      </p:sp>
    </p:spTree>
  </p:cSld>
  <p:clrMapOvr>
    <a:masterClrMapping/>
  </p:clrMapOvr>
  <p:transition>
    <p:circl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3399">
                <a:gamma/>
                <a:tint val="0"/>
                <a:invGamma/>
              </a:srgbClr>
            </a:gs>
            <a:gs pos="100000">
              <a:srgbClr val="FF3399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Kartika"/>
              </a:rPr>
              <a:t>Возможность на небольшой площади зала обслужить значительное количество приглашённых (в 4 - 5 раз больше, чем при банкете за столом);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Kartika"/>
              </a:rPr>
              <a:t>Свободный выбор участниками банкета мест в зале;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Kartika"/>
              </a:rPr>
              <a:t>Значительно меньшие затраты средств в расчете на одного участника банкета, чем при банкете за столом;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Kartika"/>
              </a:rPr>
              <a:t>Приглашенные могут уходить с банкета в любое время, не дожидаясь его окончания и не прощаясь с хозяевами.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solidFill>
                  <a:srgbClr val="FFFFFF"/>
                </a:solidFill>
                <a:latin typeface="Georgia"/>
                <a:cs typeface="Arial" charset="0"/>
              </a:rPr>
              <a:t>Преимущества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hlink">
                <a:gamma/>
                <a:tint val="0"/>
                <a:invGamma/>
              </a:schemeClr>
            </a:gs>
            <a:gs pos="100000">
              <a:schemeClr val="hlink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Заканчивается банкет подачей кофе “в обнос”, причем подача может осуществляться тремя способами.</a:t>
            </a:r>
          </a:p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По первому способу на накрытый салфеткой поднос ставят кофейные чашки с кофе, блюдца стопками, стаканчик с кофейными ложками (ручкой вверх), у бортика подноса ставят сахарницу с сахаром и щипцами.</a:t>
            </a:r>
          </a:p>
          <a:p>
            <a:r>
              <a:rPr lang="ru-RU">
                <a:solidFill>
                  <a:srgbClr val="222222"/>
                </a:solidFill>
                <a:latin typeface="Arial" charset="0"/>
                <a:cs typeface="Arial" charset="0"/>
              </a:rPr>
              <a:t>По второму способу на накрытый салфеткой поднос ставят два кофейника  с кофе  (с сахаром и без сахара)   со стороны,   ближней   к  официанту, ручками вправо от официанта. На остальной части подноса расставляют кофейные чашки, а у бортика подноса - стопку кофейных блюдец и стаканчик с кофейными ложками.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Конец банкета и способы подачи кофе</a:t>
            </a:r>
          </a:p>
        </p:txBody>
      </p:sp>
    </p:spTree>
  </p:cSld>
  <p:clrMapOvr>
    <a:masterClrMapping/>
  </p:clrMapOvr>
  <p:transition>
    <p:circle/>
  </p:transition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hlink">
                <a:gamma/>
                <a:tint val="0"/>
                <a:invGamma/>
              </a:schemeClr>
            </a:gs>
            <a:gs pos="100000">
              <a:schemeClr val="hlink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По третьему способу кофе гостям предлагают два официанта. Один официант держит на левой руке малый поднос с двумя кофейниками, второй официант держит поднос, на котором расставлены кофейные чашки с блюдцами и кофейные ложки.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Если к кофе предусмотрен коньяк, то им обносят гостей одним из трех способов, но вместо кофейных чашек на поднос ставят коньячные рюмки,  вместо кофейников - бутылки с коньяком.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Конец банкета и способы подачи кофе</a:t>
            </a:r>
          </a:p>
        </p:txBody>
      </p:sp>
    </p:spTree>
  </p:cSld>
  <p:clrMapOvr>
    <a:masterClrMapping/>
  </p:clrMapOvr>
  <p:transition>
    <p:circle/>
  </p:transition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hlink">
                <a:gamma/>
                <a:tint val="0"/>
                <a:invGamma/>
              </a:schemeClr>
            </a:gs>
            <a:gs pos="100000">
              <a:schemeClr val="hlink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На банкетах-фуршет практикуется организация в зале бара для гостей, который обслуживает бармен. Для этого используют специальные барные стойки или обычные столы, покрытые скатертями, спущенными с лицевой стороны до пола. Длина стола составляет 2-4 метра.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На столы с учетом ассортимента напитков расставляют группами рюмки, бокалы, стаканы. Количество их должно быть не менее 50% от числа участников банкета.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В центре стола размещают напитки в бутылках, за ними (со стороны бармена) - кувшины с соками, термосы с пищевым льдом, рядом кладут щипцы для льда. Все напитки до начала приёма доводят до температуры подачи.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Фуршет в баре</a:t>
            </a:r>
          </a:p>
        </p:txBody>
      </p:sp>
    </p:spTree>
  </p:cSld>
  <p:clrMapOvr>
    <a:masterClrMapping/>
  </p:clrMapOvr>
  <p:transition>
    <p:circl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3399">
                <a:gamma/>
                <a:tint val="0"/>
                <a:invGamma/>
              </a:srgbClr>
            </a:gs>
            <a:gs pos="100000">
              <a:srgbClr val="FF3399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 организации банкета - фуршет используются специальные столы, которые выше (90-100 см) и шире обычных (1200-1500 мм).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Столы ставят: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в один ряд;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несколькими рядами; 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Буквами Т, П, Ш.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Расстояние между столами и от столов до стен зала должно быть не менее 1,5 м.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Для почетных гостей столы устанавливают на расстоянии 1,5-2 м от других столов в наиболее удобном месте.</a:t>
            </a:r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Столы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3399">
                <a:gamma/>
                <a:tint val="0"/>
                <a:invGamma/>
              </a:srgbClr>
            </a:gs>
            <a:gs pos="100000">
              <a:srgbClr val="FF3399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 двусторонней сервировке столов общая их длина определяется из расчета 1 метр на 6-8 гостей,  при односторонней –  на 3-4 гостя.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По углам  зала, у  стен  располагают   круглые   или квадратные столы. Их накрывают скатертями, ставят сигареты, пепельницы, спички, цветы в высоких вазах, бумажные салфетки, а в процессе обслуживания - подносы для сбора использованной посуды и   приборов.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Для резерва посуды и приборов предусматривают подсобные столы.</a:t>
            </a:r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Сервировка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3399">
                <a:gamma/>
                <a:tint val="0"/>
                <a:invGamma/>
              </a:srgbClr>
            </a:gs>
            <a:gs pos="100000">
              <a:srgbClr val="FF3399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Меню банкета-фуршет состоит в основном из закусок, ассортимент которых шире, чем в меню других банкетов.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В меню банкета-фуршет включают: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12-16 наименований холодных закусок (из расчета ½ - ¼  порции на человека);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1-3 наименования горячих закусок;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1-2 наименования сладких блюд;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Фрукты – 200-250 г на каждого участника;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минеральная и фруктовая вода – 250-500 г на каждого участника;</a:t>
            </a:r>
            <a:br>
              <a:rPr lang="ru-RU">
                <a:solidFill>
                  <a:srgbClr val="222222"/>
                </a:solidFill>
                <a:latin typeface="Georgia"/>
                <a:cs typeface="Arial" charset="0"/>
              </a:rPr>
            </a:br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соки (100 - 150 г).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Иногда в меню банкета включают вторые горячие блюда.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Меню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3399">
                <a:gamma/>
                <a:tint val="0"/>
                <a:invGamma/>
              </a:srgbClr>
            </a:gs>
            <a:gs pos="100000">
              <a:srgbClr val="FF3399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К порционированию и подаче закусок и блюд предъявляются определённые требования: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горячие блюда должны быть порционированы без костей и соуса;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салаты - в корзиночках; 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икра - в валованах; </a:t>
            </a:r>
          </a:p>
          <a:p>
            <a:pPr lvl="1"/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рыба, мясо - небольшими порциями, чтобы их можно было есть без применения ножа.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solidFill>
                  <a:srgbClr val="FFFFFF"/>
                </a:solidFill>
                <a:latin typeface="Georgia"/>
                <a:cs typeface="Arial" charset="0"/>
              </a:rPr>
              <a:t>Порционирование и подача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Фуршетный стол накрывается скатертями так, чтобы концы не доставали до пола 5 - 10 см или 1-2 см. С торцов углы скатерти подворачивают внутрь, скрепляют концы с боковыми сторонами, образуя прямой угол.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Часто применяют фуршетные “юбки”.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При отсутствии специальных банкетных полотен необходимой длины или ширины столы накрывают несколькими скатертями “в нахлёстку”.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Фуршетные скатерти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>
                <a:gamma/>
                <a:tint val="0"/>
                <a:invGamma/>
              </a:srgbClr>
            </a:gs>
            <a:gs pos="100000">
              <a:srgbClr val="FFFF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Фуршетные столы сервируют посудой с учётом особенностей обслуживания.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Бокалы для шампанского, рюмки для коньяка и стаканы для пива на фуршетный стол не ставят.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Сервировку стола начинают с расстановки посуды из хрусталя и стекла, которую размещают с двух сторон (при двухсторонней сервировке), с одной стороны (для стола почётных гостей, для столов, расположенных у стен). </a:t>
            </a:r>
          </a:p>
          <a:p>
            <a:r>
              <a:rPr lang="ru-RU">
                <a:solidFill>
                  <a:srgbClr val="222222"/>
                </a:solidFill>
                <a:latin typeface="Georgia"/>
                <a:cs typeface="Arial" charset="0"/>
              </a:rPr>
              <a:t>Расстановку стекла (хрусталя) при этом производят несколькими способами: “в два ряда”, ”группами”, “ёлочкой” или “змейкой”.</a:t>
            </a: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Georgia"/>
              </a:rPr>
              <a:t>Сервировка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Ион (конференц-зал)">
  <a:themeElements>
    <a:clrScheme name="Ион (конференц-зал)">
      <a:dk1>
        <a:sysClr val="windowText" lastClr="000000"/>
      </a:dk1>
      <a:lt1>
        <a:sysClr val="window" lastClr="FFFFFF"/>
      </a:lt1>
      <a:dk2>
        <a:srgbClr val="3B3059"/>
      </a:dk2>
      <a:lt2>
        <a:srgbClr val="EBEBEB"/>
      </a:lt2>
      <a:accent1>
        <a:srgbClr val="B31166"/>
      </a:accent1>
      <a:accent2>
        <a:srgbClr val="E33D6F"/>
      </a:accent2>
      <a:accent3>
        <a:srgbClr val="E45F3C"/>
      </a:accent3>
      <a:accent4>
        <a:srgbClr val="E9943A"/>
      </a:accent4>
      <a:accent5>
        <a:srgbClr val="9B6BF2"/>
      </a:accent5>
      <a:accent6>
        <a:srgbClr val="D53DD0"/>
      </a:accent6>
      <a:hlink>
        <a:srgbClr val="8F8F8F"/>
      </a:hlink>
      <a:folHlink>
        <a:srgbClr val="A5A5A5"/>
      </a:folHlink>
    </a:clrScheme>
    <a:fontScheme name="Ион (конференц-зал)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Ион (конференц-зал)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8502691-933B-45FE-8764-BA278511EF27}"/>
    </a:ext>
  </a:extLst>
</a:theme>
</file>

<file path=ppt/theme/theme2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424</TotalTime>
  <Words>2028</Words>
  <Application>Microsoft Office PowerPoint</Application>
  <PresentationFormat>Экран (4:3)</PresentationFormat>
  <Paragraphs>148</Paragraphs>
  <Slides>32</Slides>
  <Notes>32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32</vt:i4>
      </vt:variant>
    </vt:vector>
  </HeadingPairs>
  <TitlesOfParts>
    <vt:vector size="33" baseType="lpstr">
      <vt:lpstr>Ион (конференц-зал)</vt:lpstr>
      <vt:lpstr>Банкет-Фуршет</vt:lpstr>
      <vt:lpstr>Повод и гости</vt:lpstr>
      <vt:lpstr>Преимущества</vt:lpstr>
      <vt:lpstr>Столы</vt:lpstr>
      <vt:lpstr>Сервировка</vt:lpstr>
      <vt:lpstr>Меню</vt:lpstr>
      <vt:lpstr>Порционирование и подача</vt:lpstr>
      <vt:lpstr>Фуршетные скатерти</vt:lpstr>
      <vt:lpstr>Сервировка</vt:lpstr>
      <vt:lpstr>Сервировка “В два ряда”</vt:lpstr>
      <vt:lpstr>Сервировка “В два ряда”</vt:lpstr>
      <vt:lpstr>Сервировка “группами” </vt:lpstr>
      <vt:lpstr>Презентация PowerPoint</vt:lpstr>
      <vt:lpstr>Сервировка «Змейкой»</vt:lpstr>
      <vt:lpstr>Сервировка «Змейкой»</vt:lpstr>
      <vt:lpstr>Сервировка «Ёлочкой»</vt:lpstr>
      <vt:lpstr>Презентация PowerPoint</vt:lpstr>
      <vt:lpstr>Тарелки</vt:lpstr>
      <vt:lpstr>Приборы</vt:lpstr>
      <vt:lpstr>Салфетки</vt:lpstr>
      <vt:lpstr>Цветы и вазы с фруктами</vt:lpstr>
      <vt:lpstr>Вазы с фруктами и напитки</vt:lpstr>
      <vt:lpstr>Закуски, соусы и хлеб</vt:lpstr>
      <vt:lpstr>Закуски, соусы и хлеб</vt:lpstr>
      <vt:lpstr>Подготовка к приему гостей</vt:lpstr>
      <vt:lpstr>Начало банкета</vt:lpstr>
      <vt:lpstr>Горячие закуски</vt:lpstr>
      <vt:lpstr>Мелкопорционные блюда</vt:lpstr>
      <vt:lpstr>Десерты</vt:lpstr>
      <vt:lpstr>Конец банкета и способы подачи кофе</vt:lpstr>
      <vt:lpstr>Конец банкета и способы подачи кофе</vt:lpstr>
      <vt:lpstr>Фуршет в баре</vt:lpstr>
    </vt:vector>
  </TitlesOfParts>
  <Company>Dnsoft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Тема: Банкет - фуршет</dc:title>
  <dc:creator>Ирина Изосимова</dc:creator>
  <cp:lastModifiedBy>Ирина Изосимова</cp:lastModifiedBy>
  <cp:revision>18</cp:revision>
  <dcterms:created xsi:type="dcterms:W3CDTF">2006-12-06T12:46:15Z</dcterms:created>
  <dcterms:modified xsi:type="dcterms:W3CDTF">2014-12-30T12:46:31Z</dcterms:modified>
</cp:coreProperties>
</file>

<file path=docProps/thumbnail.jpeg>
</file>