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8"/>
  </p:notesMasterIdLst>
  <p:sldIdLst>
    <p:sldId id="256" r:id="rId2"/>
    <p:sldId id="259" r:id="rId3"/>
    <p:sldId id="257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09" autoAdjust="0"/>
    <p:restoredTop sz="94638" autoAdjust="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8D011D-EBDA-494D-9B55-305760EB2626}" type="datetimeFigureOut">
              <a:rPr lang="ru-RU" smtClean="0"/>
              <a:pPr/>
              <a:t>07.03.2016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999B22-4C4E-484B-BBC0-A6C29D8BDA4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999B22-4C4E-484B-BBC0-A6C29D8BDA42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999B22-4C4E-484B-BBC0-A6C29D8BDA42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8D75EBE0-C74D-4092-83F4-E70DDC5C8E59}" type="datetimeFigureOut">
              <a:rPr lang="ru-RU" smtClean="0"/>
              <a:pPr/>
              <a:t>07.03.2016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7381091-AFDA-4FB4-A960-7A4790B375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5EBE0-C74D-4092-83F4-E70DDC5C8E59}" type="datetimeFigureOut">
              <a:rPr lang="ru-RU" smtClean="0"/>
              <a:pPr/>
              <a:t>07.03.2016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81091-AFDA-4FB4-A960-7A4790B375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5EBE0-C74D-4092-83F4-E70DDC5C8E59}" type="datetimeFigureOut">
              <a:rPr lang="ru-RU" smtClean="0"/>
              <a:pPr/>
              <a:t>07.03.2016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81091-AFDA-4FB4-A960-7A4790B375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D75EBE0-C74D-4092-83F4-E70DDC5C8E59}" type="datetimeFigureOut">
              <a:rPr lang="ru-RU" smtClean="0"/>
              <a:pPr/>
              <a:t>07.03.2016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7381091-AFDA-4FB4-A960-7A4790B3756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8D75EBE0-C74D-4092-83F4-E70DDC5C8E59}" type="datetimeFigureOut">
              <a:rPr lang="ru-RU" smtClean="0"/>
              <a:pPr/>
              <a:t>07.03.2016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7381091-AFDA-4FB4-A960-7A4790B375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5EBE0-C74D-4092-83F4-E70DDC5C8E59}" type="datetimeFigureOut">
              <a:rPr lang="ru-RU" smtClean="0"/>
              <a:pPr/>
              <a:t>07.03.2016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81091-AFDA-4FB4-A960-7A4790B3756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5EBE0-C74D-4092-83F4-E70DDC5C8E59}" type="datetimeFigureOut">
              <a:rPr lang="ru-RU" smtClean="0"/>
              <a:pPr/>
              <a:t>07.03.2016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81091-AFDA-4FB4-A960-7A4790B3756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D75EBE0-C74D-4092-83F4-E70DDC5C8E59}" type="datetimeFigureOut">
              <a:rPr lang="ru-RU" smtClean="0"/>
              <a:pPr/>
              <a:t>07.03.2016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7381091-AFDA-4FB4-A960-7A4790B3756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5EBE0-C74D-4092-83F4-E70DDC5C8E59}" type="datetimeFigureOut">
              <a:rPr lang="ru-RU" smtClean="0"/>
              <a:pPr/>
              <a:t>07.03.2016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81091-AFDA-4FB4-A960-7A4790B375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D75EBE0-C74D-4092-83F4-E70DDC5C8E59}" type="datetimeFigureOut">
              <a:rPr lang="ru-RU" smtClean="0"/>
              <a:pPr/>
              <a:t>07.03.2016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7381091-AFDA-4FB4-A960-7A4790B3756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D75EBE0-C74D-4092-83F4-E70DDC5C8E59}" type="datetimeFigureOut">
              <a:rPr lang="ru-RU" smtClean="0"/>
              <a:pPr/>
              <a:t>07.03.2016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7381091-AFDA-4FB4-A960-7A4790B3756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D75EBE0-C74D-4092-83F4-E70DDC5C8E59}" type="datetimeFigureOut">
              <a:rPr lang="ru-RU" smtClean="0"/>
              <a:pPr/>
              <a:t>07.03.2016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7381091-AFDA-4FB4-A960-7A4790B3756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404664"/>
            <a:ext cx="8712968" cy="2232248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Особенности анестезии при </a:t>
            </a:r>
            <a:br>
              <a:rPr lang="ru-RU" sz="54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</a:br>
            <a:r>
              <a:rPr lang="ru-RU" sz="54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лечении зубов у детей </a:t>
            </a:r>
            <a:endParaRPr lang="ru-RU" sz="54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pic>
        <p:nvPicPr>
          <p:cNvPr id="25602" name="Picture 2" descr="http://stolicadetstva.com/images/text/2254_b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3068960"/>
            <a:ext cx="4104456" cy="32386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03848" y="188640"/>
            <a:ext cx="5472608" cy="6285312"/>
          </a:xfrm>
        </p:spPr>
        <p:txBody>
          <a:bodyPr>
            <a:normAutofit fontScale="70000" lnSpcReduction="20000"/>
          </a:bodyPr>
          <a:lstStyle/>
          <a:p>
            <a:r>
              <a:rPr lang="ru-RU" sz="2600" dirty="0" smtClean="0"/>
              <a:t>За 15-20 минут до лечения назначают </a:t>
            </a:r>
            <a:r>
              <a:rPr lang="ru-RU" sz="2600" dirty="0" err="1" smtClean="0"/>
              <a:t>анксиолитический</a:t>
            </a:r>
            <a:r>
              <a:rPr lang="ru-RU" sz="2600" dirty="0" smtClean="0"/>
              <a:t> препарат – </a:t>
            </a:r>
            <a:r>
              <a:rPr lang="ru-RU" sz="2600" dirty="0" err="1" smtClean="0">
                <a:solidFill>
                  <a:schemeClr val="accent1">
                    <a:lumMod val="75000"/>
                  </a:schemeClr>
                </a:solidFill>
              </a:rPr>
              <a:t>хлордиазепоксид</a:t>
            </a:r>
            <a:r>
              <a:rPr lang="ru-RU" sz="2600" dirty="0" smtClean="0"/>
              <a:t>, более известный всем как </a:t>
            </a:r>
            <a:r>
              <a:rPr lang="ru-RU" sz="2600" dirty="0" err="1" smtClean="0"/>
              <a:t>диазепам</a:t>
            </a:r>
            <a:r>
              <a:rPr lang="ru-RU" sz="2600" dirty="0" smtClean="0"/>
              <a:t>, элениум, </a:t>
            </a:r>
            <a:r>
              <a:rPr lang="ru-RU" sz="2600" dirty="0" err="1" smtClean="0"/>
              <a:t>валиум</a:t>
            </a:r>
            <a:r>
              <a:rPr lang="ru-RU" sz="2600" dirty="0" smtClean="0"/>
              <a:t>, </a:t>
            </a:r>
            <a:r>
              <a:rPr lang="ru-RU" sz="2600" dirty="0" err="1" smtClean="0"/>
              <a:t>реланиум</a:t>
            </a:r>
            <a:r>
              <a:rPr lang="ru-RU" sz="2600" dirty="0" smtClean="0"/>
              <a:t>, </a:t>
            </a:r>
            <a:r>
              <a:rPr lang="ru-RU" sz="2600" dirty="0" err="1" smtClean="0"/>
              <a:t>сибазон</a:t>
            </a:r>
            <a:r>
              <a:rPr lang="ru-RU" sz="2600" dirty="0" smtClean="0"/>
              <a:t>, </a:t>
            </a:r>
            <a:r>
              <a:rPr lang="ru-RU" sz="2600" dirty="0" err="1" smtClean="0"/>
              <a:t>седуксен</a:t>
            </a:r>
            <a:r>
              <a:rPr lang="ru-RU" sz="2600" dirty="0" smtClean="0"/>
              <a:t>, </a:t>
            </a:r>
            <a:r>
              <a:rPr lang="ru-RU" sz="2600" dirty="0" err="1" smtClean="0"/>
              <a:t>напотон</a:t>
            </a:r>
            <a:r>
              <a:rPr lang="ru-RU" sz="2600" dirty="0" smtClean="0"/>
              <a:t>, </a:t>
            </a:r>
            <a:r>
              <a:rPr lang="ru-RU" sz="2600" dirty="0" err="1" smtClean="0"/>
              <a:t>радепур</a:t>
            </a:r>
            <a:r>
              <a:rPr lang="ru-RU" sz="2600" dirty="0" smtClean="0"/>
              <a:t> 10 или </a:t>
            </a:r>
            <a:r>
              <a:rPr lang="ru-RU" sz="2600" dirty="0" err="1" smtClean="0"/>
              <a:t>хлозепид</a:t>
            </a:r>
            <a:r>
              <a:rPr lang="ru-RU" sz="2600" dirty="0" smtClean="0"/>
              <a:t>. Его можно принимать детям в возрасте от 4 лет в дозировке от 5 до 10 мг, в возрасте от 7 лет – 10-20 мг, в возрасте от 15 до 18 лет – 20-30 мг в сутки за 2-3 приема. Желательно начать прием </a:t>
            </a:r>
            <a:r>
              <a:rPr lang="ru-RU" sz="2600" dirty="0" err="1" smtClean="0"/>
              <a:t>диазепама</a:t>
            </a:r>
            <a:r>
              <a:rPr lang="ru-RU" sz="2600" dirty="0" smtClean="0"/>
              <a:t> за сутки до визита к стоматологу, а последний раз выпить необходимую дозу за 15 минут до посещения.</a:t>
            </a:r>
          </a:p>
          <a:p>
            <a:r>
              <a:rPr lang="ru-RU" sz="2600" dirty="0" smtClean="0"/>
              <a:t>Также, в домашних условиях можно приготовить отвар из </a:t>
            </a:r>
            <a:r>
              <a:rPr lang="ru-RU" sz="2600" dirty="0" smtClean="0">
                <a:solidFill>
                  <a:schemeClr val="accent1">
                    <a:lumMod val="75000"/>
                  </a:schemeClr>
                </a:solidFill>
              </a:rPr>
              <a:t>корней валерианы </a:t>
            </a:r>
            <a:r>
              <a:rPr lang="ru-RU" sz="2600" dirty="0" smtClean="0"/>
              <a:t>и п</a:t>
            </a:r>
            <a:r>
              <a:rPr lang="ru-RU" sz="2600" dirty="0" smtClean="0">
                <a:solidFill>
                  <a:schemeClr val="accent1">
                    <a:lumMod val="75000"/>
                  </a:schemeClr>
                </a:solidFill>
              </a:rPr>
              <a:t>устырника</a:t>
            </a:r>
            <a:r>
              <a:rPr lang="ru-RU" sz="2600" dirty="0" smtClean="0"/>
              <a:t> и пить его за </a:t>
            </a:r>
            <a:r>
              <a:rPr lang="ru-RU" sz="2600" dirty="0" err="1" smtClean="0"/>
              <a:t>сутки-трое</a:t>
            </a:r>
            <a:r>
              <a:rPr lang="ru-RU" sz="2600" dirty="0" smtClean="0"/>
              <a:t> до похода к стоматологу в соответствии с указаниями врача и инструкциями на упаковке сбора.</a:t>
            </a:r>
          </a:p>
          <a:p>
            <a:r>
              <a:rPr lang="ru-RU" sz="2600" dirty="0" smtClean="0"/>
              <a:t>Кроме седативной </a:t>
            </a:r>
            <a:r>
              <a:rPr lang="ru-RU" sz="2600" dirty="0" err="1" smtClean="0"/>
              <a:t>премедикации</a:t>
            </a:r>
            <a:r>
              <a:rPr lang="ru-RU" sz="2600" dirty="0" smtClean="0"/>
              <a:t> следует заведомо принять </a:t>
            </a:r>
            <a:r>
              <a:rPr lang="ru-RU" sz="2600" dirty="0" smtClean="0">
                <a:solidFill>
                  <a:schemeClr val="accent1">
                    <a:lumMod val="75000"/>
                  </a:schemeClr>
                </a:solidFill>
              </a:rPr>
              <a:t>антигистаминный препарат </a:t>
            </a:r>
            <a:r>
              <a:rPr lang="ru-RU" sz="2600" dirty="0" smtClean="0"/>
              <a:t>желательно 4-го поколения, это может быть: </a:t>
            </a:r>
            <a:r>
              <a:rPr lang="ru-RU" sz="2600" dirty="0" err="1" smtClean="0">
                <a:solidFill>
                  <a:schemeClr val="accent1">
                    <a:lumMod val="75000"/>
                  </a:schemeClr>
                </a:solidFill>
              </a:rPr>
              <a:t>цетиризин</a:t>
            </a:r>
            <a:r>
              <a:rPr lang="ru-RU" sz="2600" dirty="0" smtClean="0"/>
              <a:t> (разрешено в возрасте с 6 месяцев), </a:t>
            </a:r>
            <a:r>
              <a:rPr lang="ru-RU" sz="2600" dirty="0" err="1" smtClean="0">
                <a:solidFill>
                  <a:schemeClr val="accent1">
                    <a:lumMod val="75000"/>
                  </a:schemeClr>
                </a:solidFill>
              </a:rPr>
              <a:t>ципрогептадин</a:t>
            </a:r>
            <a:r>
              <a:rPr lang="ru-RU" sz="2600" dirty="0" smtClean="0"/>
              <a:t> (с 6 месяцев), </a:t>
            </a:r>
            <a:r>
              <a:rPr lang="ru-RU" sz="2600" dirty="0" err="1" smtClean="0">
                <a:solidFill>
                  <a:schemeClr val="accent1">
                    <a:lumMod val="75000"/>
                  </a:schemeClr>
                </a:solidFill>
              </a:rPr>
              <a:t>лоратадин</a:t>
            </a:r>
            <a:r>
              <a:rPr lang="ru-RU" sz="26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600" dirty="0" smtClean="0"/>
              <a:t>(с 2-х лет) для предупреждения возможных аллергических реакций.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4578" name="Picture 2" descr="C:\Users\User\Desktop\image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548680"/>
            <a:ext cx="2711990" cy="2088232"/>
          </a:xfrm>
          <a:prstGeom prst="rect">
            <a:avLst/>
          </a:prstGeom>
          <a:noFill/>
        </p:spPr>
      </p:pic>
      <p:pic>
        <p:nvPicPr>
          <p:cNvPr id="24579" name="Picture 3" descr="C:\Users\User\Desktop\priznaki-prorezyvanija-zubov-u-detej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789040"/>
            <a:ext cx="2624808" cy="19686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Опасно ли лечить зубы ребенку под наркозом?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68760"/>
            <a:ext cx="8147248" cy="5205192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i="1" dirty="0" smtClean="0"/>
              <a:t>Типичными показаниями для применения общего наркоза при стоматологическом вмешательстве являются:</a:t>
            </a:r>
          </a:p>
          <a:p>
            <a:r>
              <a:rPr lang="ru-RU" sz="1900" dirty="0" smtClean="0"/>
              <a:t>Большой объем стоматологической помощи, когда необходимо вылечить более 6-ти зубов за одно посещение, так как по различным причинам (</a:t>
            </a:r>
            <a:r>
              <a:rPr lang="ru-RU" sz="1900" dirty="0" err="1" smtClean="0"/>
              <a:t>психоэмоциональные</a:t>
            </a:r>
            <a:r>
              <a:rPr lang="ru-RU" sz="1900" dirty="0" smtClean="0"/>
              <a:t> расстройства, необходимость неотложной помощи, отсутствие времени и т.д.) невозможно водить ребенка к врачу несколько раз подряд;</a:t>
            </a:r>
          </a:p>
          <a:p>
            <a:r>
              <a:rPr lang="ru-RU" sz="1900" dirty="0" smtClean="0"/>
              <a:t>Некоторые психические и неврологические заболевания, такие как эпилепсия, ДЦП, синдром Дауна и другие, при которых отключение сознание необходимо при проведении стоматологических манипуляций;</a:t>
            </a:r>
          </a:p>
          <a:p>
            <a:r>
              <a:rPr lang="ru-RU" sz="1900" dirty="0" smtClean="0"/>
              <a:t>Нарушения контакта ребенка с врачом, когда ни уговорами, ни обманом, ни обещаниями «золотых гор» невозможно склонить маленького пациента к правильному поведению;</a:t>
            </a:r>
          </a:p>
          <a:p>
            <a:r>
              <a:rPr lang="ru-RU" sz="1900" dirty="0" err="1" smtClean="0"/>
              <a:t>Нерезультативность</a:t>
            </a:r>
            <a:r>
              <a:rPr lang="ru-RU" sz="1900" dirty="0" smtClean="0"/>
              <a:t> местной анестезии;</a:t>
            </a:r>
          </a:p>
          <a:p>
            <a:r>
              <a:rPr lang="ru-RU" sz="1900" dirty="0" smtClean="0"/>
              <a:t>Аллергические реакции на местные анестетики.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88640"/>
            <a:ext cx="3826768" cy="6285312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     </a:t>
            </a:r>
          </a:p>
          <a:p>
            <a:pPr>
              <a:buNone/>
            </a:pPr>
            <a:r>
              <a:rPr lang="ru-RU" i="1" dirty="0" smtClean="0"/>
              <a:t>      Дети имеют разную психологическую реактивность, что зависит от их индивидуальных особенностей. При высокой психологической реактивности к развитию сильного стресса у ребенка могут привести: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Болевой фактор (если местная анестезия оказалась недостаточной);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Кровь на ватном тампоне;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Вид стоматологических инструментов;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Вибрация или шум бормашины и др.</a:t>
            </a:r>
          </a:p>
          <a:p>
            <a:pPr>
              <a:buNone/>
            </a:pPr>
            <a:r>
              <a:rPr lang="ru-RU" dirty="0" smtClean="0"/>
              <a:t>      </a:t>
            </a:r>
          </a:p>
          <a:p>
            <a:pPr>
              <a:buNone/>
            </a:pPr>
            <a:r>
              <a:rPr lang="ru-RU" i="1" dirty="0" smtClean="0"/>
              <a:t>       Если при этом состоянию ребенка сопутствуют:</a:t>
            </a:r>
          </a:p>
          <a:p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психоэмоциональное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напряжение,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неудержимый страх,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полученная ранее психическая травма,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нарушения дыхания и кровообращения и прочие факторы</a:t>
            </a:r>
            <a:r>
              <a:rPr lang="ru-RU" dirty="0" smtClean="0"/>
              <a:t>, </a:t>
            </a:r>
            <a:r>
              <a:rPr lang="ru-RU" i="1" dirty="0" smtClean="0"/>
              <a:t>то полученный стресс может перерасти в психическую травму, оставшись в памяти ребенка и сформировав негативное отношение к стоматологии на всю жизнь.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5602" name="Picture 2" descr="C:\Users\User\Desktop\img_7435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83664" y="404664"/>
            <a:ext cx="4433708" cy="2952328"/>
          </a:xfrm>
          <a:prstGeom prst="rect">
            <a:avLst/>
          </a:prstGeom>
          <a:noFill/>
        </p:spPr>
      </p:pic>
      <p:pic>
        <p:nvPicPr>
          <p:cNvPr id="25603" name="Picture 3" descr="C:\Users\User\Desktop\kids-stomatologya-sunny-islan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3501008"/>
            <a:ext cx="4286250" cy="2857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Задачами бригады анестезиологов детской стоматологической клинике являются: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8840"/>
            <a:ext cx="7467600" cy="4485112"/>
          </a:xfrm>
        </p:spPr>
        <p:txBody>
          <a:bodyPr>
            <a:normAutofit fontScale="85000" lnSpcReduction="10000"/>
          </a:bodyPr>
          <a:lstStyle/>
          <a:p>
            <a:r>
              <a:rPr lang="ru-RU" i="1" dirty="0" smtClean="0"/>
              <a:t>Полноценная анестезия необходимой длительности;</a:t>
            </a:r>
          </a:p>
          <a:p>
            <a:r>
              <a:rPr lang="ru-RU" i="1" dirty="0" smtClean="0"/>
              <a:t>Снятие </a:t>
            </a:r>
            <a:r>
              <a:rPr lang="ru-RU" i="1" dirty="0" err="1" smtClean="0"/>
              <a:t>психоэмоционального</a:t>
            </a:r>
            <a:r>
              <a:rPr lang="ru-RU" i="1" dirty="0" smtClean="0"/>
              <a:t> напряжения и обеспечение спокойного поведения маленького пациента;</a:t>
            </a:r>
          </a:p>
          <a:p>
            <a:r>
              <a:rPr lang="ru-RU" i="1" dirty="0" smtClean="0"/>
              <a:t>Контроль управляемости обезболивания и всех жизненно важных физиологических параметров;</a:t>
            </a:r>
          </a:p>
          <a:p>
            <a:r>
              <a:rPr lang="ru-RU" i="1" dirty="0" smtClean="0"/>
              <a:t>Недопущение «засасывания» слизи, крови, удаленных зубов, пломбировочных материалов и других инородных тел и жидкостей в легкие ребенка;</a:t>
            </a:r>
          </a:p>
          <a:p>
            <a:r>
              <a:rPr lang="ru-RU" i="1" dirty="0" smtClean="0"/>
              <a:t>Выбор и применение препарата для ингаляционного наркоза, который является нетоксичным для детей;</a:t>
            </a:r>
          </a:p>
          <a:p>
            <a:r>
              <a:rPr lang="ru-RU" i="1" dirty="0" smtClean="0"/>
              <a:t>Быстрое восстановление ребенка после наркоза и предупреждение развития побочных эффектов и осложнений после посещения стоматолога и другое.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88640"/>
            <a:ext cx="6059016" cy="628531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i="1" dirty="0" smtClean="0"/>
              <a:t>      В детской стоматологии для общего наркоза показано применение препарата нового поколения «</a:t>
            </a:r>
            <a:r>
              <a:rPr lang="ru-RU" i="1" dirty="0" err="1" smtClean="0"/>
              <a:t>Севофлуран</a:t>
            </a:r>
            <a:r>
              <a:rPr lang="ru-RU" i="1" dirty="0" smtClean="0"/>
              <a:t>», выпускаемого также под торговыми названиями «</a:t>
            </a:r>
            <a:r>
              <a:rPr lang="ru-RU" i="1" dirty="0" err="1" smtClean="0"/>
              <a:t>Севоран</a:t>
            </a:r>
            <a:r>
              <a:rPr lang="ru-RU" i="1" dirty="0" smtClean="0"/>
              <a:t>» и «</a:t>
            </a:r>
            <a:r>
              <a:rPr lang="ru-RU" i="1" dirty="0" err="1" smtClean="0"/>
              <a:t>Супран</a:t>
            </a:r>
            <a:r>
              <a:rPr lang="ru-RU" i="1" dirty="0" smtClean="0"/>
              <a:t>». Его отличительные особенности:</a:t>
            </a:r>
          </a:p>
          <a:p>
            <a:pPr algn="ctr"/>
            <a:r>
              <a:rPr lang="ru-RU" sz="2100" dirty="0" smtClean="0">
                <a:solidFill>
                  <a:schemeClr val="accent1">
                    <a:lumMod val="75000"/>
                  </a:schemeClr>
                </a:solidFill>
              </a:rPr>
              <a:t>Самая высокая безопасность применения (используется даже в отношении недоношенных детей): не повышает внутричерепное давление, не вызывает нарастание почечной и печеночной недостаточности, не раздражает дыхательные пути;</a:t>
            </a:r>
          </a:p>
          <a:p>
            <a:pPr algn="ctr"/>
            <a:r>
              <a:rPr lang="ru-RU" sz="2100" dirty="0" smtClean="0">
                <a:solidFill>
                  <a:schemeClr val="accent1">
                    <a:lumMod val="75000"/>
                  </a:schemeClr>
                </a:solidFill>
              </a:rPr>
              <a:t>Быстро действует – дети засыпают на первых вдохах (не более 2-х минут), и быстро выводится из организма в неизменном виде – пробуждение наступает через 10-15 минут после прекращения подачи препарата;</a:t>
            </a:r>
          </a:p>
          <a:p>
            <a:pPr algn="ctr"/>
            <a:r>
              <a:rPr lang="ru-RU" sz="2100" dirty="0" smtClean="0">
                <a:solidFill>
                  <a:schemeClr val="accent1">
                    <a:lumMod val="75000"/>
                  </a:schemeClr>
                </a:solidFill>
              </a:rPr>
              <a:t>Сочетаемость со всеми лекарственными средствами, применяемыми в детской и взрослой стоматологии;</a:t>
            </a:r>
          </a:p>
          <a:p>
            <a:pPr algn="ctr"/>
            <a:r>
              <a:rPr lang="ru-RU" sz="2100" dirty="0" smtClean="0">
                <a:solidFill>
                  <a:schemeClr val="accent1">
                    <a:lumMod val="75000"/>
                  </a:schemeClr>
                </a:solidFill>
              </a:rPr>
              <a:t>Незначительные побочные эффекты в виде сонливости или </a:t>
            </a:r>
            <a:r>
              <a:rPr lang="ru-RU" sz="2100" dirty="0" err="1" smtClean="0">
                <a:solidFill>
                  <a:schemeClr val="accent1">
                    <a:lumMod val="75000"/>
                  </a:schemeClr>
                </a:solidFill>
              </a:rPr>
              <a:t>гиперактивности</a:t>
            </a:r>
            <a:r>
              <a:rPr lang="ru-RU" sz="2100" dirty="0" smtClean="0">
                <a:solidFill>
                  <a:schemeClr val="accent1">
                    <a:lumMod val="75000"/>
                  </a:schemeClr>
                </a:solidFill>
              </a:rPr>
              <a:t> после пробуждения от наркоза.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6626" name="Picture 2" descr="http://hospital-apteka.ru/uploads/posts/2012-04/1333629973_sevoflur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0232" y="1052736"/>
            <a:ext cx="2000250" cy="40195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188640"/>
            <a:ext cx="4968552" cy="6336704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dirty="0" smtClean="0"/>
              <a:t>    Во время лечения зубов под общим наркозом в кабинете присутствуют четыре специалиста: врач-анестезиолог, </a:t>
            </a:r>
            <a:r>
              <a:rPr lang="ru-RU" dirty="0" err="1" smtClean="0"/>
              <a:t>медсестра-анестезист</a:t>
            </a:r>
            <a:r>
              <a:rPr lang="ru-RU" dirty="0" smtClean="0"/>
              <a:t>, детский врач-стоматолог и его ассистент. После пробуждения ребенка от наркоза через некоторое время в специальном помещении должен быть проведен дополнительный контроль всех жизненно важных параметров, в случае отсутствия малейших опасений родители забирают свое чадо домой, поскольку он наверняка проголодался, ведь за несколько часов до наркоза нельзя было ничего есть и пить.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   Так опасно ли лечить зубы детям под наркозом? Если существуют определенные противопоказания, то анестезиолог-реаниматолог сам не допустит проведения лечения зубов под общим наркозом, поскольку на нем лежит вся ответственность. В то же время все известные побочные эффекты можно успешно предупредить и локализовать, главное, чтобы родители предоставили врачам всю достоверную информацию о здоровье своего ребенка.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0722" name="AutoShape 2" descr="Картинки по запросу ребёнок спит под наркозом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24" name="AutoShape 4" descr="Картинки по запросу ребёнок спит под наркозом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26" name="AutoShape 6" descr="Картинки по запросу ребёнок спит под наркозом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28" name="AutoShape 8" descr="Картинки по запросу ребёнок спит под наркозом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30" name="Picture 10" descr="http://dentalia.tomsk.ru/sites/default/files/content/uslugi/15/sedacionl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548680"/>
            <a:ext cx="3350682" cy="2232248"/>
          </a:xfrm>
          <a:prstGeom prst="rect">
            <a:avLst/>
          </a:prstGeom>
          <a:noFill/>
        </p:spPr>
      </p:pic>
      <p:pic>
        <p:nvPicPr>
          <p:cNvPr id="30732" name="Picture 12" descr="http://www.rudenta.ru/images/services/narkoz-deti/detskiy-narkoz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3140968"/>
            <a:ext cx="2216661" cy="28030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Спасибо за внимание!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1746" name="Picture 2" descr="http://mymom.ru/images/r2(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980728"/>
            <a:ext cx="6945350" cy="54237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332656"/>
            <a:ext cx="8424936" cy="6336704"/>
          </a:xfrm>
        </p:spPr>
        <p:txBody>
          <a:bodyPr>
            <a:noAutofit/>
          </a:bodyPr>
          <a:lstStyle/>
          <a:p>
            <a:pPr algn="r">
              <a:buNone/>
            </a:pPr>
            <a:r>
              <a:rPr lang="ru-RU" sz="1800" dirty="0" smtClean="0"/>
              <a:t>   Проведение любого вида лечения у ребенка сложнее, а количество неудач и осложнений выше, чем у взрослых пациентов при аналогичных вмешательствах. В первую очередь это связано с анатомическими, физиологическими и психоэмоциональными особенностями ребёнка, что необходимо учитывать в педиатрической практике врача-стоматолога. Особенно остро вопрос проведения местной анестезии становится у детей в возрасте до 4-х лет.  </a:t>
            </a:r>
            <a:endParaRPr lang="ru-RU" sz="1800" dirty="0"/>
          </a:p>
        </p:txBody>
      </p:sp>
      <p:pic>
        <p:nvPicPr>
          <p:cNvPr id="38918" name="Picture 6" descr="http://deti.asepta.ru/upload/medialibrary/6c5/karijes-molochnyh-zubov-lechity-ili-udalyat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204864"/>
            <a:ext cx="4988896" cy="3744416"/>
          </a:xfrm>
          <a:prstGeom prst="rect">
            <a:avLst/>
          </a:prstGeom>
          <a:noFill/>
        </p:spPr>
      </p:pic>
      <p:pic>
        <p:nvPicPr>
          <p:cNvPr id="38922" name="Picture 10" descr="https://pp.vk.me/c629305/v629305305/3956a/FZ2UeSiEl-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2492896"/>
            <a:ext cx="3987140" cy="2376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4221088"/>
            <a:ext cx="8280920" cy="216024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800" dirty="0" smtClean="0"/>
              <a:t>    В реальной клинической практике детям до 4-х лет, во время стоматологического лечения, проводятся местные анестезии препаратами на основе </a:t>
            </a:r>
            <a:r>
              <a:rPr lang="ru-RU" sz="1800" dirty="0" err="1" smtClean="0">
                <a:solidFill>
                  <a:schemeClr val="accent1">
                    <a:lumMod val="75000"/>
                  </a:schemeClr>
                </a:solidFill>
              </a:rPr>
              <a:t>артикаина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800" dirty="0" smtClean="0"/>
              <a:t>и </a:t>
            </a:r>
            <a:r>
              <a:rPr lang="ru-RU" sz="1800" dirty="0" err="1" smtClean="0">
                <a:solidFill>
                  <a:schemeClr val="accent1">
                    <a:lumMod val="75000"/>
                  </a:schemeClr>
                </a:solidFill>
              </a:rPr>
              <a:t>мепивакаина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. </a:t>
            </a:r>
            <a:r>
              <a:rPr lang="ru-RU" sz="1800" dirty="0" err="1" smtClean="0">
                <a:solidFill>
                  <a:schemeClr val="accent1">
                    <a:lumMod val="75000"/>
                  </a:schemeClr>
                </a:solidFill>
              </a:rPr>
              <a:t>Артикаин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800" dirty="0" smtClean="0"/>
              <a:t>имеет ряд существенных преимуществ по сравнению с </a:t>
            </a:r>
            <a:r>
              <a:rPr lang="ru-RU" sz="1800" dirty="0" err="1" smtClean="0">
                <a:solidFill>
                  <a:schemeClr val="accent1">
                    <a:lumMod val="75000"/>
                  </a:schemeClr>
                </a:solidFill>
              </a:rPr>
              <a:t>мепивакаином</a:t>
            </a:r>
            <a:r>
              <a:rPr lang="ru-RU" sz="1800" dirty="0" smtClean="0"/>
              <a:t> и </a:t>
            </a:r>
            <a:r>
              <a:rPr lang="ru-RU" sz="1800" dirty="0" err="1" smtClean="0">
                <a:solidFill>
                  <a:schemeClr val="accent1">
                    <a:lumMod val="75000"/>
                  </a:schemeClr>
                </a:solidFill>
              </a:rPr>
              <a:t>лидокаином</a:t>
            </a:r>
            <a:r>
              <a:rPr lang="ru-RU" sz="1800" dirty="0" smtClean="0"/>
              <a:t>, основными из которых являются его относительно малая системная токсичность, меньший период полувыведения и большая анестезирующая активность.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39942" name="Picture 6" descr="http://1.static.mama.ru/uploads/static/images/176dc7d8e967c758321fd3a171036c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260648"/>
            <a:ext cx="5338564" cy="38010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50106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Аллергическая реакция на анестетик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412776"/>
            <a:ext cx="3970784" cy="5061176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1800" dirty="0" smtClean="0"/>
              <a:t>Еще одна проблема, связанная с проведением местной анестезии у детей, это возможность проявления 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аллергических реакций</a:t>
            </a:r>
            <a:r>
              <a:rPr lang="ru-RU" sz="1800" dirty="0" smtClean="0"/>
              <a:t> на местные анестетики. Истинные аллергические реакции на местные анестетики, содержащие </a:t>
            </a:r>
            <a:r>
              <a:rPr lang="ru-RU" sz="1800" dirty="0" err="1" smtClean="0">
                <a:solidFill>
                  <a:schemeClr val="accent1">
                    <a:lumMod val="75000"/>
                  </a:schemeClr>
                </a:solidFill>
              </a:rPr>
              <a:t>артикаин</a:t>
            </a:r>
            <a:r>
              <a:rPr lang="ru-RU" sz="1800" dirty="0" smtClean="0"/>
              <a:t> и </a:t>
            </a:r>
            <a:r>
              <a:rPr lang="ru-RU" sz="1800" dirty="0" err="1" smtClean="0">
                <a:solidFill>
                  <a:schemeClr val="accent1">
                    <a:lumMod val="75000"/>
                  </a:schemeClr>
                </a:solidFill>
              </a:rPr>
              <a:t>мепивакаин</a:t>
            </a:r>
            <a:r>
              <a:rPr lang="ru-RU" sz="1800" dirty="0" smtClean="0"/>
              <a:t>, 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встречаются редко</a:t>
            </a:r>
            <a:r>
              <a:rPr lang="ru-RU" sz="1800" dirty="0" smtClean="0"/>
              <a:t>. Как правило, они регистрировались с 12-ти, 13-ти летнего возраста. В раннем возрасте более вероятны 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токсические реакции </a:t>
            </a:r>
            <a:r>
              <a:rPr lang="ru-RU" sz="1800" dirty="0" smtClean="0"/>
              <a:t>и реакции, связанные с 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неспецифической </a:t>
            </a:r>
            <a:r>
              <a:rPr lang="ru-RU" sz="1800" dirty="0" err="1" smtClean="0">
                <a:solidFill>
                  <a:schemeClr val="accent1">
                    <a:lumMod val="75000"/>
                  </a:schemeClr>
                </a:solidFill>
              </a:rPr>
              <a:t>либерацией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 гистамина </a:t>
            </a:r>
            <a:r>
              <a:rPr lang="ru-RU" sz="1800" dirty="0" smtClean="0"/>
              <a:t>и других биоактивных веществ из базофилов и тучных клеток (тканевых базофилов).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0962" name="Picture 2" descr="http://jivitezdorovo.ru/wp-content/uploads/2012/04/bazofil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2132856"/>
            <a:ext cx="3810000" cy="25431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0" y="692696"/>
            <a:ext cx="4104456" cy="5760640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dirty="0" smtClean="0"/>
              <a:t>    </a:t>
            </a:r>
            <a:r>
              <a:rPr lang="ru-RU" sz="2100" dirty="0" smtClean="0"/>
              <a:t>Было замечено, что во многих случаях токсическая </a:t>
            </a:r>
            <a:r>
              <a:rPr lang="ru-RU" sz="2100" dirty="0" smtClean="0">
                <a:solidFill>
                  <a:schemeClr val="accent1">
                    <a:lumMod val="75000"/>
                  </a:schemeClr>
                </a:solidFill>
              </a:rPr>
              <a:t>реакция</a:t>
            </a:r>
            <a:r>
              <a:rPr lang="ru-RU" sz="2100" dirty="0" smtClean="0"/>
              <a:t> на местный анестетик имеет </a:t>
            </a:r>
            <a:r>
              <a:rPr lang="ru-RU" sz="2100" dirty="0" smtClean="0">
                <a:solidFill>
                  <a:schemeClr val="accent1">
                    <a:lumMod val="75000"/>
                  </a:schemeClr>
                </a:solidFill>
              </a:rPr>
              <a:t>две стадии</a:t>
            </a:r>
            <a:r>
              <a:rPr lang="ru-RU" sz="2100" dirty="0" smtClean="0"/>
              <a:t>. </a:t>
            </a:r>
            <a:r>
              <a:rPr lang="ru-RU" sz="2100" dirty="0" smtClean="0">
                <a:solidFill>
                  <a:schemeClr val="accent1">
                    <a:lumMod val="75000"/>
                  </a:schemeClr>
                </a:solidFill>
              </a:rPr>
              <a:t>Первая стадия </a:t>
            </a:r>
            <a:r>
              <a:rPr lang="ru-RU" sz="2100" dirty="0" smtClean="0"/>
              <a:t>характеризуется </a:t>
            </a:r>
            <a:r>
              <a:rPr lang="ru-RU" sz="2100" dirty="0" smtClean="0">
                <a:solidFill>
                  <a:schemeClr val="accent1">
                    <a:lumMod val="75000"/>
                  </a:schemeClr>
                </a:solidFill>
              </a:rPr>
              <a:t>сильным нервным возбуждением </a:t>
            </a:r>
            <a:r>
              <a:rPr lang="ru-RU" sz="2100" dirty="0" smtClean="0"/>
              <a:t>ребёнка, </a:t>
            </a:r>
            <a:r>
              <a:rPr lang="ru-RU" sz="2100" dirty="0" smtClean="0">
                <a:solidFill>
                  <a:schemeClr val="accent1">
                    <a:lumMod val="75000"/>
                  </a:schemeClr>
                </a:solidFill>
              </a:rPr>
              <a:t>тахикардией</a:t>
            </a:r>
            <a:r>
              <a:rPr lang="ru-RU" sz="2100" dirty="0" smtClean="0"/>
              <a:t> и </a:t>
            </a:r>
            <a:r>
              <a:rPr lang="ru-RU" sz="2100" dirty="0" smtClean="0">
                <a:solidFill>
                  <a:schemeClr val="accent1">
                    <a:lumMod val="75000"/>
                  </a:schemeClr>
                </a:solidFill>
              </a:rPr>
              <a:t>гипертензией</a:t>
            </a:r>
            <a:r>
              <a:rPr lang="ru-RU" sz="2100" dirty="0" smtClean="0"/>
              <a:t>, и </a:t>
            </a:r>
            <a:r>
              <a:rPr lang="ru-RU" sz="2100" dirty="0" smtClean="0">
                <a:solidFill>
                  <a:schemeClr val="accent1">
                    <a:lumMod val="75000"/>
                  </a:schemeClr>
                </a:solidFill>
              </a:rPr>
              <a:t>проходит</a:t>
            </a:r>
            <a:r>
              <a:rPr lang="ru-RU" sz="2100" dirty="0" smtClean="0"/>
              <a:t> относительно </a:t>
            </a:r>
            <a:r>
              <a:rPr lang="ru-RU" sz="2100" dirty="0" smtClean="0">
                <a:solidFill>
                  <a:schemeClr val="accent1">
                    <a:lumMod val="75000"/>
                  </a:schemeClr>
                </a:solidFill>
              </a:rPr>
              <a:t>быстро</a:t>
            </a:r>
            <a:r>
              <a:rPr lang="ru-RU" sz="2100" dirty="0" smtClean="0"/>
              <a:t>. Во </a:t>
            </a:r>
            <a:r>
              <a:rPr lang="ru-RU" sz="2100" dirty="0" smtClean="0">
                <a:solidFill>
                  <a:schemeClr val="accent1">
                    <a:lumMod val="75000"/>
                  </a:schemeClr>
                </a:solidFill>
              </a:rPr>
              <a:t>второй стадии </a:t>
            </a:r>
            <a:r>
              <a:rPr lang="ru-RU" sz="2100" dirty="0" smtClean="0"/>
              <a:t>картина обратная - </a:t>
            </a:r>
            <a:r>
              <a:rPr lang="ru-RU" sz="2100" dirty="0" smtClean="0">
                <a:solidFill>
                  <a:schemeClr val="accent1">
                    <a:lumMod val="75000"/>
                  </a:schemeClr>
                </a:solidFill>
              </a:rPr>
              <a:t>брадикардия</a:t>
            </a:r>
            <a:r>
              <a:rPr lang="ru-RU" sz="2100" dirty="0" smtClean="0"/>
              <a:t>, </a:t>
            </a:r>
            <a:r>
              <a:rPr lang="ru-RU" sz="2100" dirty="0" smtClean="0">
                <a:solidFill>
                  <a:schemeClr val="accent1">
                    <a:lumMod val="75000"/>
                  </a:schemeClr>
                </a:solidFill>
              </a:rPr>
              <a:t>гипотензия</a:t>
            </a:r>
            <a:r>
              <a:rPr lang="ru-RU" sz="2100" dirty="0" smtClean="0"/>
              <a:t>, выраженное </a:t>
            </a:r>
            <a:r>
              <a:rPr lang="ru-RU" sz="2100" dirty="0" smtClean="0">
                <a:solidFill>
                  <a:schemeClr val="accent1">
                    <a:lumMod val="75000"/>
                  </a:schemeClr>
                </a:solidFill>
              </a:rPr>
              <a:t>апатичное состояние</a:t>
            </a:r>
            <a:r>
              <a:rPr lang="ru-RU" sz="2100" dirty="0" smtClean="0"/>
              <a:t>, ребенок крайне вяло реагирует на внешние раздражители, засыпает в кресле.</a:t>
            </a:r>
            <a:br>
              <a:rPr lang="ru-RU" sz="2100" dirty="0" smtClean="0"/>
            </a:br>
            <a:r>
              <a:rPr lang="ru-RU" sz="2100" dirty="0" smtClean="0"/>
              <a:t>Если ребёнок после анестезии (особенно </a:t>
            </a:r>
            <a:r>
              <a:rPr lang="ru-RU" sz="2100" dirty="0" err="1" smtClean="0"/>
              <a:t>мандибулярной</a:t>
            </a:r>
            <a:r>
              <a:rPr lang="ru-RU" sz="2100" dirty="0" smtClean="0"/>
              <a:t>) в процессе лечения ведёт себя слишком спокойно или начинает засыпать в кресле - это опасный признак интоксикации.</a:t>
            </a:r>
            <a:br>
              <a:rPr lang="ru-RU" sz="2100" dirty="0" smtClean="0"/>
            </a:br>
            <a:endParaRPr lang="ru-RU" dirty="0"/>
          </a:p>
        </p:txBody>
      </p:sp>
      <p:pic>
        <p:nvPicPr>
          <p:cNvPr id="41986" name="Picture 2" descr="http://qstoma.ru/images/articles/8474-1437ab9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836712"/>
            <a:ext cx="3829422" cy="51594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22114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Правило «десятки»</a:t>
            </a:r>
            <a:endParaRPr lang="ru-RU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484784"/>
            <a:ext cx="8075240" cy="396044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000" dirty="0" smtClean="0"/>
              <a:t>В целях профилактики осложнения при анестезиях на нижней челюсти у детей, рекомендуется применять так называемое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«правило десятки». </a:t>
            </a:r>
            <a:r>
              <a:rPr lang="ru-RU" sz="2000" dirty="0" smtClean="0"/>
              <a:t>Суть его в следующем. Если количество полных лет ребёнка в сумме с порядковым номером зуба дают 10 или меньше, то для обезболивания этого зуба будет достаточно инфильтрационной анестезии. Например, ребёнку 4-х лет требуется провести витальную ампутацию или экстирпацию пульпы в 84 зубе, соответственно, это IV зуб на нижней челюсти справа, его порядковый номер - IV. Подсчитываем: 4+ ІѴ=8, что меньше 10. Вывод: для обезболивания 4 зуба у 4-х летнего ребенка достаточно произвести инфильтрационную анестезию по стандартной методике. При этом достаточно будет только одной инъекции с щёчной стороны. Если необходимо удаление зуба, рекомендуется добавить небольшое количество анестетика с язычной стороны.</a:t>
            </a:r>
            <a:br>
              <a:rPr lang="ru-RU" sz="2000" dirty="0" smtClean="0"/>
            </a:br>
            <a:endParaRPr lang="ru-RU" sz="2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60648"/>
            <a:ext cx="8219256" cy="2736304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Критерием эффективности </a:t>
            </a:r>
            <a:r>
              <a:rPr lang="ru-RU" sz="2000" dirty="0" smtClean="0"/>
              <a:t>при данной технике анестезии будет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полная аналгезия </a:t>
            </a:r>
            <a:r>
              <a:rPr lang="ru-RU" sz="2000" dirty="0" smtClean="0"/>
              <a:t>операционного поля.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Косвенным критерием </a:t>
            </a:r>
            <a:r>
              <a:rPr lang="ru-RU" sz="2000" dirty="0" smtClean="0"/>
              <a:t>-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онемение губы</a:t>
            </a:r>
            <a:r>
              <a:rPr lang="ru-RU" sz="2000" dirty="0" smtClean="0"/>
              <a:t>, как и при </a:t>
            </a:r>
            <a:r>
              <a:rPr lang="ru-RU" sz="2000" dirty="0" err="1" smtClean="0"/>
              <a:t>мандибулярной</a:t>
            </a:r>
            <a:r>
              <a:rPr lang="ru-RU" sz="2000" dirty="0" smtClean="0"/>
              <a:t> анестезии. Спинка и кончик языка с рабочей стороны, как правило, не немеют</a:t>
            </a:r>
            <a:br>
              <a:rPr lang="ru-RU" sz="2000" dirty="0" smtClean="0"/>
            </a:br>
            <a:r>
              <a:rPr lang="ru-RU" sz="2000" dirty="0" smtClean="0"/>
              <a:t>В соответствии с «правилом десятки» аналгезии адекватной для любого вида лечения можно добиться, вводя от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1/6 до 1/4 </a:t>
            </a:r>
            <a:r>
              <a:rPr lang="ru-RU" sz="2000" dirty="0" smtClean="0"/>
              <a:t>объёма </a:t>
            </a:r>
            <a:r>
              <a:rPr lang="ru-RU" sz="2000" dirty="0" err="1" smtClean="0">
                <a:solidFill>
                  <a:schemeClr val="accent1">
                    <a:lumMod val="75000"/>
                  </a:schemeClr>
                </a:solidFill>
              </a:rPr>
              <a:t>карпулы</a:t>
            </a:r>
            <a:r>
              <a:rPr lang="ru-RU" sz="2000" dirty="0" smtClean="0"/>
              <a:t>. Также важно, чтобы анестезия проводилась в значительно менее опасной анатомической области.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43012" name="Picture 4" descr="http://cosmetologyclub.ru/sites/default/files/styles/large/public/images/deti.jpg?itok=SUOcpU2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2708920"/>
            <a:ext cx="4961012" cy="36961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Сравнительные характеристики местных анестетиков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050" name="Picture 2" descr="Сравнительные характеристики местных анестетиков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484784"/>
            <a:ext cx="4176464" cy="2962276"/>
          </a:xfrm>
          <a:prstGeom prst="rect">
            <a:avLst/>
          </a:prstGeom>
          <a:noFill/>
        </p:spPr>
      </p:pic>
      <p:pic>
        <p:nvPicPr>
          <p:cNvPr id="2052" name="Picture 4" descr="Сравнительные характеристики местных анестетиков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1484784"/>
            <a:ext cx="4104456" cy="4896544"/>
          </a:xfrm>
          <a:prstGeom prst="rect">
            <a:avLst/>
          </a:prstGeom>
          <a:noFill/>
        </p:spPr>
      </p:pic>
      <p:pic>
        <p:nvPicPr>
          <p:cNvPr id="2054" name="Picture 6" descr="Рекомендованные дозировки в зависимости от возраста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4509120"/>
            <a:ext cx="4176464" cy="18722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7467600" cy="115699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</a:rPr>
              <a:t>Премедикация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 детей перед визитом к стоматологу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340768"/>
            <a:ext cx="7467600" cy="5133184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i="1" dirty="0" smtClean="0"/>
              <a:t>      С целью облегчения анестезии и снижения факторов риска побочных эффектов и осложнений используют один или несколько медицинских препаратов, которые принимают перед стоматологическими манипуляциями, что и называется </a:t>
            </a:r>
            <a:r>
              <a:rPr lang="ru-RU" i="1" dirty="0" err="1" smtClean="0"/>
              <a:t>премедикацией</a:t>
            </a:r>
            <a:r>
              <a:rPr lang="ru-RU" i="1" dirty="0" smtClean="0"/>
              <a:t>. Как известно боль имеет 4 основных составляющих:</a:t>
            </a:r>
          </a:p>
          <a:p>
            <a:r>
              <a:rPr lang="ru-RU" dirty="0" err="1" smtClean="0"/>
              <a:t>психоэмоциональную</a:t>
            </a:r>
            <a:r>
              <a:rPr lang="ru-RU" dirty="0" smtClean="0"/>
              <a:t>,</a:t>
            </a:r>
          </a:p>
          <a:p>
            <a:r>
              <a:rPr lang="ru-RU" dirty="0" smtClean="0"/>
              <a:t>вегетативную,</a:t>
            </a:r>
          </a:p>
          <a:p>
            <a:r>
              <a:rPr lang="ru-RU" dirty="0" smtClean="0"/>
              <a:t>двигательную,</a:t>
            </a:r>
          </a:p>
          <a:p>
            <a:r>
              <a:rPr lang="ru-RU" dirty="0" smtClean="0"/>
              <a:t>сенсорную.</a:t>
            </a:r>
          </a:p>
          <a:p>
            <a:endParaRPr lang="ru-RU" dirty="0" smtClean="0"/>
          </a:p>
          <a:p>
            <a:r>
              <a:rPr lang="ru-RU" i="1" dirty="0" smtClean="0"/>
              <a:t>Сенсорную составляющую болевой реакции снимает местный анестетик (</a:t>
            </a:r>
            <a:r>
              <a:rPr lang="ru-RU" i="1" dirty="0" err="1" smtClean="0"/>
              <a:t>лидокаин</a:t>
            </a:r>
            <a:r>
              <a:rPr lang="ru-RU" i="1" dirty="0" smtClean="0"/>
              <a:t>, </a:t>
            </a:r>
            <a:r>
              <a:rPr lang="ru-RU" i="1" dirty="0" err="1" smtClean="0"/>
              <a:t>бензокаин</a:t>
            </a:r>
            <a:r>
              <a:rPr lang="ru-RU" i="1" dirty="0" smtClean="0"/>
              <a:t> и </a:t>
            </a:r>
            <a:r>
              <a:rPr lang="ru-RU" i="1" dirty="0" err="1" smtClean="0"/>
              <a:t>артикаин</a:t>
            </a:r>
            <a:r>
              <a:rPr lang="ru-RU" i="1" dirty="0" smtClean="0"/>
              <a:t>), убирая чувствительность в месте вмешательства, но </a:t>
            </a:r>
            <a:r>
              <a:rPr lang="ru-RU" i="1" dirty="0" err="1" smtClean="0"/>
              <a:t>психоэмоциональная</a:t>
            </a:r>
            <a:r>
              <a:rPr lang="ru-RU" i="1" dirty="0" smtClean="0"/>
              <a:t>, вегетативная и двигательная компоненты боли должны быть снижены или убраны до проведения местной анестезии. </a:t>
            </a:r>
            <a:r>
              <a:rPr lang="ru-RU" i="1" dirty="0" err="1" smtClean="0"/>
              <a:t>Психоэмоциональная</a:t>
            </a:r>
            <a:r>
              <a:rPr lang="ru-RU" i="1" dirty="0" smtClean="0"/>
              <a:t> составляющая может быть снижена посредством убеждения и внушения. Однако все же следует использовать лекарственные средства, имеющие седативный эффект. Они напрямую показаны, если имеет место быть: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Эпилепсия, Бронхиальная астма, Сахарный диабет, Нарушения функции щитовидной железы, Непреодолимый страх перед лечением,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Склонность к истерии, Эмоциональное напряжение, Повышенный тонус скелетных мышц и др.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381</TotalTime>
  <Words>1348</Words>
  <Application>Microsoft Office PowerPoint</Application>
  <PresentationFormat>Экран (4:3)</PresentationFormat>
  <Paragraphs>60</Paragraphs>
  <Slides>16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Эркер</vt:lpstr>
      <vt:lpstr>Особенности анестезии при  лечении зубов у детей </vt:lpstr>
      <vt:lpstr>Слайд 2</vt:lpstr>
      <vt:lpstr>Слайд 3</vt:lpstr>
      <vt:lpstr>Аллергическая реакция на анестетик</vt:lpstr>
      <vt:lpstr>Слайд 5</vt:lpstr>
      <vt:lpstr>Правило «десятки»</vt:lpstr>
      <vt:lpstr>Слайд 7</vt:lpstr>
      <vt:lpstr>Сравнительные характеристики местных анестетиков</vt:lpstr>
      <vt:lpstr>Премедикация детей перед визитом к стоматологу </vt:lpstr>
      <vt:lpstr>Слайд 10</vt:lpstr>
      <vt:lpstr>Опасно ли лечить зубы ребенку под наркозом? </vt:lpstr>
      <vt:lpstr>Слайд 12</vt:lpstr>
      <vt:lpstr>Задачами бригады анестезиологов детской стоматологической клинике являются:</vt:lpstr>
      <vt:lpstr>Слайд 14</vt:lpstr>
      <vt:lpstr>Слайд 15</vt:lpstr>
      <vt:lpstr>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анестезии  при лечении зубов у детей</dc:title>
  <dc:creator>User</dc:creator>
  <cp:lastModifiedBy>User</cp:lastModifiedBy>
  <cp:revision>40</cp:revision>
  <dcterms:created xsi:type="dcterms:W3CDTF">2016-02-28T15:41:50Z</dcterms:created>
  <dcterms:modified xsi:type="dcterms:W3CDTF">2016-03-07T19:39:41Z</dcterms:modified>
</cp:coreProperties>
</file>