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0" r:id="rId7"/>
    <p:sldId id="276" r:id="rId8"/>
    <p:sldId id="277" r:id="rId9"/>
    <p:sldId id="261" r:id="rId10"/>
    <p:sldId id="262" r:id="rId11"/>
    <p:sldId id="263" r:id="rId12"/>
    <p:sldId id="264" r:id="rId13"/>
    <p:sldId id="266" r:id="rId14"/>
    <p:sldId id="267" r:id="rId15"/>
    <p:sldId id="268" r:id="rId16"/>
    <p:sldId id="269" r:id="rId17"/>
    <p:sldId id="265" r:id="rId18"/>
    <p:sldId id="270" r:id="rId19"/>
    <p:sldId id="271" r:id="rId20"/>
    <p:sldId id="278" r:id="rId21"/>
    <p:sldId id="272" r:id="rId22"/>
    <p:sldId id="273" r:id="rId23"/>
    <p:sldId id="274" r:id="rId24"/>
    <p:sldId id="279" r:id="rId25"/>
    <p:sldId id="275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66CC"/>
    <a:srgbClr val="66CCFF"/>
    <a:srgbClr val="FF8C53"/>
    <a:srgbClr val="FF9966"/>
    <a:srgbClr val="FFFF66"/>
    <a:srgbClr val="FFAF5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9DEC8-7387-439E-B48D-2AC1140A4DB9}" type="datetimeFigureOut">
              <a:rPr lang="ru-RU" smtClean="0"/>
              <a:pPr/>
              <a:t>20.04.2013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7FF24D-AE48-411B-B019-13BD69394E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507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7FF24D-AE48-411B-B019-13BD69394EB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4BDCBF-E354-4DE0-B837-5DD73C37D2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4D7E5-69F2-4218-941E-DE8E4A47A7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22F688-1B02-4C47-8EF1-172B9DC55E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A00586-B09B-45AB-9579-BDFDB4B1D025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4345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48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4349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0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1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2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3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435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4355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358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4359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4364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65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1BBEC-70E9-4FD8-A072-C8BD82CAF1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7FCC5-EF03-4B6E-B4A2-604A484A84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0EA63-C8C3-429F-A583-84E877B8E6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EEB3C7-8577-48EA-B9D0-22D06601A0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652F3-FDC8-43CA-B98C-412ECBBF9B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7BE49A-E9CA-4AB8-AF8B-BAE2F19B6F8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181227-E0C1-4D06-81E5-CC021FE4D4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DA3B8-2E50-42A7-BED1-15532F9EF7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8B183F-95EA-449E-B084-66A5928BA3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CFDAF-5A36-474B-892F-D6B5189DEE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9CA87-21F0-44CC-984B-CBDDF079CF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8A775-3EAE-4CF5-A7D1-769B911BDA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3A8B5-034E-4509-8277-9E3AAD3829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3FAA1-1A93-4BF0-AE3B-8DC002B308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F42F4-4F2E-4FC5-8A39-5B008100E8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8259E-3756-4A19-A3FC-4365EF2B4C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23938-5347-4274-8A8A-7CD7E0956D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9CBD5-F821-4770-B150-9F6AA94BDD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99"/>
            </a:gs>
            <a:gs pos="100000">
              <a:srgbClr val="A2D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920A5D7-EACB-47E2-A3DE-B2B9C00FAD3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99"/>
            </a:gs>
            <a:gs pos="100000">
              <a:srgbClr val="A2DC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0663EA6-DF3C-4AFE-A3EC-A0B395ACC1F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332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3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333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333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3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333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40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334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4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334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335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52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3353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335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55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335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5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6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336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10.xml"/><Relationship Id="rId7" Type="http://schemas.openxmlformats.org/officeDocument/2006/relationships/slide" Target="slid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slide" Target="slide14.xml"/><Relationship Id="rId5" Type="http://schemas.openxmlformats.org/officeDocument/2006/relationships/slide" Target="slide15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slide" Target="slide5.xm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900113" y="182563"/>
            <a:ext cx="7272337" cy="10080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r>
              <a:rPr lang="ru-RU" sz="3600" kern="10">
                <a:ln w="31750">
                  <a:solidFill>
                    <a:srgbClr val="003300"/>
                  </a:solidFill>
                  <a:round/>
                  <a:headEnd/>
                  <a:tailEnd/>
                </a:ln>
                <a:solidFill>
                  <a:srgbClr val="00CC00"/>
                </a:solidFill>
                <a:latin typeface="Comic Sans MS"/>
              </a:rPr>
              <a:t>"Основы селекции"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5484813"/>
            <a:ext cx="6659562" cy="40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 sz="2400" dirty="0">
                <a:latin typeface="Monotype Corsiva" pitchFamily="66" charset="0"/>
              </a:rPr>
              <a:t>Электронное </a:t>
            </a:r>
            <a:r>
              <a:rPr lang="ru-RU" sz="2400">
                <a:latin typeface="Monotype Corsiva" pitchFamily="66" charset="0"/>
              </a:rPr>
              <a:t>пособие 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700213"/>
            <a:ext cx="2314575" cy="180181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700213"/>
            <a:ext cx="2363787" cy="17970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3355975"/>
            <a:ext cx="3135313" cy="1801813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1700213"/>
            <a:ext cx="2400300" cy="1803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3357563"/>
            <a:ext cx="2019300" cy="18034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42988" y="95250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Этапы становления селекции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395288" y="692150"/>
            <a:ext cx="54356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2 этап – широкое одомашнивание</a:t>
            </a:r>
            <a:endParaRPr lang="ru-RU" sz="2400">
              <a:latin typeface="Comic Sans MS" pitchFamily="66" charset="0"/>
            </a:endParaRPr>
          </a:p>
          <a:p>
            <a:pPr algn="ctr">
              <a:lnSpc>
                <a:spcPct val="70000"/>
              </a:lnSpc>
              <a:spcBef>
                <a:spcPct val="50000"/>
              </a:spcBef>
            </a:pPr>
            <a:r>
              <a:rPr lang="ru-RU" sz="2400">
                <a:latin typeface="Comic Sans MS" pitchFamily="66" charset="0"/>
              </a:rPr>
              <a:t>(началось с 8-6 тыс.  до н.э.)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2843213" y="1700213"/>
            <a:ext cx="54356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3 этап – разработка научных основ селекционной работы</a:t>
            </a:r>
            <a:endParaRPr lang="ru-RU" sz="2400">
              <a:latin typeface="Comic Sans MS" pitchFamily="66" charset="0"/>
            </a:endParaRPr>
          </a:p>
        </p:txBody>
      </p:sp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420938"/>
            <a:ext cx="2355850" cy="175895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</p:pic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250825" y="4221163"/>
            <a:ext cx="2376488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Вавилов Н. И.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ru-RU">
                <a:latin typeface="Comic Sans MS" pitchFamily="66" charset="0"/>
              </a:rPr>
              <a:t>(1887 – 1943 гг)</a:t>
            </a: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2987675" y="2625725"/>
            <a:ext cx="5472113" cy="400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latin typeface="Comic Sans MS" pitchFamily="66" charset="0"/>
              </a:rPr>
              <a:t>Направления научной работы                   Н. И. Вавилова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формирование задач современной селекции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создание </a:t>
            </a:r>
            <a:r>
              <a:rPr lang="ru-RU" b="1">
                <a:latin typeface="Comic Sans MS" pitchFamily="66" charset="0"/>
                <a:hlinkClick r:id="rId4" action="ppaction://hlinksldjump"/>
              </a:rPr>
              <a:t>учения о центрах</a:t>
            </a:r>
            <a:r>
              <a:rPr lang="ru-RU">
                <a:latin typeface="Comic Sans MS" pitchFamily="66" charset="0"/>
                <a:hlinkClick r:id="rId4" action="ppaction://hlinksldjump"/>
              </a:rPr>
              <a:t> </a:t>
            </a:r>
            <a:r>
              <a:rPr lang="ru-RU">
                <a:latin typeface="Comic Sans MS" pitchFamily="66" charset="0"/>
              </a:rPr>
              <a:t>многообразия и происхождения культурных растений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</a:t>
            </a:r>
            <a:r>
              <a:rPr lang="ru-RU" b="1">
                <a:latin typeface="Comic Sans MS" pitchFamily="66" charset="0"/>
                <a:hlinkClick r:id="rId5" action="ppaction://hlinksldjump"/>
              </a:rPr>
              <a:t>закон</a:t>
            </a:r>
            <a:r>
              <a:rPr lang="ru-RU">
                <a:latin typeface="Comic Sans MS" pitchFamily="66" charset="0"/>
              </a:rPr>
              <a:t> гомологических рядов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разработка проблемы иммунитета растений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создание коллекции семян культурных растений и их дикорастущих предков</a:t>
            </a:r>
          </a:p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ü"/>
            </a:pPr>
            <a:r>
              <a:rPr lang="ru-RU">
                <a:latin typeface="Comic Sans MS" pitchFamily="66" charset="0"/>
              </a:rPr>
              <a:t> создание сети институтов и селекционных опытных станций в стране</a:t>
            </a:r>
          </a:p>
        </p:txBody>
      </p:sp>
      <p:sp>
        <p:nvSpPr>
          <p:cNvPr id="25611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ForwardNext">
            <a:avLst/>
          </a:prstGeom>
          <a:solidFill>
            <a:srgbClr val="008000"/>
          </a:solidFill>
          <a:ln w="254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  <p:bldP spid="25609" grpId="0"/>
      <p:bldP spid="256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84213" y="95250"/>
            <a:ext cx="6983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Центры происхождения растений</a:t>
            </a:r>
          </a:p>
        </p:txBody>
      </p:sp>
      <p:sp>
        <p:nvSpPr>
          <p:cNvPr id="2662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836613"/>
            <a:ext cx="6408738" cy="3970337"/>
          </a:xfrm>
          <a:prstGeom prst="rect">
            <a:avLst/>
          </a:prstGeom>
          <a:solidFill>
            <a:srgbClr val="FF9933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827213" y="4886325"/>
            <a:ext cx="66960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Н. И. Вавилов вначале выделил 8 центров происхождения культурных растений с рядом подцентров, но в более поздних работах укрупнил их в 7 основных первичных центров. Среднеазиатский и Переднеазиатский центры были объединены в Юго-западноазиатский центр.</a:t>
            </a:r>
          </a:p>
        </p:txBody>
      </p:sp>
      <p:sp>
        <p:nvSpPr>
          <p:cNvPr id="26632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19250" y="2174875"/>
            <a:ext cx="1008063" cy="485775"/>
          </a:xfrm>
          <a:prstGeom prst="rect">
            <a:avLst/>
          </a:prstGeom>
          <a:solidFill>
            <a:srgbClr val="00CC99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ЦА</a:t>
            </a:r>
          </a:p>
        </p:txBody>
      </p:sp>
      <p:sp>
        <p:nvSpPr>
          <p:cNvPr id="26633" name="Text Box 9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573213" y="4005263"/>
            <a:ext cx="1008062" cy="485775"/>
          </a:xfrm>
          <a:prstGeom prst="rect">
            <a:avLst/>
          </a:prstGeom>
          <a:solidFill>
            <a:srgbClr val="66CC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ЮА</a:t>
            </a:r>
          </a:p>
        </p:txBody>
      </p:sp>
      <p:sp>
        <p:nvSpPr>
          <p:cNvPr id="26634" name="Text Box 10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492500" y="3030538"/>
            <a:ext cx="1008063" cy="485775"/>
          </a:xfrm>
          <a:prstGeom prst="rect">
            <a:avLst/>
          </a:prstGeom>
          <a:solidFill>
            <a:srgbClr val="9999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Аб</a:t>
            </a:r>
          </a:p>
        </p:txBody>
      </p:sp>
      <p:sp>
        <p:nvSpPr>
          <p:cNvPr id="26635" name="Text Box 11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2987675" y="1844675"/>
            <a:ext cx="1152525" cy="485775"/>
          </a:xfrm>
          <a:prstGeom prst="rect">
            <a:avLst/>
          </a:prstGeom>
          <a:solidFill>
            <a:srgbClr val="FF66CC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Сзм</a:t>
            </a:r>
          </a:p>
        </p:txBody>
      </p:sp>
      <p:sp>
        <p:nvSpPr>
          <p:cNvPr id="26636" name="Text Box 1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3995738" y="1484313"/>
            <a:ext cx="1008062" cy="485775"/>
          </a:xfrm>
          <a:prstGeom prst="rect">
            <a:avLst/>
          </a:prstGeom>
          <a:solidFill>
            <a:srgbClr val="FFAF5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ПА</a:t>
            </a:r>
          </a:p>
        </p:txBody>
      </p:sp>
      <p:sp>
        <p:nvSpPr>
          <p:cNvPr id="26637" name="Text Box 13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5292725" y="1700213"/>
            <a:ext cx="1008063" cy="485775"/>
          </a:xfrm>
          <a:prstGeom prst="rect">
            <a:avLst/>
          </a:prstGeom>
          <a:solidFill>
            <a:srgbClr val="66CC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СА</a:t>
            </a:r>
          </a:p>
        </p:txBody>
      </p:sp>
      <p:sp>
        <p:nvSpPr>
          <p:cNvPr id="26638" name="Text Box 14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6300788" y="2781300"/>
            <a:ext cx="1008062" cy="485775"/>
          </a:xfrm>
          <a:prstGeom prst="rect">
            <a:avLst/>
          </a:prstGeom>
          <a:solidFill>
            <a:srgbClr val="FF8C5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ВА</a:t>
            </a:r>
          </a:p>
        </p:txBody>
      </p:sp>
      <p:sp>
        <p:nvSpPr>
          <p:cNvPr id="26639" name="Text Box 15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4932363" y="3573463"/>
            <a:ext cx="1008062" cy="485775"/>
          </a:xfrm>
          <a:prstGeom prst="rect">
            <a:avLst/>
          </a:prstGeom>
          <a:solidFill>
            <a:srgbClr val="FFFF66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ЮА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84213" y="95250"/>
            <a:ext cx="6983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Центры происхождения растений</a:t>
            </a:r>
          </a:p>
        </p:txBody>
      </p:sp>
      <p:sp>
        <p:nvSpPr>
          <p:cNvPr id="28675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39750" y="747713"/>
            <a:ext cx="1008063" cy="485775"/>
          </a:xfrm>
          <a:prstGeom prst="rect">
            <a:avLst/>
          </a:prstGeom>
          <a:solidFill>
            <a:srgbClr val="FFFF66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ЮА   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619250" y="785813"/>
            <a:ext cx="3529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Южноазиатский центр</a:t>
            </a:r>
          </a:p>
        </p:txBody>
      </p:sp>
      <p:pic>
        <p:nvPicPr>
          <p:cNvPr id="28685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395413"/>
            <a:ext cx="7704138" cy="15843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539750" y="3233738"/>
            <a:ext cx="1008063" cy="485775"/>
          </a:xfrm>
          <a:prstGeom prst="rect">
            <a:avLst/>
          </a:prstGeom>
          <a:solidFill>
            <a:srgbClr val="FF8C53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ВА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1619250" y="3259138"/>
            <a:ext cx="3744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Восточноазиатский центр</a:t>
            </a:r>
          </a:p>
        </p:txBody>
      </p:sp>
      <p:pic>
        <p:nvPicPr>
          <p:cNvPr id="2868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949700"/>
            <a:ext cx="7704138" cy="1512888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6" grpId="0" animBg="1"/>
      <p:bldP spid="286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684213" y="95250"/>
            <a:ext cx="6983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Центры происхождения растений</a:t>
            </a:r>
          </a:p>
        </p:txBody>
      </p:sp>
      <p:sp>
        <p:nvSpPr>
          <p:cNvPr id="29699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23850" y="692150"/>
            <a:ext cx="1008063" cy="485775"/>
          </a:xfrm>
          <a:prstGeom prst="rect">
            <a:avLst/>
          </a:prstGeom>
          <a:solidFill>
            <a:srgbClr val="66CC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СА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323850" y="3141663"/>
            <a:ext cx="1008063" cy="485775"/>
          </a:xfrm>
          <a:prstGeom prst="rect">
            <a:avLst/>
          </a:prstGeom>
          <a:solidFill>
            <a:srgbClr val="FFAF5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ПА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1377950" y="3195638"/>
            <a:ext cx="3744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Переднеазиатский центр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1322388" y="714375"/>
            <a:ext cx="3744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Среднеазиатский центр</a:t>
            </a:r>
          </a:p>
        </p:txBody>
      </p:sp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370013"/>
            <a:ext cx="7993063" cy="15843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9709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789363"/>
            <a:ext cx="7993063" cy="17272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nimBg="1"/>
      <p:bldP spid="297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684213" y="95250"/>
            <a:ext cx="6983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Центры происхождения растений</a:t>
            </a:r>
          </a:p>
        </p:txBody>
      </p:sp>
      <p:sp>
        <p:nvSpPr>
          <p:cNvPr id="30723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323850" y="765175"/>
            <a:ext cx="1152525" cy="485775"/>
          </a:xfrm>
          <a:prstGeom prst="rect">
            <a:avLst/>
          </a:prstGeom>
          <a:solidFill>
            <a:srgbClr val="FF66CC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Сзм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323850" y="3284538"/>
            <a:ext cx="1008063" cy="485775"/>
          </a:xfrm>
          <a:prstGeom prst="rect">
            <a:avLst/>
          </a:prstGeom>
          <a:solidFill>
            <a:srgbClr val="9999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Аб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365250" y="3309938"/>
            <a:ext cx="3744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Абиссинский центр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1484313" y="815975"/>
            <a:ext cx="3744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Средиземноморский центр</a:t>
            </a:r>
          </a:p>
        </p:txBody>
      </p:sp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412875"/>
            <a:ext cx="7848600" cy="1655763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073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3933825"/>
            <a:ext cx="7950200" cy="1652588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684213" y="95250"/>
            <a:ext cx="69834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Центры происхождения растений</a:t>
            </a:r>
          </a:p>
        </p:txBody>
      </p:sp>
      <p:sp>
        <p:nvSpPr>
          <p:cNvPr id="31747" name="AutoShape 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323850" y="836613"/>
            <a:ext cx="1008063" cy="485775"/>
          </a:xfrm>
          <a:prstGeom prst="rect">
            <a:avLst/>
          </a:prstGeom>
          <a:solidFill>
            <a:srgbClr val="00CC99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ЦА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23850" y="3284538"/>
            <a:ext cx="1008063" cy="485775"/>
          </a:xfrm>
          <a:prstGeom prst="rect">
            <a:avLst/>
          </a:prstGeom>
          <a:solidFill>
            <a:srgbClr val="66CCFF"/>
          </a:solidFill>
          <a:ln w="2857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ЮА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352550" y="3309938"/>
            <a:ext cx="3744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Южноамериканский центр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1374775" y="869950"/>
            <a:ext cx="4565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- Центральноамериканский центр</a:t>
            </a:r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484313"/>
            <a:ext cx="8135938" cy="165735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3941763"/>
            <a:ext cx="8064500" cy="157480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249363" y="174625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Закон гомологических рядов</a:t>
            </a:r>
          </a:p>
        </p:txBody>
      </p:sp>
      <p:sp>
        <p:nvSpPr>
          <p:cNvPr id="276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Return">
            <a:avLst/>
          </a:prstGeom>
          <a:solidFill>
            <a:schemeClr val="folHlink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011863" y="1157288"/>
            <a:ext cx="229235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«Виды и роды, генетически близкие, характеризуются сходными рядами наследственной изменчивости с такой правильностью, что, зная ряд форм в пределах одного вида, можно предвидеть нахождение параллельных форм у других видов и родов.»</a:t>
            </a: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" y="1125538"/>
            <a:ext cx="5872163" cy="5688012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627313" y="109538"/>
            <a:ext cx="397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Методы селекции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95288" y="1052513"/>
            <a:ext cx="244792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Подбор родительских форм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508625" y="1125538"/>
            <a:ext cx="2592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Индуцированный мутагенез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6084888" y="2276475"/>
            <a:ext cx="2305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Получение полиплоидов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5724525" y="3500438"/>
            <a:ext cx="2087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Испытания по потомству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1187450" y="2565400"/>
            <a:ext cx="2447925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Гибридизация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3492500" y="4437063"/>
            <a:ext cx="2447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Искусственный отбор</a:t>
            </a:r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>
            <a:off x="250825" y="4221163"/>
            <a:ext cx="18367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latin typeface="Comic Sans MS" pitchFamily="66" charset="0"/>
              </a:rPr>
              <a:t>Аутбридинг </a:t>
            </a:r>
            <a:r>
              <a:rPr lang="ru-RU" sz="2000">
                <a:latin typeface="Comic Sans MS" pitchFamily="66" charset="0"/>
              </a:rPr>
              <a:t>(гетерозис)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>
            <a:off x="1979613" y="3500438"/>
            <a:ext cx="1728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latin typeface="Comic Sans MS" pitchFamily="66" charset="0"/>
              </a:rPr>
              <a:t>Инбридинг</a:t>
            </a:r>
            <a:r>
              <a:rPr lang="ru-RU" sz="2000">
                <a:latin typeface="Comic Sans MS" pitchFamily="66" charset="0"/>
              </a:rPr>
              <a:t> (депрессия)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2700338" y="5734050"/>
            <a:ext cx="16557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latin typeface="Comic Sans MS" pitchFamily="66" charset="0"/>
              </a:rPr>
              <a:t>Массовый 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4932363" y="5734050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latin typeface="Comic Sans MS" pitchFamily="66" charset="0"/>
              </a:rPr>
              <a:t>Индивидуальный</a:t>
            </a:r>
            <a:r>
              <a:rPr lang="ru-RU" sz="2000">
                <a:latin typeface="Comic Sans MS" pitchFamily="66" charset="0"/>
              </a:rPr>
              <a:t> </a:t>
            </a:r>
          </a:p>
        </p:txBody>
      </p:sp>
      <p:sp>
        <p:nvSpPr>
          <p:cNvPr id="32783" name="Line 15"/>
          <p:cNvSpPr>
            <a:spLocks noChangeShapeType="1"/>
          </p:cNvSpPr>
          <p:nvPr/>
        </p:nvSpPr>
        <p:spPr bwMode="auto">
          <a:xfrm flipH="1">
            <a:off x="2411413" y="692150"/>
            <a:ext cx="1008062" cy="5762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 flipH="1">
            <a:off x="2627313" y="692150"/>
            <a:ext cx="1081087" cy="172878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5" name="Line 17"/>
          <p:cNvSpPr>
            <a:spLocks noChangeShapeType="1"/>
          </p:cNvSpPr>
          <p:nvPr/>
        </p:nvSpPr>
        <p:spPr bwMode="auto">
          <a:xfrm>
            <a:off x="4787900" y="692150"/>
            <a:ext cx="1296988" cy="43338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>
            <a:off x="4427538" y="692150"/>
            <a:ext cx="1873250" cy="18002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7" name="Line 19"/>
          <p:cNvSpPr>
            <a:spLocks noChangeShapeType="1"/>
          </p:cNvSpPr>
          <p:nvPr/>
        </p:nvSpPr>
        <p:spPr bwMode="auto">
          <a:xfrm>
            <a:off x="4140200" y="692150"/>
            <a:ext cx="1655763" cy="295275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8" name="Line 20"/>
          <p:cNvSpPr>
            <a:spLocks noChangeShapeType="1"/>
          </p:cNvSpPr>
          <p:nvPr/>
        </p:nvSpPr>
        <p:spPr bwMode="auto">
          <a:xfrm>
            <a:off x="3924300" y="692150"/>
            <a:ext cx="647700" cy="36734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9" name="Line 21"/>
          <p:cNvSpPr>
            <a:spLocks noChangeShapeType="1"/>
          </p:cNvSpPr>
          <p:nvPr/>
        </p:nvSpPr>
        <p:spPr bwMode="auto">
          <a:xfrm flipH="1">
            <a:off x="3563938" y="5013325"/>
            <a:ext cx="576262" cy="7207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0" name="Line 22"/>
          <p:cNvSpPr>
            <a:spLocks noChangeShapeType="1"/>
          </p:cNvSpPr>
          <p:nvPr/>
        </p:nvSpPr>
        <p:spPr bwMode="auto">
          <a:xfrm>
            <a:off x="5292725" y="5013325"/>
            <a:ext cx="574675" cy="7207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1" name="Line 23"/>
          <p:cNvSpPr>
            <a:spLocks noChangeShapeType="1"/>
          </p:cNvSpPr>
          <p:nvPr/>
        </p:nvSpPr>
        <p:spPr bwMode="auto">
          <a:xfrm flipH="1">
            <a:off x="1042988" y="2997200"/>
            <a:ext cx="1008062" cy="11525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92" name="Line 24"/>
          <p:cNvSpPr>
            <a:spLocks noChangeShapeType="1"/>
          </p:cNvSpPr>
          <p:nvPr/>
        </p:nvSpPr>
        <p:spPr bwMode="auto">
          <a:xfrm>
            <a:off x="2484438" y="2997200"/>
            <a:ext cx="431800" cy="50323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2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4" grpId="0"/>
      <p:bldP spid="32775" grpId="0"/>
      <p:bldP spid="32776" grpId="0"/>
      <p:bldP spid="32777" grpId="0"/>
      <p:bldP spid="32778" grpId="0"/>
      <p:bldP spid="32779" grpId="0"/>
      <p:bldP spid="32780" grpId="0"/>
      <p:bldP spid="32781" grpId="0"/>
      <p:bldP spid="32782" grpId="0"/>
      <p:bldP spid="32789" grpId="0" animBg="1"/>
      <p:bldP spid="32790" grpId="0" animBg="1"/>
      <p:bldP spid="32791" grpId="0" animBg="1"/>
      <p:bldP spid="3279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2627313" y="109538"/>
            <a:ext cx="397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Методы селекции</a:t>
            </a:r>
          </a:p>
        </p:txBody>
      </p:sp>
      <p:sp>
        <p:nvSpPr>
          <p:cNvPr id="33815" name="Text Box 23"/>
          <p:cNvSpPr txBox="1">
            <a:spLocks noChangeArrowheads="1"/>
          </p:cNvSpPr>
          <p:nvPr/>
        </p:nvSpPr>
        <p:spPr bwMode="auto">
          <a:xfrm>
            <a:off x="468313" y="2143125"/>
            <a:ext cx="7704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Comic Sans MS" pitchFamily="66" charset="0"/>
              </a:rPr>
              <a:t>Таблица </a:t>
            </a:r>
            <a:r>
              <a:rPr lang="ru-RU" sz="2400" u="sng">
                <a:solidFill>
                  <a:srgbClr val="003300"/>
                </a:solidFill>
                <a:latin typeface="Comic Sans MS" pitchFamily="66" charset="0"/>
              </a:rPr>
              <a:t>«Основные методы селекции растений и животных</a:t>
            </a:r>
            <a:endParaRPr lang="ru-RU" sz="2400">
              <a:solidFill>
                <a:srgbClr val="003300"/>
              </a:solidFill>
              <a:latin typeface="Comic Sans MS" pitchFamily="66" charset="0"/>
            </a:endParaRPr>
          </a:p>
        </p:txBody>
      </p:sp>
      <p:graphicFrame>
        <p:nvGraphicFramePr>
          <p:cNvPr id="33848" name="Group 56"/>
          <p:cNvGraphicFramePr>
            <a:graphicFrameLocks noGrp="1"/>
          </p:cNvGraphicFramePr>
          <p:nvPr/>
        </p:nvGraphicFramePr>
        <p:xfrm>
          <a:off x="468313" y="3141663"/>
          <a:ext cx="7704137" cy="1582738"/>
        </p:xfrm>
        <a:graphic>
          <a:graphicData uri="http://schemas.openxmlformats.org/drawingml/2006/table">
            <a:tbl>
              <a:tblPr/>
              <a:tblGrid>
                <a:gridCol w="2568575"/>
                <a:gridCol w="2566987"/>
                <a:gridCol w="2568575"/>
              </a:tblGrid>
              <a:tr h="1017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Методы селекции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Селекция растений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Селекция животных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849" name="Text Box 57"/>
          <p:cNvSpPr txBox="1">
            <a:spLocks noChangeArrowheads="1"/>
          </p:cNvSpPr>
          <p:nvPr/>
        </p:nvSpPr>
        <p:spPr bwMode="auto">
          <a:xfrm>
            <a:off x="2051050" y="5014913"/>
            <a:ext cx="6624638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2: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200">
                <a:latin typeface="Comic Sans MS" pitchFamily="66" charset="0"/>
              </a:rPr>
              <a:t>сравните методы селекции растений и животных. Сделайте вывод, что общего и чем отличаются методы селекции растений и животных.</a:t>
            </a:r>
          </a:p>
        </p:txBody>
      </p:sp>
      <p:sp>
        <p:nvSpPr>
          <p:cNvPr id="33850" name="Text Box 58"/>
          <p:cNvSpPr txBox="1">
            <a:spLocks noChangeArrowheads="1"/>
          </p:cNvSpPr>
          <p:nvPr/>
        </p:nvSpPr>
        <p:spPr bwMode="auto">
          <a:xfrm>
            <a:off x="468313" y="869950"/>
            <a:ext cx="75596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1: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200">
                <a:latin typeface="Comic Sans MS" pitchFamily="66" charset="0"/>
              </a:rPr>
              <a:t>используя предложенную схему, текст учебника (с.107-108, 118-119) и дополнительную литературу, заполните таблицу.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38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8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3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3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38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15" grpId="0"/>
      <p:bldP spid="338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627313" y="46038"/>
            <a:ext cx="397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Повторяем!</a:t>
            </a:r>
          </a:p>
        </p:txBody>
      </p:sp>
      <p:sp>
        <p:nvSpPr>
          <p:cNvPr id="40965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16913" y="0"/>
            <a:ext cx="827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Comic Sans MS" pitchFamily="66" charset="0"/>
              </a:rPr>
              <a:t>итог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627313" y="2205038"/>
            <a:ext cx="39703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Методы селекции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395288" y="3148013"/>
            <a:ext cx="2447925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Подбор родительских форм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5508625" y="3221038"/>
            <a:ext cx="25923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Индуцированный мутагенез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084888" y="4371975"/>
            <a:ext cx="2305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Получение полиплоидов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5724525" y="5595938"/>
            <a:ext cx="20875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Испытания по потомству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1187450" y="4502150"/>
            <a:ext cx="24479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Гибридизация (аутбридинг, инбридинг)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2627313" y="5661025"/>
            <a:ext cx="273685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200" b="1">
                <a:latin typeface="Comic Sans MS" pitchFamily="66" charset="0"/>
              </a:rPr>
              <a:t>Искусственный отбор (массовый, индивидуальный)</a:t>
            </a:r>
          </a:p>
        </p:txBody>
      </p:sp>
      <p:sp>
        <p:nvSpPr>
          <p:cNvPr id="40977" name="Line 17"/>
          <p:cNvSpPr>
            <a:spLocks noChangeShapeType="1"/>
          </p:cNvSpPr>
          <p:nvPr/>
        </p:nvSpPr>
        <p:spPr bwMode="auto">
          <a:xfrm flipH="1">
            <a:off x="2411413" y="2787650"/>
            <a:ext cx="1008062" cy="5762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8" name="Line 18"/>
          <p:cNvSpPr>
            <a:spLocks noChangeShapeType="1"/>
          </p:cNvSpPr>
          <p:nvPr/>
        </p:nvSpPr>
        <p:spPr bwMode="auto">
          <a:xfrm flipH="1">
            <a:off x="2627313" y="2787650"/>
            <a:ext cx="1081087" cy="172878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9" name="Line 19"/>
          <p:cNvSpPr>
            <a:spLocks noChangeShapeType="1"/>
          </p:cNvSpPr>
          <p:nvPr/>
        </p:nvSpPr>
        <p:spPr bwMode="auto">
          <a:xfrm>
            <a:off x="4787900" y="2787650"/>
            <a:ext cx="1296988" cy="43338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0" name="Line 20"/>
          <p:cNvSpPr>
            <a:spLocks noChangeShapeType="1"/>
          </p:cNvSpPr>
          <p:nvPr/>
        </p:nvSpPr>
        <p:spPr bwMode="auto">
          <a:xfrm>
            <a:off x="4427538" y="2787650"/>
            <a:ext cx="1873250" cy="180022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1" name="Line 21"/>
          <p:cNvSpPr>
            <a:spLocks noChangeShapeType="1"/>
          </p:cNvSpPr>
          <p:nvPr/>
        </p:nvSpPr>
        <p:spPr bwMode="auto">
          <a:xfrm>
            <a:off x="4140200" y="2787650"/>
            <a:ext cx="1655763" cy="295275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2" name="Line 22"/>
          <p:cNvSpPr>
            <a:spLocks noChangeShapeType="1"/>
          </p:cNvSpPr>
          <p:nvPr/>
        </p:nvSpPr>
        <p:spPr bwMode="auto">
          <a:xfrm>
            <a:off x="3924300" y="2787650"/>
            <a:ext cx="215900" cy="280193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468313" y="908050"/>
            <a:ext cx="21605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Селекция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3348038" y="620713"/>
            <a:ext cx="2160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Сорт</a:t>
            </a:r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3348038" y="1484313"/>
            <a:ext cx="2160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Порода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5724525" y="908050"/>
            <a:ext cx="2160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Comic Sans MS" pitchFamily="66" charset="0"/>
              </a:rPr>
              <a:t>Штамм</a:t>
            </a:r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 flipV="1">
            <a:off x="2627313" y="908050"/>
            <a:ext cx="936625" cy="217488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2" name="Line 32"/>
          <p:cNvSpPr>
            <a:spLocks noChangeShapeType="1"/>
          </p:cNvSpPr>
          <p:nvPr/>
        </p:nvSpPr>
        <p:spPr bwMode="auto">
          <a:xfrm>
            <a:off x="2627313" y="1268413"/>
            <a:ext cx="3024187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93" name="Line 33"/>
          <p:cNvSpPr>
            <a:spLocks noChangeShapeType="1"/>
          </p:cNvSpPr>
          <p:nvPr/>
        </p:nvSpPr>
        <p:spPr bwMode="auto">
          <a:xfrm>
            <a:off x="2627313" y="1412875"/>
            <a:ext cx="936625" cy="360363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409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/>
      <p:bldP spid="40968" grpId="0"/>
      <p:bldP spid="40969" grpId="0"/>
      <p:bldP spid="40970" grpId="0"/>
      <p:bldP spid="40971" grpId="0"/>
      <p:bldP spid="40972" grpId="0"/>
      <p:bldP spid="40988" grpId="0"/>
      <p:bldP spid="40989" grpId="0"/>
      <p:bldP spid="409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11125" y="69850"/>
            <a:ext cx="7740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u="sng">
                <a:latin typeface="Comic Sans MS" pitchFamily="66" charset="0"/>
              </a:rPr>
              <a:t>Задание:</a:t>
            </a:r>
            <a:r>
              <a:rPr lang="ru-RU" sz="3200" b="1">
                <a:latin typeface="Comic Sans MS" pitchFamily="66" charset="0"/>
              </a:rPr>
              <a:t> </a:t>
            </a:r>
            <a:r>
              <a:rPr lang="ru-RU" sz="2400">
                <a:latin typeface="Comic Sans MS" pitchFamily="66" charset="0"/>
              </a:rPr>
              <a:t>отгадайте ключевое слово кроссворда</a:t>
            </a:r>
            <a:endParaRPr lang="ru-RU" sz="2400" u="sng">
              <a:latin typeface="Comic Sans MS" pitchFamily="66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0825" y="1125538"/>
            <a:ext cx="8642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16828" name="Group 1468"/>
          <p:cNvGraphicFramePr>
            <a:graphicFrameLocks noGrp="1"/>
          </p:cNvGraphicFramePr>
          <p:nvPr/>
        </p:nvGraphicFramePr>
        <p:xfrm>
          <a:off x="0" y="836613"/>
          <a:ext cx="5688013" cy="4064000"/>
        </p:xfrm>
        <a:graphic>
          <a:graphicData uri="http://schemas.openxmlformats.org/drawingml/2006/table">
            <a:tbl>
              <a:tblPr/>
              <a:tblGrid>
                <a:gridCol w="334963"/>
                <a:gridCol w="334962"/>
                <a:gridCol w="334963"/>
                <a:gridCol w="333375"/>
                <a:gridCol w="333375"/>
                <a:gridCol w="334962"/>
                <a:gridCol w="334963"/>
                <a:gridCol w="392112"/>
                <a:gridCol w="277813"/>
                <a:gridCol w="334962"/>
                <a:gridCol w="334963"/>
                <a:gridCol w="334962"/>
                <a:gridCol w="333375"/>
                <a:gridCol w="333375"/>
                <a:gridCol w="334963"/>
                <a:gridCol w="334962"/>
                <a:gridCol w="334963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818" name="Text Box 1458"/>
          <p:cNvSpPr txBox="1">
            <a:spLocks noChangeArrowheads="1"/>
          </p:cNvSpPr>
          <p:nvPr/>
        </p:nvSpPr>
        <p:spPr bwMode="auto">
          <a:xfrm>
            <a:off x="2547938" y="5902325"/>
            <a:ext cx="59769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8</a:t>
            </a:r>
            <a:r>
              <a:rPr lang="ru-RU" sz="1600">
                <a:latin typeface="Comic Sans MS" pitchFamily="66" charset="0"/>
              </a:rPr>
              <a:t> – наследственное изменение генотипа </a:t>
            </a:r>
          </a:p>
        </p:txBody>
      </p:sp>
      <p:sp>
        <p:nvSpPr>
          <p:cNvPr id="16819" name="Rectangle 1459"/>
          <p:cNvSpPr>
            <a:spLocks noChangeArrowheads="1"/>
          </p:cNvSpPr>
          <p:nvPr/>
        </p:nvSpPr>
        <p:spPr bwMode="auto">
          <a:xfrm>
            <a:off x="4932363" y="1484313"/>
            <a:ext cx="32400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1</a:t>
            </a:r>
            <a:r>
              <a:rPr lang="ru-RU" sz="1600">
                <a:latin typeface="Comic Sans MS" pitchFamily="66" charset="0"/>
              </a:rPr>
              <a:t> – процесс передачи «наследственных задатков» от поколения к поколению</a:t>
            </a:r>
          </a:p>
        </p:txBody>
      </p:sp>
      <p:sp>
        <p:nvSpPr>
          <p:cNvPr id="16820" name="Rectangle 1460"/>
          <p:cNvSpPr>
            <a:spLocks noChangeArrowheads="1"/>
          </p:cNvSpPr>
          <p:nvPr/>
        </p:nvSpPr>
        <p:spPr bwMode="auto">
          <a:xfrm>
            <a:off x="4916488" y="2246313"/>
            <a:ext cx="39243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2</a:t>
            </a:r>
            <a:r>
              <a:rPr lang="ru-RU" sz="1600">
                <a:latin typeface="Comic Sans MS" pitchFamily="66" charset="0"/>
              </a:rPr>
              <a:t> – совокупность признаков и свойств организма, проявляющаяся при взаимодействии генотипа со средой обитания</a:t>
            </a:r>
          </a:p>
        </p:txBody>
      </p:sp>
      <p:sp>
        <p:nvSpPr>
          <p:cNvPr id="16821" name="Rectangle 1461"/>
          <p:cNvSpPr>
            <a:spLocks noChangeArrowheads="1"/>
          </p:cNvSpPr>
          <p:nvPr/>
        </p:nvSpPr>
        <p:spPr bwMode="auto">
          <a:xfrm>
            <a:off x="4284663" y="3240088"/>
            <a:ext cx="43910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3</a:t>
            </a:r>
            <a:r>
              <a:rPr lang="ru-RU" sz="1600">
                <a:latin typeface="Comic Sans MS" pitchFamily="66" charset="0"/>
              </a:rPr>
              <a:t> – наследственное изменение, которое выражается в кратном увеличении числа хромосом</a:t>
            </a:r>
          </a:p>
        </p:txBody>
      </p:sp>
      <p:sp>
        <p:nvSpPr>
          <p:cNvPr id="16823" name="Rectangle 1463"/>
          <p:cNvSpPr>
            <a:spLocks noChangeArrowheads="1"/>
          </p:cNvSpPr>
          <p:nvPr/>
        </p:nvSpPr>
        <p:spPr bwMode="auto">
          <a:xfrm>
            <a:off x="3924300" y="4006850"/>
            <a:ext cx="4708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4</a:t>
            </a:r>
            <a:r>
              <a:rPr lang="ru-RU" sz="1600">
                <a:latin typeface="Comic Sans MS" pitchFamily="66" charset="0"/>
              </a:rPr>
              <a:t> – наука о наследственности и изменчивости</a:t>
            </a:r>
          </a:p>
        </p:txBody>
      </p:sp>
      <p:sp>
        <p:nvSpPr>
          <p:cNvPr id="16824" name="Rectangle 1464"/>
          <p:cNvSpPr>
            <a:spLocks noChangeArrowheads="1"/>
          </p:cNvSpPr>
          <p:nvPr/>
        </p:nvSpPr>
        <p:spPr bwMode="auto">
          <a:xfrm>
            <a:off x="3924300" y="4294188"/>
            <a:ext cx="50403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5</a:t>
            </a:r>
            <a:r>
              <a:rPr lang="ru-RU" sz="1600">
                <a:latin typeface="Comic Sans MS" pitchFamily="66" charset="0"/>
              </a:rPr>
              <a:t> – ненаследственное изменение фенотипа под влиянием внешней среды</a:t>
            </a:r>
          </a:p>
        </p:txBody>
      </p:sp>
      <p:sp>
        <p:nvSpPr>
          <p:cNvPr id="16825" name="Rectangle 1465"/>
          <p:cNvSpPr>
            <a:spLocks noChangeArrowheads="1"/>
          </p:cNvSpPr>
          <p:nvPr/>
        </p:nvSpPr>
        <p:spPr bwMode="auto">
          <a:xfrm>
            <a:off x="2916238" y="4837113"/>
            <a:ext cx="59055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6</a:t>
            </a:r>
            <a:r>
              <a:rPr lang="ru-RU" sz="1600">
                <a:latin typeface="Comic Sans MS" pitchFamily="66" charset="0"/>
              </a:rPr>
              <a:t> – необратимый процесс исторического развития живых существ и их сообществ</a:t>
            </a:r>
          </a:p>
        </p:txBody>
      </p:sp>
      <p:sp>
        <p:nvSpPr>
          <p:cNvPr id="16826" name="Rectangle 1466"/>
          <p:cNvSpPr>
            <a:spLocks noChangeArrowheads="1"/>
          </p:cNvSpPr>
          <p:nvPr/>
        </p:nvSpPr>
        <p:spPr bwMode="auto">
          <a:xfrm>
            <a:off x="2555875" y="5357813"/>
            <a:ext cx="62642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Comic Sans MS" pitchFamily="66" charset="0"/>
              </a:rPr>
              <a:t>7</a:t>
            </a:r>
            <a:r>
              <a:rPr lang="ru-RU" sz="1600">
                <a:latin typeface="Comic Sans MS" pitchFamily="66" charset="0"/>
              </a:rPr>
              <a:t> – организм, полученный в результате скрещивания особей, отличающихся наследственными задатками</a:t>
            </a:r>
          </a:p>
        </p:txBody>
      </p:sp>
      <p:graphicFrame>
        <p:nvGraphicFramePr>
          <p:cNvPr id="16829" name="Group 1469"/>
          <p:cNvGraphicFramePr>
            <a:graphicFrameLocks noGrp="1"/>
          </p:cNvGraphicFramePr>
          <p:nvPr/>
        </p:nvGraphicFramePr>
        <p:xfrm>
          <a:off x="0" y="836613"/>
          <a:ext cx="5688013" cy="4064000"/>
        </p:xfrm>
        <a:graphic>
          <a:graphicData uri="http://schemas.openxmlformats.org/drawingml/2006/table">
            <a:tbl>
              <a:tblPr/>
              <a:tblGrid>
                <a:gridCol w="334963"/>
                <a:gridCol w="334962"/>
                <a:gridCol w="334963"/>
                <a:gridCol w="333375"/>
                <a:gridCol w="333375"/>
                <a:gridCol w="334962"/>
                <a:gridCol w="334963"/>
                <a:gridCol w="392112"/>
                <a:gridCol w="277813"/>
                <a:gridCol w="334962"/>
                <a:gridCol w="334963"/>
                <a:gridCol w="334962"/>
                <a:gridCol w="333375"/>
                <a:gridCol w="333375"/>
                <a:gridCol w="334963"/>
                <a:gridCol w="334962"/>
                <a:gridCol w="334963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п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5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ф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р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8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у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ц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omic Sans MS" pitchFamily="66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11188" y="174625"/>
            <a:ext cx="68405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Достижения селекции растений</a:t>
            </a:r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>
            <a:off x="2843213" y="966788"/>
            <a:ext cx="0" cy="4824412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179388" y="1462088"/>
            <a:ext cx="7993062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833" name="Text Box 17"/>
          <p:cNvSpPr txBox="1">
            <a:spLocks noChangeArrowheads="1"/>
          </p:cNvSpPr>
          <p:nvPr/>
        </p:nvSpPr>
        <p:spPr bwMode="auto">
          <a:xfrm>
            <a:off x="179388" y="974725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Селекционер</a:t>
            </a:r>
          </a:p>
        </p:txBody>
      </p:sp>
      <p:sp>
        <p:nvSpPr>
          <p:cNvPr id="34834" name="Text Box 18"/>
          <p:cNvSpPr txBox="1">
            <a:spLocks noChangeArrowheads="1"/>
          </p:cNvSpPr>
          <p:nvPr/>
        </p:nvSpPr>
        <p:spPr bwMode="auto">
          <a:xfrm>
            <a:off x="2771775" y="950913"/>
            <a:ext cx="5329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Примеры работ по гибридизации</a:t>
            </a:r>
          </a:p>
        </p:txBody>
      </p:sp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179388" y="1916113"/>
            <a:ext cx="2484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174625" y="1471613"/>
            <a:ext cx="27003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ru-RU" sz="2000">
                <a:latin typeface="Comic Sans MS" pitchFamily="66" charset="0"/>
              </a:rPr>
              <a:t>Мичурин И.В.</a:t>
            </a: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</a:pPr>
            <a:endParaRPr lang="ru-RU" sz="2000">
              <a:latin typeface="Comic Sans MS" pitchFamily="66" charset="0"/>
            </a:endParaRP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Карпеченко Г.Д.</a:t>
            </a:r>
          </a:p>
          <a:p>
            <a:pPr marL="342900" indent="-342900">
              <a:lnSpc>
                <a:spcPct val="210000"/>
              </a:lnSpc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Цицин Н.В.</a:t>
            </a:r>
          </a:p>
          <a:p>
            <a:pPr marL="342900" indent="-342900">
              <a:lnSpc>
                <a:spcPct val="270000"/>
              </a:lnSpc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Лукьяненко П.П.</a:t>
            </a:r>
          </a:p>
          <a:p>
            <a:pPr marL="342900" indent="-342900">
              <a:lnSpc>
                <a:spcPct val="170000"/>
              </a:lnSpc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Пустовойт В.С.</a:t>
            </a:r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2962275" y="1544638"/>
            <a:ext cx="60483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latin typeface="Comic Sans MS" pitchFamily="66" charset="0"/>
              </a:rPr>
              <a:t>Черемуха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Вишня Идеал  </a:t>
            </a:r>
            <a:r>
              <a:rPr lang="ru-RU" sz="2000" b="1">
                <a:latin typeface="Comic Sans MS" pitchFamily="66" charset="0"/>
              </a:rPr>
              <a:t>=</a:t>
            </a:r>
            <a:r>
              <a:rPr lang="ru-RU" sz="2000">
                <a:latin typeface="Comic Sans MS" pitchFamily="66" charset="0"/>
              </a:rPr>
              <a:t>  Церападус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 Бельфлер желтый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Китайка  =  Бельфлер-китайка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Редька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Капуста  =  Капустно-редичный гибрид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Пшеница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Пырей  =  ППГ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 Пшеница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Рожь  =  Тритикале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r>
              <a:rPr lang="ru-RU" sz="2000">
                <a:latin typeface="Comic Sans MS" pitchFamily="66" charset="0"/>
              </a:rPr>
              <a:t>Гибридизация географически отдаленных форм (Саратовская-29, Безостая-1)</a:t>
            </a:r>
          </a:p>
          <a:p>
            <a:pPr marL="342900" indent="-342900">
              <a:spcBef>
                <a:spcPct val="50000"/>
              </a:spcBef>
              <a:buFontTx/>
              <a:buAutoNum type="arabicPeriod" startAt="4"/>
            </a:pPr>
            <a:r>
              <a:rPr lang="ru-RU" sz="2000">
                <a:latin typeface="Comic Sans MS" pitchFamily="66" charset="0"/>
              </a:rPr>
              <a:t>Работа с подсолнечником (получение сортов с масличностью более 50%)</a:t>
            </a:r>
          </a:p>
        </p:txBody>
      </p: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1584325" y="5949950"/>
            <a:ext cx="755967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Задание: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200">
                <a:latin typeface="Comic Sans MS" pitchFamily="66" charset="0"/>
              </a:rPr>
              <a:t>используя текст учебника (с.111-112) и дополнительную литературу, заполните таблицу.</a:t>
            </a:r>
          </a:p>
        </p:txBody>
      </p:sp>
      <p:sp>
        <p:nvSpPr>
          <p:cNvPr id="34840" name="AutoShape 2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ForwardNext">
            <a:avLst/>
          </a:prstGeom>
          <a:solidFill>
            <a:srgbClr val="008000"/>
          </a:solidFill>
          <a:ln w="254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48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7" grpId="0"/>
      <p:bldP spid="34839" grpId="0"/>
      <p:bldP spid="3483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611188" y="174625"/>
            <a:ext cx="6840537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Достижения селекции животных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2843213" y="966788"/>
            <a:ext cx="0" cy="4117975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179388" y="1462088"/>
            <a:ext cx="7993062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179388" y="974725"/>
            <a:ext cx="2305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Селекционер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2771775" y="950913"/>
            <a:ext cx="5329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Примеры работ по гибридизации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79388" y="1916113"/>
            <a:ext cx="2484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174625" y="1471613"/>
            <a:ext cx="2700338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40000"/>
              </a:lnSpc>
              <a:spcBef>
                <a:spcPct val="50000"/>
              </a:spcBef>
              <a:buFontTx/>
              <a:buAutoNum type="arabicPeriod"/>
            </a:pPr>
            <a:r>
              <a:rPr lang="ru-RU" sz="2000">
                <a:latin typeface="Comic Sans MS" pitchFamily="66" charset="0"/>
              </a:rPr>
              <a:t>Иванов М.Ф.</a:t>
            </a:r>
          </a:p>
          <a:p>
            <a:pPr marL="342900" indent="-342900">
              <a:lnSpc>
                <a:spcPct val="160000"/>
              </a:lnSpc>
              <a:spcBef>
                <a:spcPct val="50000"/>
              </a:spcBef>
            </a:pPr>
            <a:endParaRPr lang="ru-RU" sz="2000">
              <a:latin typeface="Comic Sans MS" pitchFamily="66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Результаты отдаленной гибридизации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962275" y="1544638"/>
            <a:ext cx="5281613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>
                <a:latin typeface="Comic Sans MS" pitchFamily="66" charset="0"/>
              </a:rPr>
              <a:t>Английская порода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Украинская порода  </a:t>
            </a:r>
            <a:r>
              <a:rPr lang="ru-RU" sz="2000" b="1">
                <a:latin typeface="Comic Sans MS" pitchFamily="66" charset="0"/>
              </a:rPr>
              <a:t>=</a:t>
            </a:r>
            <a:r>
              <a:rPr lang="ru-RU" sz="2000">
                <a:latin typeface="Comic Sans MS" pitchFamily="66" charset="0"/>
              </a:rPr>
              <a:t>  Белая степная украинская</a:t>
            </a:r>
          </a:p>
          <a:p>
            <a:pPr marL="342900" indent="-342900">
              <a:spcBef>
                <a:spcPct val="50000"/>
              </a:spcBef>
            </a:pPr>
            <a:endParaRPr lang="ru-RU" sz="2000">
              <a:latin typeface="Comic Sans MS" pitchFamily="66" charset="0"/>
            </a:endParaRPr>
          </a:p>
          <a:p>
            <a:pPr marL="342900" indent="-342900">
              <a:spcBef>
                <a:spcPct val="50000"/>
              </a:spcBef>
              <a:buFontTx/>
              <a:buAutoNum type="arabicPeriod" startAt="2"/>
            </a:pPr>
            <a:r>
              <a:rPr lang="ru-RU" sz="2000">
                <a:latin typeface="Comic Sans MS" pitchFamily="66" charset="0"/>
              </a:rPr>
              <a:t>Кобылица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Осел  =  Мул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Архар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Меринос  =  Архаро-меринос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 Белуга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Стерлядь  =  Бестер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 Хорек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Норка  =  Хонорик</a:t>
            </a:r>
          </a:p>
          <a:p>
            <a:pPr marL="342900" indent="-342900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     Карп  </a:t>
            </a:r>
            <a:r>
              <a:rPr lang="ru-RU" sz="2000" b="1">
                <a:latin typeface="Comic Sans MS" pitchFamily="66" charset="0"/>
              </a:rPr>
              <a:t>х</a:t>
            </a:r>
            <a:r>
              <a:rPr lang="ru-RU" sz="2000">
                <a:latin typeface="Comic Sans MS" pitchFamily="66" charset="0"/>
              </a:rPr>
              <a:t>  Карась  =  Гибрид</a:t>
            </a: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2484438" y="5516563"/>
            <a:ext cx="5651500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Задание: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200">
                <a:latin typeface="Comic Sans MS" pitchFamily="66" charset="0"/>
              </a:rPr>
              <a:t>используя дополнительную литературу, заполните таблицу.</a:t>
            </a:r>
          </a:p>
        </p:txBody>
      </p:sp>
      <p:sp>
        <p:nvSpPr>
          <p:cNvPr id="35851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BackPrevious">
            <a:avLst/>
          </a:prstGeom>
          <a:solidFill>
            <a:srgbClr val="008000"/>
          </a:solidFill>
          <a:ln w="254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9" grpId="0"/>
      <p:bldP spid="35850" grpId="0"/>
      <p:bldP spid="358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339975" y="117475"/>
            <a:ext cx="424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u="sng">
                <a:solidFill>
                  <a:schemeClr val="tx2"/>
                </a:solidFill>
                <a:latin typeface="Comic Sans MS" pitchFamily="66" charset="0"/>
              </a:rPr>
              <a:t>Проверь себя: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50825" y="717550"/>
            <a:ext cx="7993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u="sng">
                <a:solidFill>
                  <a:schemeClr val="folHlink"/>
                </a:solidFill>
                <a:latin typeface="Comic Sans MS" pitchFamily="66" charset="0"/>
              </a:rPr>
              <a:t>Задание:</a:t>
            </a:r>
            <a:r>
              <a:rPr lang="ru-RU" sz="2000">
                <a:latin typeface="Comic Sans MS" pitchFamily="66" charset="0"/>
              </a:rPr>
              <a:t> замените приведенные утверждения одним термином</a:t>
            </a:r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06388" y="1511300"/>
            <a:ext cx="8064500" cy="402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1</a:t>
            </a:r>
            <a:r>
              <a:rPr lang="ru-RU" sz="2000">
                <a:latin typeface="Comic Sans MS" pitchFamily="66" charset="0"/>
              </a:rPr>
              <a:t> – скрещивание неродственных особей одного и того же вида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2</a:t>
            </a:r>
            <a:r>
              <a:rPr lang="ru-RU" sz="2000">
                <a:latin typeface="Comic Sans MS" pitchFamily="66" charset="0"/>
              </a:rPr>
              <a:t> – искусственно полученная популяция домашних животных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3</a:t>
            </a:r>
            <a:r>
              <a:rPr lang="ru-RU" sz="2000">
                <a:latin typeface="Comic Sans MS" pitchFamily="66" charset="0"/>
              </a:rPr>
              <a:t> - наука об улучшении уже существующих и о выведении новых искусственных популяций растений, животных и микроорганизмов с нужными человеку свойствами.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4</a:t>
            </a:r>
            <a:r>
              <a:rPr lang="ru-RU" sz="2000">
                <a:latin typeface="Comic Sans MS" pitchFamily="66" charset="0"/>
              </a:rPr>
              <a:t> – явление гибридной мощности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5</a:t>
            </a:r>
            <a:r>
              <a:rPr lang="ru-RU" sz="2000">
                <a:latin typeface="Comic Sans MS" pitchFamily="66" charset="0"/>
              </a:rPr>
              <a:t> – скрещивание особей, имеющих общих предков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6</a:t>
            </a:r>
            <a:r>
              <a:rPr lang="ru-RU" sz="2000">
                <a:latin typeface="Comic Sans MS" pitchFamily="66" charset="0"/>
              </a:rPr>
              <a:t> - искусственно полученная популяция культурных растений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ru-RU" sz="2000" b="1">
                <a:solidFill>
                  <a:schemeClr val="folHlink"/>
                </a:solidFill>
                <a:latin typeface="Comic Sans MS" pitchFamily="66" charset="0"/>
              </a:rPr>
              <a:t>7</a:t>
            </a:r>
            <a:r>
              <a:rPr lang="ru-RU" sz="2000">
                <a:latin typeface="Comic Sans MS" pitchFamily="66" charset="0"/>
              </a:rPr>
              <a:t> - искусственно полученная популяция микроорганизмов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8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8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68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68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68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8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339975" y="117475"/>
            <a:ext cx="424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u="sng">
                <a:solidFill>
                  <a:schemeClr val="tx2"/>
                </a:solidFill>
                <a:latin typeface="Comic Sans MS" pitchFamily="66" charset="0"/>
              </a:rPr>
              <a:t>Проверь себя:</a:t>
            </a:r>
          </a:p>
        </p:txBody>
      </p:sp>
      <p:pic>
        <p:nvPicPr>
          <p:cNvPr id="43011" name="Picture 3" descr="lady_news_anchor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838" y="1125538"/>
            <a:ext cx="2016125" cy="1803400"/>
          </a:xfrm>
          <a:prstGeom prst="rect">
            <a:avLst/>
          </a:prstGeom>
          <a:noFill/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95288" y="3141663"/>
            <a:ext cx="266382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000" b="1" i="1">
                <a:solidFill>
                  <a:schemeClr val="folHlink"/>
                </a:solidFill>
                <a:latin typeface="Comic Sans MS" pitchFamily="66" charset="0"/>
              </a:rPr>
              <a:t>Нормы оценок:</a:t>
            </a:r>
          </a:p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«5»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000">
                <a:latin typeface="Comic Sans MS" pitchFamily="66" charset="0"/>
                <a:cs typeface="Arial" charset="0"/>
              </a:rPr>
              <a:t>–</a:t>
            </a:r>
            <a:r>
              <a:rPr lang="ru-RU" sz="2000">
                <a:latin typeface="Comic Sans MS" pitchFamily="66" charset="0"/>
              </a:rPr>
              <a:t> 7 баллов 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«4»</a:t>
            </a:r>
            <a:r>
              <a:rPr lang="ru-RU" sz="2000">
                <a:latin typeface="Comic Sans MS" pitchFamily="66" charset="0"/>
              </a:rPr>
              <a:t> – 5 - 6 баллов 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«3»</a:t>
            </a:r>
            <a:r>
              <a:rPr lang="ru-RU" sz="2000">
                <a:latin typeface="Comic Sans MS" pitchFamily="66" charset="0"/>
              </a:rPr>
              <a:t> – 3 - 4 балла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4284663" y="1196975"/>
            <a:ext cx="3671887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>
                <a:latin typeface="Comic Sans MS" pitchFamily="66" charset="0"/>
              </a:rPr>
              <a:t>Эталон ответа: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1 </a:t>
            </a:r>
            <a:r>
              <a:rPr lang="ru-RU" sz="2400">
                <a:latin typeface="Comic Sans MS" pitchFamily="66" charset="0"/>
              </a:rPr>
              <a:t>– аутбридинг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2</a:t>
            </a:r>
            <a:r>
              <a:rPr lang="ru-RU" sz="2400">
                <a:latin typeface="Comic Sans MS" pitchFamily="66" charset="0"/>
              </a:rPr>
              <a:t> – порода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3</a:t>
            </a:r>
            <a:r>
              <a:rPr lang="ru-RU" sz="2400">
                <a:latin typeface="Comic Sans MS" pitchFamily="66" charset="0"/>
              </a:rPr>
              <a:t> – селекция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4</a:t>
            </a:r>
            <a:r>
              <a:rPr lang="ru-RU" sz="2400">
                <a:latin typeface="Comic Sans MS" pitchFamily="66" charset="0"/>
              </a:rPr>
              <a:t> – гетерозис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5</a:t>
            </a:r>
            <a:r>
              <a:rPr lang="ru-RU" sz="2400">
                <a:latin typeface="Comic Sans MS" pitchFamily="66" charset="0"/>
              </a:rPr>
              <a:t> – инбридинг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6</a:t>
            </a:r>
            <a:r>
              <a:rPr lang="ru-RU" sz="2400">
                <a:latin typeface="Comic Sans MS" pitchFamily="66" charset="0"/>
              </a:rPr>
              <a:t> – сорт</a:t>
            </a:r>
          </a:p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  <a:latin typeface="Comic Sans MS" pitchFamily="66" charset="0"/>
              </a:rPr>
              <a:t>7</a:t>
            </a:r>
            <a:r>
              <a:rPr lang="ru-RU" sz="2400">
                <a:latin typeface="Comic Sans MS" pitchFamily="66" charset="0"/>
              </a:rPr>
              <a:t> – штамм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0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30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258888" y="22225"/>
            <a:ext cx="612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u="sng">
                <a:solidFill>
                  <a:schemeClr val="folHlink"/>
                </a:solidFill>
                <a:latin typeface="Comic Sans MS" pitchFamily="66" charset="0"/>
              </a:rPr>
              <a:t>Использованная литература: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101600" y="558800"/>
            <a:ext cx="8135938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200">
                <a:latin typeface="Comic Sans MS" pitchFamily="66" charset="0"/>
              </a:rPr>
              <a:t> </a:t>
            </a:r>
            <a:r>
              <a:rPr lang="ru-RU" sz="2200" b="1">
                <a:latin typeface="Comic Sans MS" pitchFamily="66" charset="0"/>
              </a:rPr>
              <a:t>Учебник</a:t>
            </a:r>
            <a:r>
              <a:rPr lang="ru-RU" sz="2200">
                <a:latin typeface="Comic Sans MS" pitchFamily="66" charset="0"/>
              </a:rPr>
              <a:t> И.Н.Пономарева, О.А.Корнилова, Н.М.Чернова «Основы общей биологии», М.,  «Вентана – Граф», 2003 год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09538" y="1647825"/>
            <a:ext cx="8843962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200" b="1">
                <a:latin typeface="Comic Sans MS" pitchFamily="66" charset="0"/>
              </a:rPr>
              <a:t>Методическое пособие</a:t>
            </a:r>
            <a:r>
              <a:rPr lang="ru-RU" sz="2200">
                <a:latin typeface="Comic Sans MS" pitchFamily="66" charset="0"/>
              </a:rPr>
              <a:t> О.А.Пепеляева, И.В.Сунцова «Универсальные поурочные разработки по общей биологии», М., «ВАКО», 2006 год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200">
                <a:latin typeface="Comic Sans MS" pitchFamily="66" charset="0"/>
              </a:rPr>
              <a:t> </a:t>
            </a:r>
            <a:r>
              <a:rPr lang="ru-RU" sz="2200" b="1">
                <a:latin typeface="Comic Sans MS" pitchFamily="66" charset="0"/>
              </a:rPr>
              <a:t>ЭУИ</a:t>
            </a:r>
            <a:r>
              <a:rPr lang="ru-RU" sz="2200">
                <a:latin typeface="Comic Sans MS" pitchFamily="66" charset="0"/>
              </a:rPr>
              <a:t> «Большая энциклопедия Кирилла и Мефодия», ООО «Кирилл и Мефодий», 2007 год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200">
                <a:latin typeface="Comic Sans MS" pitchFamily="66" charset="0"/>
              </a:rPr>
              <a:t> </a:t>
            </a:r>
            <a:r>
              <a:rPr lang="ru-RU" sz="2200" b="1">
                <a:latin typeface="Comic Sans MS" pitchFamily="66" charset="0"/>
              </a:rPr>
              <a:t>ЭУИ</a:t>
            </a:r>
            <a:r>
              <a:rPr lang="ru-RU" sz="2200">
                <a:latin typeface="Comic Sans MS" pitchFamily="66" charset="0"/>
              </a:rPr>
              <a:t> «Виртуальная школа Кирилла и Мефодия. Уроки биологии. Общая биология 11 класс», ООО «Кирилл и Мефодий», с изменениями и дополнениями, 2007 год</a:t>
            </a:r>
          </a:p>
          <a:p>
            <a:pPr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200">
                <a:latin typeface="Comic Sans MS" pitchFamily="66" charset="0"/>
              </a:rPr>
              <a:t> </a:t>
            </a:r>
            <a:r>
              <a:rPr lang="ru-RU" sz="2200" b="1">
                <a:latin typeface="Comic Sans MS" pitchFamily="66" charset="0"/>
              </a:rPr>
              <a:t>ЭУИ</a:t>
            </a:r>
            <a:r>
              <a:rPr lang="ru-RU" sz="2200">
                <a:latin typeface="Comic Sans MS" pitchFamily="66" charset="0"/>
              </a:rPr>
              <a:t> «Лабораторный практикум. Биология 6-11 класс», Республиканский мультимедиа центр, 2004 год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339975" y="260350"/>
            <a:ext cx="424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>
                <a:solidFill>
                  <a:schemeClr val="tx2"/>
                </a:solidFill>
                <a:latin typeface="Comic Sans MS" pitchFamily="66" charset="0"/>
              </a:rPr>
              <a:t>Сегодня на уроке: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11188" y="1052513"/>
            <a:ext cx="7848600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Знакомимся с понятием «селекция»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Определяем задачи селекции как науки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Знакомимся с результатами селекции растений, животных и микроорганизмов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Знакомимся с основными этапами становления селекции как науки и их результатами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Изучаем основные методы селекции (отбор, гибридизация, мутагенез и другие)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Проверяем полученные знания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68538" y="260350"/>
            <a:ext cx="4248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u="sng">
                <a:solidFill>
                  <a:schemeClr val="folHlink"/>
                </a:solidFill>
                <a:latin typeface="Comic Sans MS" pitchFamily="66" charset="0"/>
              </a:rPr>
              <a:t>Задание на дом: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23850" y="981075"/>
            <a:ext cx="80645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Выучить определения: селекция, сорт, порода, штамм, аутбридинг, инбридинг, гетерозис, чистая линия, инбридная депрессия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Называть основные задачи (5) селекции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Называть этапы (3) становления селекции как науки и давать их краткую характеристику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Называть и давать характеристику основных методов селекции (не менее 5)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Заполнить таблицу «Основные методы селекции растений и животных»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835150" y="5513388"/>
            <a:ext cx="66246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Comic Sans MS" pitchFamily="66" charset="0"/>
              </a:rPr>
              <a:t>6. Выписать достижения советских ученых в селекции растений и животных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331913" y="260350"/>
            <a:ext cx="6119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Предмет и задачи селекции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23850" y="1052513"/>
            <a:ext cx="79930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1:</a:t>
            </a:r>
            <a:r>
              <a:rPr lang="ru-RU" sz="2400">
                <a:latin typeface="Comic Sans MS" pitchFamily="66" charset="0"/>
              </a:rPr>
              <a:t> вспомните из курса биологии 6-7 класса определение «селекция».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250825" y="2133600"/>
            <a:ext cx="8642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2:</a:t>
            </a:r>
            <a:r>
              <a:rPr lang="ru-RU" sz="2400">
                <a:latin typeface="Comic Sans MS" pitchFamily="66" charset="0"/>
              </a:rPr>
              <a:t> сравните ваше определение с определением в вашем учебнике (с.105-106). Чем отличаются эти определения?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917700" y="5084763"/>
            <a:ext cx="68056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4:</a:t>
            </a:r>
            <a:r>
              <a:rPr lang="ru-RU" sz="2400">
                <a:latin typeface="Comic Sans MS" pitchFamily="66" charset="0"/>
              </a:rPr>
              <a:t> представьте, что Вы селекционер и Вам необходимо создать новый сорт (ознакомьтесь с заданиями и решите их)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250825" y="3573463"/>
            <a:ext cx="82819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sng">
                <a:solidFill>
                  <a:schemeClr val="folHlink"/>
                </a:solidFill>
                <a:latin typeface="Comic Sans MS" pitchFamily="66" charset="0"/>
              </a:rPr>
              <a:t>Задание 3:</a:t>
            </a:r>
            <a:r>
              <a:rPr lang="ru-RU" sz="2400">
                <a:latin typeface="Comic Sans MS" pitchFamily="66" charset="0"/>
              </a:rPr>
              <a:t> результатами селекции являются породы, сорта и штаммы (найдите определения этих понятий в учебнике с.106 и выпишите их в тетрадь)</a:t>
            </a:r>
          </a:p>
        </p:txBody>
      </p:sp>
      <p:sp>
        <p:nvSpPr>
          <p:cNvPr id="2253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ForwardNext">
            <a:avLst/>
          </a:prstGeom>
          <a:solidFill>
            <a:srgbClr val="008000"/>
          </a:solidFill>
          <a:ln w="190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3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63538" y="3284538"/>
            <a:ext cx="287337" cy="288925"/>
          </a:xfrm>
          <a:prstGeom prst="actionButtonHelp">
            <a:avLst/>
          </a:prstGeom>
          <a:solidFill>
            <a:srgbClr val="008000"/>
          </a:solidFill>
          <a:ln w="190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5" grpId="0"/>
      <p:bldP spid="225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1331913" y="85725"/>
            <a:ext cx="6119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Сорта растений</a:t>
            </a:r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250825" y="4868863"/>
            <a:ext cx="2089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Сорта капусты: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2339975" y="4949825"/>
            <a:ext cx="2519363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1 – белокочанная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2 – цветная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3 – брюссельская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4 – кольраби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5 - савойская</a:t>
            </a:r>
          </a:p>
        </p:txBody>
      </p:sp>
      <p:grpSp>
        <p:nvGrpSpPr>
          <p:cNvPr id="38929" name="Group 17"/>
          <p:cNvGrpSpPr>
            <a:grpSpLocks/>
          </p:cNvGrpSpPr>
          <p:nvPr/>
        </p:nvGrpSpPr>
        <p:grpSpPr bwMode="auto">
          <a:xfrm>
            <a:off x="250825" y="836613"/>
            <a:ext cx="3771900" cy="3025775"/>
            <a:chOff x="158" y="527"/>
            <a:chExt cx="2376" cy="1906"/>
          </a:xfrm>
        </p:grpSpPr>
        <p:pic>
          <p:nvPicPr>
            <p:cNvPr id="3891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" y="527"/>
              <a:ext cx="2376" cy="1906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8925" name="Text Box 13"/>
            <p:cNvSpPr txBox="1">
              <a:spLocks noChangeArrowheads="1"/>
            </p:cNvSpPr>
            <p:nvPr/>
          </p:nvSpPr>
          <p:spPr bwMode="auto">
            <a:xfrm>
              <a:off x="2245" y="2115"/>
              <a:ext cx="272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Comic Sans MS" pitchFamily="66" charset="0"/>
                </a:rPr>
                <a:t>1</a:t>
              </a:r>
            </a:p>
          </p:txBody>
        </p:sp>
      </p:grpSp>
      <p:grpSp>
        <p:nvGrpSpPr>
          <p:cNvPr id="38930" name="Group 18"/>
          <p:cNvGrpSpPr>
            <a:grpSpLocks/>
          </p:cNvGrpSpPr>
          <p:nvPr/>
        </p:nvGrpSpPr>
        <p:grpSpPr bwMode="auto">
          <a:xfrm>
            <a:off x="404813" y="1004888"/>
            <a:ext cx="3744912" cy="3025775"/>
            <a:chOff x="1111" y="1389"/>
            <a:chExt cx="2359" cy="1906"/>
          </a:xfrm>
        </p:grpSpPr>
        <p:pic>
          <p:nvPicPr>
            <p:cNvPr id="38918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1" y="1389"/>
              <a:ext cx="2359" cy="1906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8926" name="Text Box 14"/>
            <p:cNvSpPr txBox="1">
              <a:spLocks noChangeArrowheads="1"/>
            </p:cNvSpPr>
            <p:nvPr/>
          </p:nvSpPr>
          <p:spPr bwMode="auto">
            <a:xfrm>
              <a:off x="3198" y="2976"/>
              <a:ext cx="272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Comic Sans MS" pitchFamily="66" charset="0"/>
                </a:rPr>
                <a:t>2</a:t>
              </a:r>
            </a:p>
          </p:txBody>
        </p:sp>
      </p:grpSp>
      <p:grpSp>
        <p:nvGrpSpPr>
          <p:cNvPr id="38931" name="Group 19"/>
          <p:cNvGrpSpPr>
            <a:grpSpLocks/>
          </p:cNvGrpSpPr>
          <p:nvPr/>
        </p:nvGrpSpPr>
        <p:grpSpPr bwMode="auto">
          <a:xfrm>
            <a:off x="596900" y="1189038"/>
            <a:ext cx="3743325" cy="3024187"/>
            <a:chOff x="1701" y="1480"/>
            <a:chExt cx="2358" cy="1905"/>
          </a:xfrm>
        </p:grpSpPr>
        <p:pic>
          <p:nvPicPr>
            <p:cNvPr id="3891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701" y="1480"/>
              <a:ext cx="2358" cy="1905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8927" name="Text Box 15"/>
            <p:cNvSpPr txBox="1">
              <a:spLocks noChangeArrowheads="1"/>
            </p:cNvSpPr>
            <p:nvPr/>
          </p:nvSpPr>
          <p:spPr bwMode="auto">
            <a:xfrm>
              <a:off x="3787" y="3067"/>
              <a:ext cx="272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Comic Sans MS" pitchFamily="66" charset="0"/>
                </a:rPr>
                <a:t>3</a:t>
              </a:r>
            </a:p>
          </p:txBody>
        </p:sp>
      </p:grpSp>
      <p:grpSp>
        <p:nvGrpSpPr>
          <p:cNvPr id="38932" name="Group 20"/>
          <p:cNvGrpSpPr>
            <a:grpSpLocks/>
          </p:cNvGrpSpPr>
          <p:nvPr/>
        </p:nvGrpSpPr>
        <p:grpSpPr bwMode="auto">
          <a:xfrm>
            <a:off x="796925" y="1373188"/>
            <a:ext cx="3721100" cy="3024187"/>
            <a:chOff x="3107" y="981"/>
            <a:chExt cx="2344" cy="1905"/>
          </a:xfrm>
        </p:grpSpPr>
        <p:pic>
          <p:nvPicPr>
            <p:cNvPr id="38920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107" y="981"/>
              <a:ext cx="2344" cy="1905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8928" name="Text Box 16"/>
            <p:cNvSpPr txBox="1">
              <a:spLocks noChangeArrowheads="1"/>
            </p:cNvSpPr>
            <p:nvPr/>
          </p:nvSpPr>
          <p:spPr bwMode="auto">
            <a:xfrm>
              <a:off x="5167" y="2593"/>
              <a:ext cx="272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Comic Sans MS" pitchFamily="66" charset="0"/>
                </a:rPr>
                <a:t>4</a:t>
              </a:r>
            </a:p>
          </p:txBody>
        </p:sp>
      </p:grpSp>
      <p:grpSp>
        <p:nvGrpSpPr>
          <p:cNvPr id="38933" name="Group 21"/>
          <p:cNvGrpSpPr>
            <a:grpSpLocks/>
          </p:cNvGrpSpPr>
          <p:nvPr/>
        </p:nvGrpSpPr>
        <p:grpSpPr bwMode="auto">
          <a:xfrm>
            <a:off x="996950" y="1573213"/>
            <a:ext cx="3673475" cy="2995612"/>
            <a:chOff x="3288" y="436"/>
            <a:chExt cx="2314" cy="1887"/>
          </a:xfrm>
        </p:grpSpPr>
        <p:pic>
          <p:nvPicPr>
            <p:cNvPr id="38921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288" y="436"/>
              <a:ext cx="2314" cy="1887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8924" name="Text Box 12"/>
            <p:cNvSpPr txBox="1">
              <a:spLocks noChangeArrowheads="1"/>
            </p:cNvSpPr>
            <p:nvPr/>
          </p:nvSpPr>
          <p:spPr bwMode="auto">
            <a:xfrm>
              <a:off x="5324" y="2034"/>
              <a:ext cx="272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Comic Sans MS" pitchFamily="66" charset="0"/>
                </a:rPr>
                <a:t>5</a:t>
              </a:r>
            </a:p>
          </p:txBody>
        </p:sp>
      </p:grp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5426075" y="798513"/>
            <a:ext cx="2665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Сорта гладиолусов</a:t>
            </a:r>
          </a:p>
        </p:txBody>
      </p:sp>
      <p:pic>
        <p:nvPicPr>
          <p:cNvPr id="38935" name="Picture 23" descr="глад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13375" y="1343025"/>
            <a:ext cx="2781300" cy="30956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8936" name="Picture 24" descr="гладиолус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825" y="3573463"/>
            <a:ext cx="2781300" cy="3095625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8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8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8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1331913" y="85725"/>
            <a:ext cx="6119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Породы животных</a:t>
            </a:r>
          </a:p>
        </p:txBody>
      </p:sp>
      <p:sp>
        <p:nvSpPr>
          <p:cNvPr id="3994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0"/>
            <a:ext cx="468312" cy="476250"/>
          </a:xfrm>
          <a:prstGeom prst="actionButtonBackPrevious">
            <a:avLst/>
          </a:prstGeom>
          <a:solidFill>
            <a:srgbClr val="008000"/>
          </a:solidFill>
          <a:ln w="1905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835150" y="5734050"/>
            <a:ext cx="2627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Породы лошадей</a:t>
            </a:r>
          </a:p>
        </p:txBody>
      </p:sp>
      <p:grpSp>
        <p:nvGrpSpPr>
          <p:cNvPr id="39950" name="Group 14"/>
          <p:cNvGrpSpPr>
            <a:grpSpLocks/>
          </p:cNvGrpSpPr>
          <p:nvPr/>
        </p:nvGrpSpPr>
        <p:grpSpPr bwMode="auto">
          <a:xfrm>
            <a:off x="250825" y="741363"/>
            <a:ext cx="3816350" cy="2782887"/>
            <a:chOff x="158" y="527"/>
            <a:chExt cx="2404" cy="1753"/>
          </a:xfrm>
        </p:grpSpPr>
        <p:pic>
          <p:nvPicPr>
            <p:cNvPr id="3994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" y="527"/>
              <a:ext cx="2404" cy="1753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45" name="Text Box 9"/>
            <p:cNvSpPr txBox="1">
              <a:spLocks noChangeArrowheads="1"/>
            </p:cNvSpPr>
            <p:nvPr/>
          </p:nvSpPr>
          <p:spPr bwMode="auto">
            <a:xfrm>
              <a:off x="1247" y="2024"/>
              <a:ext cx="13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>
                  <a:solidFill>
                    <a:schemeClr val="bg1"/>
                  </a:solidFill>
                  <a:latin typeface="Comic Sans MS" pitchFamily="66" charset="0"/>
                </a:rPr>
                <a:t>Арабская</a:t>
              </a:r>
            </a:p>
          </p:txBody>
        </p:sp>
      </p:grpSp>
      <p:grpSp>
        <p:nvGrpSpPr>
          <p:cNvPr id="39953" name="Group 17"/>
          <p:cNvGrpSpPr>
            <a:grpSpLocks/>
          </p:cNvGrpSpPr>
          <p:nvPr/>
        </p:nvGrpSpPr>
        <p:grpSpPr bwMode="auto">
          <a:xfrm>
            <a:off x="488950" y="1217613"/>
            <a:ext cx="3816350" cy="2806700"/>
            <a:chOff x="308" y="647"/>
            <a:chExt cx="2404" cy="1768"/>
          </a:xfrm>
        </p:grpSpPr>
        <p:pic>
          <p:nvPicPr>
            <p:cNvPr id="39951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8" y="647"/>
              <a:ext cx="2404" cy="1768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46" name="Text Box 10"/>
            <p:cNvSpPr txBox="1">
              <a:spLocks noChangeArrowheads="1"/>
            </p:cNvSpPr>
            <p:nvPr/>
          </p:nvSpPr>
          <p:spPr bwMode="auto">
            <a:xfrm>
              <a:off x="1383" y="2160"/>
              <a:ext cx="13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>
                  <a:latin typeface="Comic Sans MS" pitchFamily="66" charset="0"/>
                </a:rPr>
                <a:t>Арабская</a:t>
              </a:r>
            </a:p>
          </p:txBody>
        </p:sp>
      </p:grpSp>
      <p:grpSp>
        <p:nvGrpSpPr>
          <p:cNvPr id="39954" name="Group 18"/>
          <p:cNvGrpSpPr>
            <a:grpSpLocks/>
          </p:cNvGrpSpPr>
          <p:nvPr/>
        </p:nvGrpSpPr>
        <p:grpSpPr bwMode="auto">
          <a:xfrm>
            <a:off x="755650" y="1704975"/>
            <a:ext cx="3816350" cy="2886075"/>
            <a:chOff x="476" y="754"/>
            <a:chExt cx="2404" cy="1818"/>
          </a:xfrm>
        </p:grpSpPr>
        <p:pic>
          <p:nvPicPr>
            <p:cNvPr id="39952" name="Picture 1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6" y="754"/>
              <a:ext cx="2404" cy="1818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47" name="Text Box 11"/>
            <p:cNvSpPr txBox="1">
              <a:spLocks noChangeArrowheads="1"/>
            </p:cNvSpPr>
            <p:nvPr/>
          </p:nvSpPr>
          <p:spPr bwMode="auto">
            <a:xfrm>
              <a:off x="1565" y="2296"/>
              <a:ext cx="131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>
                  <a:solidFill>
                    <a:schemeClr val="bg1"/>
                  </a:solidFill>
                  <a:latin typeface="Comic Sans MS" pitchFamily="66" charset="0"/>
                </a:rPr>
                <a:t>Ахалтекинская</a:t>
              </a:r>
            </a:p>
          </p:txBody>
        </p:sp>
      </p:grpSp>
      <p:grpSp>
        <p:nvGrpSpPr>
          <p:cNvPr id="39956" name="Group 20"/>
          <p:cNvGrpSpPr>
            <a:grpSpLocks/>
          </p:cNvGrpSpPr>
          <p:nvPr/>
        </p:nvGrpSpPr>
        <p:grpSpPr bwMode="auto">
          <a:xfrm>
            <a:off x="1042988" y="2198688"/>
            <a:ext cx="3816350" cy="2868612"/>
            <a:chOff x="657" y="935"/>
            <a:chExt cx="2404" cy="1807"/>
          </a:xfrm>
        </p:grpSpPr>
        <p:pic>
          <p:nvPicPr>
            <p:cNvPr id="39955" name="Picture 1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57" y="935"/>
              <a:ext cx="2404" cy="1807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48" name="Text Box 12"/>
            <p:cNvSpPr txBox="1">
              <a:spLocks noChangeArrowheads="1"/>
            </p:cNvSpPr>
            <p:nvPr/>
          </p:nvSpPr>
          <p:spPr bwMode="auto">
            <a:xfrm>
              <a:off x="657" y="2478"/>
              <a:ext cx="24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>
                  <a:solidFill>
                    <a:schemeClr val="bg1"/>
                  </a:solidFill>
                  <a:latin typeface="Comic Sans MS" pitchFamily="66" charset="0"/>
                </a:rPr>
                <a:t>Владимирский тяжеловоз</a:t>
              </a:r>
            </a:p>
          </p:txBody>
        </p:sp>
      </p:grpSp>
      <p:grpSp>
        <p:nvGrpSpPr>
          <p:cNvPr id="39958" name="Group 22"/>
          <p:cNvGrpSpPr>
            <a:grpSpLocks/>
          </p:cNvGrpSpPr>
          <p:nvPr/>
        </p:nvGrpSpPr>
        <p:grpSpPr bwMode="auto">
          <a:xfrm>
            <a:off x="1258888" y="2660650"/>
            <a:ext cx="3816350" cy="2887663"/>
            <a:chOff x="793" y="1071"/>
            <a:chExt cx="2404" cy="1819"/>
          </a:xfrm>
        </p:grpSpPr>
        <p:pic>
          <p:nvPicPr>
            <p:cNvPr id="39957" name="Picture 2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93" y="1071"/>
              <a:ext cx="2404" cy="1819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49" name="Text Box 13"/>
            <p:cNvSpPr txBox="1">
              <a:spLocks noChangeArrowheads="1"/>
            </p:cNvSpPr>
            <p:nvPr/>
          </p:nvSpPr>
          <p:spPr bwMode="auto">
            <a:xfrm>
              <a:off x="793" y="2614"/>
              <a:ext cx="240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ru-RU" sz="2000">
                  <a:solidFill>
                    <a:schemeClr val="bg1"/>
                  </a:solidFill>
                  <a:latin typeface="Comic Sans MS" pitchFamily="66" charset="0"/>
                </a:rPr>
                <a:t>Орловский рысак</a:t>
              </a:r>
            </a:p>
          </p:txBody>
        </p:sp>
      </p:grp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5364163" y="836613"/>
            <a:ext cx="2627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Породы овец</a:t>
            </a:r>
          </a:p>
        </p:txBody>
      </p:sp>
      <p:pic>
        <p:nvPicPr>
          <p:cNvPr id="39963" name="Picture 27" descr="овцы"/>
          <p:cNvPicPr>
            <a:picLocks noChangeAspect="1" noChangeArrowheads="1"/>
          </p:cNvPicPr>
          <p:nvPr/>
        </p:nvPicPr>
        <p:blipFill>
          <a:blip r:embed="rId9" cstate="print"/>
          <a:srcRect t="17676" r="48761" b="29150"/>
          <a:stretch>
            <a:fillRect/>
          </a:stretch>
        </p:blipFill>
        <p:spPr bwMode="auto">
          <a:xfrm>
            <a:off x="5307013" y="1268413"/>
            <a:ext cx="2232025" cy="1728787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39960" name="Picture 24" descr="овцы"/>
          <p:cNvPicPr>
            <a:picLocks noChangeAspect="1" noChangeArrowheads="1"/>
          </p:cNvPicPr>
          <p:nvPr/>
        </p:nvPicPr>
        <p:blipFill>
          <a:blip r:embed="rId9" cstate="print"/>
          <a:srcRect l="49599" b="49023"/>
          <a:stretch>
            <a:fillRect/>
          </a:stretch>
        </p:blipFill>
        <p:spPr bwMode="auto">
          <a:xfrm>
            <a:off x="6372225" y="3179763"/>
            <a:ext cx="2195513" cy="1657350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grpSp>
        <p:nvGrpSpPr>
          <p:cNvPr id="39968" name="Group 32"/>
          <p:cNvGrpSpPr>
            <a:grpSpLocks/>
          </p:cNvGrpSpPr>
          <p:nvPr/>
        </p:nvGrpSpPr>
        <p:grpSpPr bwMode="auto">
          <a:xfrm>
            <a:off x="5340350" y="5011738"/>
            <a:ext cx="2374900" cy="1593850"/>
            <a:chOff x="3334" y="2750"/>
            <a:chExt cx="1496" cy="1004"/>
          </a:xfrm>
        </p:grpSpPr>
        <p:pic>
          <p:nvPicPr>
            <p:cNvPr id="39964" name="Picture 28" descr="овцы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BFDFC"/>
                </a:clrFrom>
                <a:clrTo>
                  <a:srgbClr val="FBFDFC">
                    <a:alpha val="0"/>
                  </a:srgbClr>
                </a:clrTo>
              </a:clrChange>
            </a:blip>
            <a:srcRect l="34731" t="50977" r="10751"/>
            <a:stretch>
              <a:fillRect/>
            </a:stretch>
          </p:blipFill>
          <p:spPr bwMode="auto">
            <a:xfrm>
              <a:off x="3334" y="2750"/>
              <a:ext cx="1496" cy="1004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sp>
          <p:nvSpPr>
            <p:cNvPr id="39965" name="Rectangle 29"/>
            <p:cNvSpPr>
              <a:spLocks noChangeArrowheads="1"/>
            </p:cNvSpPr>
            <p:nvPr/>
          </p:nvSpPr>
          <p:spPr bwMode="auto">
            <a:xfrm>
              <a:off x="3334" y="2750"/>
              <a:ext cx="408" cy="3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6" name="Rectangle 30"/>
            <p:cNvSpPr>
              <a:spLocks noChangeArrowheads="1"/>
            </p:cNvSpPr>
            <p:nvPr/>
          </p:nvSpPr>
          <p:spPr bwMode="auto">
            <a:xfrm>
              <a:off x="3334" y="3067"/>
              <a:ext cx="296" cy="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967" name="AutoShape 31"/>
            <p:cNvSpPr>
              <a:spLocks noChangeArrowheads="1"/>
            </p:cNvSpPr>
            <p:nvPr/>
          </p:nvSpPr>
          <p:spPr bwMode="auto">
            <a:xfrm rot="6087699">
              <a:off x="3580" y="2998"/>
              <a:ext cx="227" cy="181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9973" name="Text Box 37"/>
          <p:cNvSpPr txBox="1">
            <a:spLocks noChangeArrowheads="1"/>
          </p:cNvSpPr>
          <p:nvPr/>
        </p:nvSpPr>
        <p:spPr bwMode="auto">
          <a:xfrm>
            <a:off x="5356225" y="2636838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Цигейская</a:t>
            </a:r>
          </a:p>
        </p:txBody>
      </p:sp>
      <p:sp>
        <p:nvSpPr>
          <p:cNvPr id="39974" name="Text Box 38"/>
          <p:cNvSpPr txBox="1">
            <a:spLocks noChangeArrowheads="1"/>
          </p:cNvSpPr>
          <p:nvPr/>
        </p:nvSpPr>
        <p:spPr bwMode="auto">
          <a:xfrm>
            <a:off x="6403975" y="4467225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Асканийская</a:t>
            </a:r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>
            <a:off x="5276850" y="4932363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omic Sans MS" pitchFamily="66" charset="0"/>
              </a:rPr>
              <a:t>Каракульская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9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9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9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9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9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9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73" grpId="0"/>
      <p:bldP spid="39974" grpId="0"/>
      <p:bldP spid="3997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331913" y="95250"/>
            <a:ext cx="61198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folHlink"/>
                </a:solidFill>
                <a:latin typeface="Comic Sans MS" pitchFamily="66" charset="0"/>
              </a:rPr>
              <a:t>Предмет и задачи селекции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765175"/>
            <a:ext cx="79930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>
                <a:solidFill>
                  <a:schemeClr val="folHlink"/>
                </a:solidFill>
                <a:latin typeface="Comic Sans MS" pitchFamily="66" charset="0"/>
              </a:rPr>
              <a:t>Селекция</a:t>
            </a:r>
            <a:r>
              <a:rPr lang="ru-RU" sz="2400">
                <a:latin typeface="Comic Sans MS" pitchFamily="66" charset="0"/>
              </a:rPr>
              <a:t> – наука об </a:t>
            </a:r>
            <a:r>
              <a:rPr lang="ru-RU" sz="2400">
                <a:solidFill>
                  <a:schemeClr val="folHlink"/>
                </a:solidFill>
                <a:latin typeface="Comic Sans MS" pitchFamily="66" charset="0"/>
              </a:rPr>
              <a:t>улучшении уже существующих</a:t>
            </a:r>
            <a:r>
              <a:rPr lang="ru-RU" sz="2400">
                <a:latin typeface="Comic Sans MS" pitchFamily="66" charset="0"/>
              </a:rPr>
              <a:t> и о </a:t>
            </a:r>
            <a:r>
              <a:rPr lang="ru-RU" sz="2400">
                <a:solidFill>
                  <a:schemeClr val="folHlink"/>
                </a:solidFill>
                <a:latin typeface="Comic Sans MS" pitchFamily="66" charset="0"/>
              </a:rPr>
              <a:t>выведении новых</a:t>
            </a:r>
            <a:r>
              <a:rPr lang="ru-RU" sz="2400">
                <a:latin typeface="Comic Sans MS" pitchFamily="66" charset="0"/>
              </a:rPr>
              <a:t> сортов растений, пород животных и штаммов микроорганизмов с нужными человеку свойствами.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2484438" y="2184400"/>
            <a:ext cx="6119812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lnSpc>
                <a:spcPct val="90000"/>
              </a:lnSpc>
              <a:spcBef>
                <a:spcPct val="50000"/>
              </a:spcBef>
            </a:pPr>
            <a:r>
              <a:rPr lang="ru-RU" sz="2400" b="1" u="sng">
                <a:solidFill>
                  <a:schemeClr val="folHlink"/>
                </a:solidFill>
                <a:latin typeface="Comic Sans MS" pitchFamily="66" charset="0"/>
              </a:rPr>
              <a:t>Задачи селекции:</a:t>
            </a:r>
            <a:r>
              <a:rPr lang="ru-RU" sz="2400">
                <a:latin typeface="Comic Sans MS" pitchFamily="66" charset="0"/>
              </a:rPr>
              <a:t> 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ru-RU" sz="2400">
                <a:latin typeface="Comic Sans MS" pitchFamily="66" charset="0"/>
              </a:rPr>
              <a:t>Повышение урожайности сортов и продуктивности пород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ru-RU" sz="2400">
                <a:latin typeface="Comic Sans MS" pitchFamily="66" charset="0"/>
              </a:rPr>
              <a:t>Улучшение качества продукции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ru-RU" sz="2400">
                <a:latin typeface="Comic Sans MS" pitchFamily="66" charset="0"/>
              </a:rPr>
              <a:t>Повышение устойчивости к заболеваниям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ru-RU" sz="2400">
                <a:latin typeface="Comic Sans MS" pitchFamily="66" charset="0"/>
              </a:rPr>
              <a:t>Экологическая пластичность сортов и пород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Tx/>
              <a:buAutoNum type="arabicPeriod"/>
            </a:pPr>
            <a:r>
              <a:rPr lang="ru-RU" sz="2400">
                <a:latin typeface="Comic Sans MS" pitchFamily="66" charset="0"/>
              </a:rPr>
              <a:t>Пригодность для механизированного и промышленного выращивания и разведения</a:t>
            </a: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565400"/>
            <a:ext cx="1800225" cy="13843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3860800"/>
            <a:ext cx="1873250" cy="14716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5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5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042988" y="95250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Этапы становления селекции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42875" y="1214422"/>
            <a:ext cx="2143109" cy="408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400" u="sng" dirty="0">
                <a:solidFill>
                  <a:schemeClr val="folHlink"/>
                </a:solidFill>
                <a:latin typeface="Comic Sans MS" pitchFamily="66" charset="0"/>
              </a:rPr>
              <a:t>Задание 1:</a:t>
            </a:r>
            <a:r>
              <a:rPr lang="ru-RU" sz="2400" dirty="0">
                <a:latin typeface="Comic Sans MS" pitchFamily="66" charset="0"/>
              </a:rPr>
              <a:t> рассмотрите схемы, сделайте вывод о первом этапе развития селекции</a:t>
            </a: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 cstate="print"/>
          <a:srcRect l="7669" t="2567" r="8740" b="62221"/>
          <a:stretch>
            <a:fillRect/>
          </a:stretch>
        </p:blipFill>
        <p:spPr bwMode="auto">
          <a:xfrm>
            <a:off x="2339975" y="765175"/>
            <a:ext cx="2232025" cy="165576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 cstate="print"/>
          <a:srcRect l="8086" t="55132" r="8264" b="9656"/>
          <a:stretch>
            <a:fillRect/>
          </a:stretch>
        </p:blipFill>
        <p:spPr bwMode="auto">
          <a:xfrm>
            <a:off x="5508625" y="765175"/>
            <a:ext cx="2233613" cy="165576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4643438" y="1412875"/>
            <a:ext cx="720725" cy="287338"/>
          </a:xfrm>
          <a:prstGeom prst="leftArrow">
            <a:avLst>
              <a:gd name="adj1" fmla="val 50000"/>
              <a:gd name="adj2" fmla="val 6270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4" cstate="print"/>
          <a:srcRect l="6738" t="2452" r="6679" b="60968"/>
          <a:stretch>
            <a:fillRect/>
          </a:stretch>
        </p:blipFill>
        <p:spPr bwMode="auto">
          <a:xfrm>
            <a:off x="2603500" y="2779713"/>
            <a:ext cx="2233613" cy="1674812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4" cstate="print"/>
          <a:srcRect l="5426" t="54854" r="8051" b="8566"/>
          <a:stretch>
            <a:fillRect/>
          </a:stretch>
        </p:blipFill>
        <p:spPr bwMode="auto">
          <a:xfrm>
            <a:off x="5772150" y="2803525"/>
            <a:ext cx="2232025" cy="167481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4938713" y="3452813"/>
            <a:ext cx="720725" cy="287337"/>
          </a:xfrm>
          <a:prstGeom prst="leftArrow">
            <a:avLst>
              <a:gd name="adj1" fmla="val 50000"/>
              <a:gd name="adj2" fmla="val 6270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5" cstate="print"/>
          <a:srcRect l="8061" t="3056" r="8595" b="61909"/>
          <a:stretch>
            <a:fillRect/>
          </a:stretch>
        </p:blipFill>
        <p:spPr bwMode="auto">
          <a:xfrm>
            <a:off x="2867025" y="4883150"/>
            <a:ext cx="2232025" cy="1655763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5" cstate="print"/>
          <a:srcRect l="8061" t="54854" r="8595" b="8600"/>
          <a:stretch>
            <a:fillRect/>
          </a:stretch>
        </p:blipFill>
        <p:spPr bwMode="auto">
          <a:xfrm>
            <a:off x="6035675" y="4811713"/>
            <a:ext cx="2232025" cy="1727200"/>
          </a:xfrm>
          <a:prstGeom prst="rect">
            <a:avLst/>
          </a:prstGeom>
          <a:noFill/>
          <a:ln w="28575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5170488" y="5602288"/>
            <a:ext cx="720725" cy="287337"/>
          </a:xfrm>
          <a:prstGeom prst="leftArrow">
            <a:avLst>
              <a:gd name="adj1" fmla="val 50000"/>
              <a:gd name="adj2" fmla="val 6270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3995738" y="6165850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собака</a:t>
            </a:r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3779838" y="4076700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овца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3492500" y="2060575"/>
            <a:ext cx="1081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курица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5508625" y="1933575"/>
            <a:ext cx="22320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</a:rPr>
              <a:t>банкивская курица</a:t>
            </a: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6948488" y="4076700"/>
            <a:ext cx="10810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архар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7451725" y="6165850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волк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604</TotalTime>
  <Words>1269</Words>
  <Application>Microsoft Office PowerPoint</Application>
  <PresentationFormat>Экран (4:3)</PresentationFormat>
  <Paragraphs>313</Paragraphs>
  <Slides>24</Slides>
  <Notes>24</Notes>
  <HiddenSlides>2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Оформление по умолчанию</vt:lpstr>
      <vt:lpstr>Пастель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20-14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XXX</cp:lastModifiedBy>
  <cp:revision>17</cp:revision>
  <dcterms:created xsi:type="dcterms:W3CDTF">2007-07-25T18:16:02Z</dcterms:created>
  <dcterms:modified xsi:type="dcterms:W3CDTF">2013-04-20T05:56:57Z</dcterms:modified>
</cp:coreProperties>
</file>