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A02A6-6D3A-4ECC-B9D2-0C7974581FC3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605CB-28DB-40A1-BF96-0D77468A1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05CB-28DB-40A1-BF96-0D77468A12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C01F6B-D74A-426F-9A58-9FCCE530B5BF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D8DF60-DC85-4A55-BF01-A5DCA17A1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3116"/>
            <a:ext cx="8229600" cy="18288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>Основы ЭПИДЕМИОЛОГИИ</a:t>
            </a: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786322"/>
            <a:ext cx="6400800" cy="17526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студентки 4 курса 2группы ФФК Лариной Татьяны Викторовны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0"/>
            <a:ext cx="4214842" cy="4602163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7030A0"/>
                </a:solidFill>
              </a:rPr>
              <a:t>К</a:t>
            </a:r>
            <a:r>
              <a:rPr lang="ru-RU" sz="2200" i="1" dirty="0" smtClean="0">
                <a:solidFill>
                  <a:srgbClr val="7030A0"/>
                </a:solidFill>
              </a:rPr>
              <a:t> социальным факторам, </a:t>
            </a:r>
            <a:r>
              <a:rPr lang="ru-RU" sz="2200" dirty="0" smtClean="0">
                <a:solidFill>
                  <a:srgbClr val="7030A0"/>
                </a:solidFill>
              </a:rPr>
              <a:t>оказывающим влияние на течение эпидемического процесса, относится вся сложная совокупность условий и образа жизни людей: 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характер производственной деятельности;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материальная обеспеченность;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условия труда, отдыха и быта;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плотность расселения людей и их местообитание (город, село)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тип жилища, его санитарно-техническое состояние;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особенности питания;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благоустройство;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миграция населения;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состояние здравоохранения и т.д.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7166"/>
            <a:ext cx="450056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0"/>
            <a:ext cx="3214710" cy="4602163"/>
          </a:xfrm>
        </p:spPr>
        <p:txBody>
          <a:bodyPr>
            <a:noAutofit/>
          </a:bodyPr>
          <a:lstStyle/>
          <a:p>
            <a:r>
              <a:rPr lang="ru-RU" sz="1700" dirty="0" smtClean="0">
                <a:solidFill>
                  <a:srgbClr val="7030A0"/>
                </a:solidFill>
              </a:rPr>
              <a:t>Медицинские мероприятия по борьбе с инфекционными заболеваниями делятся на профилактические и противоэпидемические.</a:t>
            </a:r>
            <a:br>
              <a:rPr lang="ru-RU" sz="1700" dirty="0" smtClean="0">
                <a:solidFill>
                  <a:srgbClr val="7030A0"/>
                </a:solidFill>
              </a:rPr>
            </a:br>
            <a:r>
              <a:rPr lang="ru-RU" sz="1700" dirty="0" smtClean="0">
                <a:solidFill>
                  <a:srgbClr val="7030A0"/>
                </a:solidFill>
              </a:rPr>
              <a:t>Профилактические мероприятия проводят независимо от наличия инфекционных болезней. Их цель – предупреждение возникновения инфекционных заболеваний.</a:t>
            </a:r>
            <a:br>
              <a:rPr lang="ru-RU" sz="1700" dirty="0" smtClean="0">
                <a:solidFill>
                  <a:srgbClr val="7030A0"/>
                </a:solidFill>
              </a:rPr>
            </a:br>
            <a:r>
              <a:rPr lang="ru-RU" sz="1700" dirty="0" smtClean="0">
                <a:solidFill>
                  <a:srgbClr val="7030A0"/>
                </a:solidFill>
              </a:rPr>
              <a:t>Под противоэпидемическими мероприятиями понимают совокупность мероприятий, направленных на локализацию и ликвидацию инфекции в эпидемическом очаге. От того насколько отработана эта система, какова эффективность и своевременность их проведения, зависит результативность комплекса предпринятых мер борьбы, а следовательно, и уровень последующих заболеваний в очаге.</a:t>
            </a:r>
            <a:endParaRPr lang="ru-RU" sz="1700" dirty="0">
              <a:solidFill>
                <a:srgbClr val="7030A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357166"/>
            <a:ext cx="511175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-571528"/>
            <a:ext cx="3714776" cy="4602163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>
                <a:solidFill>
                  <a:srgbClr val="7030A0"/>
                </a:solidFill>
              </a:rPr>
              <a:t>Комплекс противоэпидемических мероприятий должен включать следующие меры: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в отношении источника инфекции;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направленные на разрыв путей передачи инфекции;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- направленные на повышение невосприимчивости к инфекционным заболеваниям.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Особое внимание уделяется осуществлению тех мероприятий, которые являются наиболее эффективными в создавшейся ситуации и в местных условиях. </a:t>
            </a: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500174"/>
            <a:ext cx="5111750" cy="336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-285776"/>
            <a:ext cx="3857652" cy="4602163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300" i="1" dirty="0" smtClean="0"/>
              <a:t> </a:t>
            </a:r>
            <a:r>
              <a:rPr lang="ru-RU" sz="2300" i="1" dirty="0" smtClean="0">
                <a:solidFill>
                  <a:srgbClr val="7030A0"/>
                </a:solidFill>
              </a:rPr>
              <a:t>Профилактические мероприятия </a:t>
            </a:r>
            <a:r>
              <a:rPr lang="ru-RU" sz="2300" dirty="0" smtClean="0">
                <a:solidFill>
                  <a:srgbClr val="7030A0"/>
                </a:solidFill>
              </a:rPr>
              <a:t>обычно направлены на </a:t>
            </a:r>
            <a:br>
              <a:rPr lang="ru-RU" sz="2300" dirty="0" smtClean="0">
                <a:solidFill>
                  <a:srgbClr val="7030A0"/>
                </a:solidFill>
              </a:rPr>
            </a:br>
            <a:r>
              <a:rPr lang="ru-RU" sz="2300" dirty="0" smtClean="0">
                <a:solidFill>
                  <a:srgbClr val="7030A0"/>
                </a:solidFill>
              </a:rPr>
              <a:t>- повышение невосприимчивости населения (общий и специфический иммунитет);</a:t>
            </a:r>
            <a:br>
              <a:rPr lang="ru-RU" sz="2300" dirty="0" smtClean="0">
                <a:solidFill>
                  <a:srgbClr val="7030A0"/>
                </a:solidFill>
              </a:rPr>
            </a:br>
            <a:r>
              <a:rPr lang="ru-RU" sz="2300" dirty="0" smtClean="0">
                <a:solidFill>
                  <a:srgbClr val="7030A0"/>
                </a:solidFill>
              </a:rPr>
              <a:t>- обезвреживание факторов передачи инфекции;</a:t>
            </a:r>
            <a:br>
              <a:rPr lang="ru-RU" sz="2300" dirty="0" smtClean="0">
                <a:solidFill>
                  <a:srgbClr val="7030A0"/>
                </a:solidFill>
              </a:rPr>
            </a:br>
            <a:r>
              <a:rPr lang="ru-RU" sz="2300" dirty="0" smtClean="0">
                <a:solidFill>
                  <a:srgbClr val="7030A0"/>
                </a:solidFill>
              </a:rPr>
              <a:t>- выявление и устранение источника инфекции.</a:t>
            </a:r>
            <a:br>
              <a:rPr lang="ru-RU" sz="2300" dirty="0" smtClean="0">
                <a:solidFill>
                  <a:srgbClr val="7030A0"/>
                </a:solidFill>
              </a:rPr>
            </a:br>
            <a:r>
              <a:rPr lang="ru-RU" sz="2300" dirty="0" smtClean="0">
                <a:solidFill>
                  <a:srgbClr val="7030A0"/>
                </a:solidFill>
              </a:rPr>
              <a:t>Чтобы не допускать распространения инфекции, в очаге массовых заболеваний вводится специальный режим – карантин или обсервация. </a:t>
            </a:r>
            <a:br>
              <a:rPr lang="ru-RU" sz="2300" dirty="0" smtClean="0">
                <a:solidFill>
                  <a:srgbClr val="7030A0"/>
                </a:solidFill>
              </a:rPr>
            </a:br>
            <a:endParaRPr lang="ru-RU" sz="2300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071547"/>
            <a:ext cx="478631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28596" y="428604"/>
            <a:ext cx="3008313" cy="460216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ЭПИДЕМИОЛОГИЯ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- наука, изучающая закономерности возникновения и распространения заразных болезней в человеческом обществе и разрабатывающая методы их профилактики и ликвидации.</a:t>
            </a:r>
            <a:endParaRPr lang="ru-RU" sz="2600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214290"/>
            <a:ext cx="3008313" cy="460216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Главным в эпидемиологии являются знания об эпидемиологическом процессе. Основное направление всех эпидемических исследований – изучение эпидемического процесса и многочисленных факторов, влияющих на его возникновение и течение, с целью эпидемиологического прогнозирования и разработки принципов, методов и средств профилактики заразных болезней и мер борьбы с их распространением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285728"/>
            <a:ext cx="3008313" cy="460216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Термин «эпидемиология» с 50-х гг. </a:t>
            </a:r>
            <a:r>
              <a:rPr lang="ru-RU" sz="2000" dirty="0" err="1" smtClean="0">
                <a:solidFill>
                  <a:srgbClr val="7030A0"/>
                </a:solidFill>
              </a:rPr>
              <a:t>ХХв</a:t>
            </a:r>
            <a:r>
              <a:rPr lang="ru-RU" sz="2000" dirty="0" smtClean="0">
                <a:solidFill>
                  <a:srgbClr val="7030A0"/>
                </a:solidFill>
              </a:rPr>
              <a:t>. применяется в более широком значении, выходящим за рамки только инфекционной патологии. Массовое распространение сердечно-сосудистых, онкологических, нервно-психических и некоторых других болезней позволяет применять его при изучении закономерностей распространения среди той или иной группы населения (по возрасту, полу, условиям и месту жительства и т.д.) этих инфекционных болезней. </a:t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 smtClean="0">
              <a:solidFill>
                <a:srgbClr val="7030A0"/>
              </a:solidFill>
            </a:endParaRPr>
          </a:p>
          <a:p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143380"/>
            <a:ext cx="3008313" cy="11620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Формы вирусов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0"/>
            <a:ext cx="3500462" cy="4602163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7030A0"/>
                </a:solidFill>
              </a:rPr>
              <a:t>Понятие «эпидемия» подразумевает  распространение заразной болезни, значительно превышающее уровень заболеваемости обычно регистрируемый в данной местности. </a:t>
            </a:r>
            <a:br>
              <a:rPr lang="ru-RU" sz="2600" dirty="0" smtClean="0">
                <a:solidFill>
                  <a:srgbClr val="7030A0"/>
                </a:solidFill>
              </a:rPr>
            </a:br>
            <a:r>
              <a:rPr lang="ru-RU" sz="2600" dirty="0" smtClean="0">
                <a:solidFill>
                  <a:srgbClr val="7030A0"/>
                </a:solidFill>
              </a:rPr>
              <a:t>Эпидемия часто развивается очень быстро, поэтому требуется проведение оперативных мероприятий.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2373" y="1428750"/>
            <a:ext cx="4982253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86058"/>
            <a:ext cx="3008313" cy="11620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Вирус  бешенства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0"/>
            <a:ext cx="3857652" cy="460216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Инфекционные заболевания передаются от больных здоровым людям при непосредственном контакте, через воздух, почву, воду, пищевые продукты.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В естественных условиях источником инфекции могут быть не только инфекционные больные, но и бактерионосители, которые будучи сами здоровыми, в организме длительное время сохраняют микробы, например при брюшном тифе, дизентерии, холере – годы. Инфекционные больные и бактерионосители выделяют микробы в окружающую их среду с рвотными массами, с выдыхаемым воздухом, с испражнениями, мочой, через кровь при укусах насекомых или через шприц и другими путями. 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28604"/>
            <a:ext cx="3114668" cy="305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0"/>
            <a:ext cx="3786214" cy="4602163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Микробы, выделяемые с испражнениями больного человека, попадают в почву, воду, на пищевые продукты, где они размножаются при определенных температурных условиях. При употреблении зараженной воды могут возникнуть массовые заболевания (холера, брюшной тиф, вирусный гепатит и др.). С загрязненной почвой возбудители могут попадать на поврежденные участки кожи. При некоторых болезнях возбудители проникают в желудочно-кишечный тракт через рот, при загрязнении рук, кухонные принадлежности. Возможно заражение через продукты питания, полученные от больных животных. Прямой контакт с больными домашними и дикими животными или со здоровыми носителями также могут привести к передаче инфекционной болезни</a:t>
            </a:r>
            <a:r>
              <a:rPr lang="ru-RU" sz="1800" dirty="0" smtClean="0"/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8998" y="1071546"/>
            <a:ext cx="435462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4286256"/>
            <a:ext cx="3008313" cy="11620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Строение вируса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0"/>
            <a:ext cx="3929090" cy="460216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1800" dirty="0" smtClean="0">
                <a:solidFill>
                  <a:srgbClr val="7030A0"/>
                </a:solidFill>
              </a:rPr>
              <a:t>Возникновение инфекционных болезней и распространение эпидемии того или иного инфекционного заболевания обусловлено непрерывностью взаимодействия трех движущих сил, или факторов, сложной эпидемической цепи: 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- </a:t>
            </a:r>
            <a:r>
              <a:rPr lang="ru-RU" sz="1800" i="1" dirty="0" smtClean="0">
                <a:solidFill>
                  <a:srgbClr val="7030A0"/>
                </a:solidFill>
              </a:rPr>
              <a:t>источник инфекции </a:t>
            </a:r>
            <a:r>
              <a:rPr lang="ru-RU" sz="1800" dirty="0" smtClean="0">
                <a:solidFill>
                  <a:srgbClr val="7030A0"/>
                </a:solidFill>
              </a:rPr>
              <a:t>(больной человек, бактерионоситель, больное животное);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-  </a:t>
            </a:r>
            <a:r>
              <a:rPr lang="ru-RU" sz="1800" i="1" dirty="0" smtClean="0">
                <a:solidFill>
                  <a:srgbClr val="7030A0"/>
                </a:solidFill>
              </a:rPr>
              <a:t>факторы передачи инфекции </a:t>
            </a:r>
            <a:r>
              <a:rPr lang="ru-RU" sz="1800" dirty="0" smtClean="0">
                <a:solidFill>
                  <a:srgbClr val="7030A0"/>
                </a:solidFill>
              </a:rPr>
              <a:t>(воздух, вода, пищевые продукты, предметы труда, клещи) 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- </a:t>
            </a:r>
            <a:r>
              <a:rPr lang="ru-RU" sz="1800" i="1" dirty="0" smtClean="0">
                <a:solidFill>
                  <a:srgbClr val="7030A0"/>
                </a:solidFill>
              </a:rPr>
              <a:t>восприимчивость</a:t>
            </a:r>
            <a:r>
              <a:rPr lang="ru-RU" sz="1800" dirty="0" smtClean="0">
                <a:solidFill>
                  <a:srgbClr val="7030A0"/>
                </a:solidFill>
              </a:rPr>
              <a:t> </a:t>
            </a:r>
            <a:r>
              <a:rPr lang="ru-RU" sz="1800" i="1" dirty="0" smtClean="0">
                <a:solidFill>
                  <a:srgbClr val="7030A0"/>
                </a:solidFill>
              </a:rPr>
              <a:t>населения</a:t>
            </a:r>
            <a:br>
              <a:rPr lang="ru-RU" sz="1800" i="1" dirty="0" smtClean="0">
                <a:solidFill>
                  <a:srgbClr val="7030A0"/>
                </a:solidFill>
              </a:rPr>
            </a:br>
            <a:r>
              <a:rPr lang="ru-RU" sz="1800" dirty="0" smtClean="0">
                <a:solidFill>
                  <a:srgbClr val="7030A0"/>
                </a:solidFill>
              </a:rPr>
              <a:t>Выключение любого из факторов эпидемической цепи приводит к ее разрыву. Если искоренение носит необратимый характер, например полностью удаляется из биосферы возбудитель натуральной оспы, то происходит полная ликвидация соответствующего эпидемического процесса.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342386"/>
            <a:ext cx="4257676" cy="371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0"/>
            <a:ext cx="3643338" cy="4602163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7030A0"/>
                </a:solidFill>
              </a:rPr>
              <a:t>Движущими силами эпидемического процесса являются также  природные и социальные факторы.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i="1" dirty="0" smtClean="0">
                <a:solidFill>
                  <a:srgbClr val="7030A0"/>
                </a:solidFill>
              </a:rPr>
              <a:t>Природные факторы </a:t>
            </a:r>
            <a:r>
              <a:rPr lang="ru-RU" sz="2200" dirty="0" smtClean="0">
                <a:solidFill>
                  <a:srgbClr val="7030A0"/>
                </a:solidFill>
              </a:rPr>
              <a:t>способны повышать или понижать агрессивность (вирулентность) возбудителя, влиять на переносчиков возбудителей и на активность факторов передачи, а также на физиологическое состояние организма человека (повышая или понижая его иммунитет), способствуя тем самым интенсификации или ослаблению эпидемиологического процесса.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28604"/>
            <a:ext cx="5111750" cy="343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370</Words>
  <Application>Microsoft Office PowerPoint</Application>
  <PresentationFormat>Экран (4:3)</PresentationFormat>
  <Paragraphs>18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Основы ЭПИДЕМИОЛОГИИ</vt:lpstr>
      <vt:lpstr>Слайд 2</vt:lpstr>
      <vt:lpstr>Слайд 3</vt:lpstr>
      <vt:lpstr>Слайд 4</vt:lpstr>
      <vt:lpstr>Формы вирусов</vt:lpstr>
      <vt:lpstr>Вирус  бешенства</vt:lpstr>
      <vt:lpstr>Слайд 7</vt:lpstr>
      <vt:lpstr>Строение вируса</vt:lpstr>
      <vt:lpstr>Слайд 9</vt:lpstr>
      <vt:lpstr>Слайд 10</vt:lpstr>
      <vt:lpstr>Слайд 11</vt:lpstr>
      <vt:lpstr>Слайд 12</vt:lpstr>
      <vt:lpstr>Слайд 13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ЭПИДЕМИОЛОГИИ</dc:title>
  <dc:creator>WIN7XP</dc:creator>
  <cp:lastModifiedBy>Ната</cp:lastModifiedBy>
  <cp:revision>9</cp:revision>
  <dcterms:created xsi:type="dcterms:W3CDTF">2009-11-12T17:49:23Z</dcterms:created>
  <dcterms:modified xsi:type="dcterms:W3CDTF">2010-01-25T14:29:26Z</dcterms:modified>
</cp:coreProperties>
</file>