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D4"/>
    <a:srgbClr val="000066"/>
    <a:srgbClr val="800000"/>
    <a:srgbClr val="C13503"/>
    <a:srgbClr val="1C9056"/>
    <a:srgbClr val="38492D"/>
    <a:srgbClr val="CC0099"/>
    <a:srgbClr val="CC00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500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126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126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14F6A89-839A-470C-8B9B-A6AE75687E4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289435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434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36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 smtClean="0"/>
              <a:t>Click to edit Master text styles</a:t>
            </a:r>
          </a:p>
          <a:p>
            <a:pPr lvl="1"/>
            <a:r>
              <a:rPr lang="ru-RU" altLang="ru-RU" noProof="0" smtClean="0"/>
              <a:t>Second level</a:t>
            </a:r>
          </a:p>
          <a:p>
            <a:pPr lvl="2"/>
            <a:r>
              <a:rPr lang="ru-RU" altLang="ru-RU" noProof="0" smtClean="0"/>
              <a:t>Third level</a:t>
            </a:r>
          </a:p>
          <a:p>
            <a:pPr lvl="3"/>
            <a:r>
              <a:rPr lang="ru-RU" altLang="ru-RU" noProof="0" smtClean="0"/>
              <a:t>Fourth level</a:t>
            </a:r>
          </a:p>
          <a:p>
            <a:pPr lvl="4"/>
            <a:r>
              <a:rPr lang="ru-RU" altLang="ru-RU" noProof="0" smtClean="0"/>
              <a:t>Fifth level</a:t>
            </a:r>
          </a:p>
        </p:txBody>
      </p:sp>
      <p:sp>
        <p:nvSpPr>
          <p:cNvPr id="1136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136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0A967ED-062E-4608-8F0C-202732B41BB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966374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8D344CC-FE58-4889-A9FE-BCE81AE1F22C}" type="slidenum">
              <a:rPr lang="ru-RU" altLang="ru-RU" sz="1200" smtClean="0"/>
              <a:pPr eaLnBrk="1" hangingPunct="1"/>
              <a:t>1</a:t>
            </a:fld>
            <a:endParaRPr lang="ru-RU" altLang="ru-RU" sz="1200" smtClean="0"/>
          </a:p>
        </p:txBody>
      </p:sp>
      <p:sp>
        <p:nvSpPr>
          <p:cNvPr id="153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886200"/>
            <a:ext cx="8610600" cy="998538"/>
          </a:xfrm>
          <a:extLst/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ru-RU" altLang="ru-RU" noProof="0" smtClean="0"/>
              <a:t>Заголовок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4953000"/>
            <a:ext cx="8610600" cy="8382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1"/>
            </a:lvl1pPr>
          </a:lstStyle>
          <a:p>
            <a:pPr lvl="0"/>
            <a:r>
              <a:rPr lang="ru-RU" altLang="ru-RU" noProof="0" smtClean="0"/>
              <a:t>Подзаголовок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09E28-0179-439B-80C6-63FDB460B7B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06863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D1351-E0BA-46E4-93AA-F00F8CB7D56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63170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400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400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5F27D8-DE90-403E-A96C-7719CF612C0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560539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74676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228600" y="1676400"/>
            <a:ext cx="8610600" cy="4876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2696D-F2FA-4AEA-B7D7-103AEF029AB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97266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60417-E857-497D-A1E8-E975D1FB00A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69728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23B7EB-9F86-4371-89C9-38632BB2FA2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93850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28600" y="16764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10100" y="16764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714C5C-5A05-4C63-8866-EE1D4D0D5C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49614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5A675F-2539-4E21-9809-42022EF60EC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62275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477F9A-6A54-4362-913B-2077A23AF1F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18199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258AE9-D3AA-4F53-837D-FD5B47E1515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08572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750830-4B2F-4146-8E1F-53ECA3001D6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34838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43DEBD-4637-47CE-A2E2-4944C69DD3C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66901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152400"/>
            <a:ext cx="74676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Заголовок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6764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144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144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DFF8223-B194-460D-ADFE-074BB81430A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D4"/>
        </a:buClr>
        <a:buSzPct val="75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D4"/>
        </a:buClr>
        <a:buSzPct val="7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D4"/>
        </a:buClr>
        <a:buSzPct val="75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D4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D4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0000D4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0000D4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0000D4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0000D4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4508500"/>
            <a:ext cx="8610600" cy="1023938"/>
          </a:xfrm>
        </p:spPr>
        <p:txBody>
          <a:bodyPr/>
          <a:lstStyle/>
          <a:p>
            <a:r>
              <a:rPr lang="ru-RU" altLang="ru-RU" sz="4800" i="1" smtClean="0">
                <a:solidFill>
                  <a:srgbClr val="CC0099"/>
                </a:solidFill>
                <a:latin typeface="Bookman Old Style" pitchFamily="18" charset="0"/>
                <a:ea typeface="MS PMincho" pitchFamily="18" charset="-128"/>
              </a:rPr>
              <a:t>СПЛАВЫ МЕТАЛЛОВ</a:t>
            </a:r>
            <a:endParaRPr lang="nl-NL" altLang="ru-RU" sz="4800" i="1" smtClean="0">
              <a:solidFill>
                <a:srgbClr val="CC0099"/>
              </a:solidFill>
              <a:latin typeface="Bookman Old Style" pitchFamily="18" charset="0"/>
              <a:ea typeface="MS PMincho" pitchFamily="18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graphicFrame>
        <p:nvGraphicFramePr>
          <p:cNvPr id="133163" name="Group 43"/>
          <p:cNvGraphicFramePr>
            <a:graphicFrameLocks noGrp="1"/>
          </p:cNvGraphicFramePr>
          <p:nvPr>
            <p:ph idx="1"/>
          </p:nvPr>
        </p:nvGraphicFramePr>
        <p:xfrm>
          <a:off x="323850" y="1533525"/>
          <a:ext cx="8569325" cy="5321300"/>
        </p:xfrm>
        <a:graphic>
          <a:graphicData uri="http://schemas.openxmlformats.org/drawingml/2006/table">
            <a:tbl>
              <a:tblPr/>
              <a:tblGrid>
                <a:gridCol w="1752600"/>
                <a:gridCol w="1535113"/>
                <a:gridCol w="2701925"/>
                <a:gridCol w="2579687"/>
              </a:tblGrid>
              <a:tr h="338307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Твёрдые сплавы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WC, TiC, TaC; связующие металлы: Co, Ni, Mo, сталь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Высокая твердость, тугоплавкость, износоустойчивость, коррозионная стойкость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Цельнотвердосплавные изделия (инструмент) для обработки металлов, сплавов и неметаллических материалов, для оснащения рабочих частей буровых инструментов и как конструкционные материалы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822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Типографские сплавы (гарт)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Pb, Sb, Sn и др.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низкая температура плавления (240—350 °С), хорошие литейные свойства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Изготовления литых стереотипов (полиграфическая промышленность) и элементов набора (шрифты др.).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graphicFrame>
        <p:nvGraphicFramePr>
          <p:cNvPr id="134179" name="Group 35"/>
          <p:cNvGraphicFramePr>
            <a:graphicFrameLocks noGrp="1"/>
          </p:cNvGraphicFramePr>
          <p:nvPr>
            <p:ph idx="1"/>
          </p:nvPr>
        </p:nvGraphicFramePr>
        <p:xfrm>
          <a:off x="323850" y="1557338"/>
          <a:ext cx="8610600" cy="5076825"/>
        </p:xfrm>
        <a:graphic>
          <a:graphicData uri="http://schemas.openxmlformats.org/drawingml/2006/table">
            <a:tbl>
              <a:tblPr/>
              <a:tblGrid>
                <a:gridCol w="1751013"/>
                <a:gridCol w="1776412"/>
                <a:gridCol w="2616200"/>
                <a:gridCol w="2466975"/>
              </a:tblGrid>
              <a:tr h="196825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Титановые сплавы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Al, V, Mo, Mn, Sn, Zr, Cr, Cu, Fe, W, Ni, Si; Nb и Та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Лёгкость, высокая прочность в широком интервале температур от -250 °С до 300-600 °С, коррозионная стойкость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Конструкционные материалы в авиации, ракетостроении, химическая аппаратура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857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Цинковые сплавы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Zn, Al, Cu, Mg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Невысокая температура плавления, легкость обработки давлением и резанием, сварки и пайки, возможность нанесения покрытий электрохимическим и химическим способами.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Конструкционные и конструкционно-декоративные детали в автомобильной промышленности, электромашиностроении, оргтехнике, вкладыши подшипников, бытовые изделия.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628775"/>
            <a:ext cx="8610600" cy="4876800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50000"/>
              </a:spcBef>
              <a:buClrTx/>
              <a:buSzTx/>
              <a:buFontTx/>
              <a:buNone/>
            </a:pPr>
            <a:endParaRPr kumimoji="0" lang="ru-RU" altLang="ru-RU" sz="2800" b="1" smtClean="0">
              <a:latin typeface="Palatino Linotype" pitchFamily="18" charset="0"/>
            </a:endParaRP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kumimoji="0" lang="ru-RU" altLang="ru-RU" sz="2800" b="1" smtClean="0">
                <a:latin typeface="Palatino Linotype" pitchFamily="18" charset="0"/>
              </a:rPr>
              <a:t>	Сплавы</a:t>
            </a:r>
            <a:r>
              <a:rPr kumimoji="0" lang="ru-RU" altLang="ru-RU" sz="2800" smtClean="0">
                <a:latin typeface="Palatino Linotype" pitchFamily="18" charset="0"/>
              </a:rPr>
              <a:t> – это материалы с характерными 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kumimoji="0" lang="ru-RU" altLang="ru-RU" sz="2800" smtClean="0">
                <a:latin typeface="Palatino Linotype" pitchFamily="18" charset="0"/>
              </a:rPr>
              <a:t>свойствами, состоящие из двух или более 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kumimoji="0" lang="ru-RU" altLang="ru-RU" sz="2800" smtClean="0">
                <a:latin typeface="Palatino Linotype" pitchFamily="18" charset="0"/>
              </a:rPr>
              <a:t>компонентов, из которых по крайней мере один – 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kumimoji="0" lang="ru-RU" altLang="ru-RU" sz="2800" smtClean="0">
                <a:latin typeface="Palatino Linotype" pitchFamily="18" charset="0"/>
              </a:rPr>
              <a:t>металл.</a:t>
            </a:r>
            <a:endParaRPr kumimoji="0" lang="ru-RU" altLang="ru-RU" sz="2800" i="1" u="sng" smtClean="0">
              <a:latin typeface="Palatino Linotype" pitchFamily="18" charset="0"/>
            </a:endParaRPr>
          </a:p>
          <a:p>
            <a:pPr>
              <a:buFont typeface="Wingdings" pitchFamily="2" charset="2"/>
              <a:buNone/>
            </a:pPr>
            <a:endParaRPr lang="ru-RU" altLang="ru-RU" sz="2800" smtClean="0">
              <a:latin typeface="Palatino Linotype" pitchFamily="18" charset="0"/>
            </a:endParaRP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altLang="ru-RU" sz="4000" smtClean="0">
                <a:latin typeface="Palatino Linotype" pitchFamily="18" charset="0"/>
              </a:rPr>
              <a:t>                  СПЛАВЫ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kumimoji="0" lang="ru-RU" altLang="ru-RU" b="1" smtClean="0"/>
          </a:p>
          <a:p>
            <a:endParaRPr kumimoji="0" lang="ru-RU" altLang="ru-RU" b="1" smtClean="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95288" y="2492375"/>
            <a:ext cx="28797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800" b="1">
                <a:latin typeface="Palatino Linotype" pitchFamily="18" charset="0"/>
              </a:rPr>
              <a:t>однородные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492500" y="1484313"/>
            <a:ext cx="23764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altLang="ru-RU" sz="4000" b="1">
                <a:latin typeface="Palatino Linotype" pitchFamily="18" charset="0"/>
              </a:rPr>
              <a:t>сплавы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5292725" y="2492375"/>
            <a:ext cx="32400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800" b="1">
                <a:latin typeface="Palatino Linotype" pitchFamily="18" charset="0"/>
              </a:rPr>
              <a:t>неоднородные</a:t>
            </a:r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 flipH="1">
            <a:off x="2700338" y="2133600"/>
            <a:ext cx="576262" cy="4318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5580063" y="2133600"/>
            <a:ext cx="576262" cy="4318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179388" y="3357563"/>
            <a:ext cx="4105275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120000"/>
              </a:lnSpc>
              <a:spcBef>
                <a:spcPct val="50000"/>
              </a:spcBef>
            </a:pPr>
            <a:r>
              <a:rPr lang="ru-RU" altLang="ru-RU" sz="2000">
                <a:latin typeface="Palatino Linotype" pitchFamily="18" charset="0"/>
              </a:rPr>
              <a:t>при сплавлении образуется раствор одного Ме в другом.</a:t>
            </a:r>
          </a:p>
          <a:p>
            <a:pPr algn="l" eaLnBrk="1" hangingPunct="1">
              <a:lnSpc>
                <a:spcPct val="120000"/>
              </a:lnSpc>
              <a:spcBef>
                <a:spcPct val="50000"/>
              </a:spcBef>
            </a:pPr>
            <a:r>
              <a:rPr lang="ru-RU" altLang="ru-RU" sz="2000">
                <a:latin typeface="Palatino Linotype" pitchFamily="18" charset="0"/>
              </a:rPr>
              <a:t>Припой: одна часть свинца и две части олова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5003800" y="3357563"/>
            <a:ext cx="3960813" cy="207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120000"/>
              </a:lnSpc>
              <a:spcBef>
                <a:spcPct val="50000"/>
              </a:spcBef>
            </a:pPr>
            <a:r>
              <a:rPr lang="ru-RU" altLang="ru-RU" sz="2000">
                <a:latin typeface="Palatino Linotype" pitchFamily="18" charset="0"/>
              </a:rPr>
              <a:t>при сплавлении образуется механическая смесь Ме</a:t>
            </a:r>
          </a:p>
          <a:p>
            <a:pPr algn="l" eaLnBrk="1" hangingPunct="1">
              <a:lnSpc>
                <a:spcPct val="120000"/>
              </a:lnSpc>
              <a:spcBef>
                <a:spcPct val="50000"/>
              </a:spcBef>
            </a:pPr>
            <a:r>
              <a:rPr lang="ru-RU" altLang="ru-RU" sz="2000">
                <a:latin typeface="Palatino Linotype" pitchFamily="18" charset="0"/>
              </a:rPr>
              <a:t>Дюралюмин: 95% алюминия, 4% меди, 0,5% марганца и 0,5% магния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smtClean="0">
                <a:latin typeface="Palatino Linotype" pitchFamily="18" charset="0"/>
              </a:rPr>
              <a:t>    ВАЖНЕЙШИЕ СПЛАВЫ   </a:t>
            </a:r>
            <a:br>
              <a:rPr lang="ru-RU" altLang="ru-RU" sz="4000" smtClean="0">
                <a:latin typeface="Palatino Linotype" pitchFamily="18" charset="0"/>
              </a:rPr>
            </a:br>
            <a:r>
              <a:rPr lang="ru-RU" altLang="ru-RU" sz="4000" smtClean="0">
                <a:latin typeface="Palatino Linotype" pitchFamily="18" charset="0"/>
              </a:rPr>
              <a:t>                МЕТАЛЛОВ</a:t>
            </a:r>
          </a:p>
        </p:txBody>
      </p:sp>
      <p:graphicFrame>
        <p:nvGraphicFramePr>
          <p:cNvPr id="119859" name="Group 51"/>
          <p:cNvGraphicFramePr>
            <a:graphicFrameLocks noGrp="1"/>
          </p:cNvGraphicFramePr>
          <p:nvPr>
            <p:ph idx="1"/>
          </p:nvPr>
        </p:nvGraphicFramePr>
        <p:xfrm>
          <a:off x="107950" y="1676400"/>
          <a:ext cx="8856663" cy="4921250"/>
        </p:xfrm>
        <a:graphic>
          <a:graphicData uri="http://schemas.openxmlformats.org/drawingml/2006/table">
            <a:tbl>
              <a:tblPr/>
              <a:tblGrid>
                <a:gridCol w="2016125"/>
                <a:gridCol w="1570038"/>
                <a:gridCol w="2416175"/>
                <a:gridCol w="2854325"/>
              </a:tblGrid>
              <a:tr h="6699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Название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Состав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Свойства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Применение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725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Алюминиевые сплавы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it-IT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Al, Mg, Si, Cu, Zn, Mn, Li, Be</a:t>
                      </a:r>
                      <a:endParaRPr kumimoji="1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Легкость, высокая электро- и теплопроводность, коррозионная стойкость, высокая удельная прочность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Конструкционные материалы в авиации, строительстве, машиностроении и др.; электротехнические устройства и материалы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40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Амальгама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Hg и другие металлы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зависимости от соотношения ртути и др. металла может быть (при комнатной температуре) жидкой, полужидкой или твёрдой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Золочение металлических изделий, производство зеркал, стоматология, реактив- восстановитель в химии и металлургии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graphicFrame>
        <p:nvGraphicFramePr>
          <p:cNvPr id="121885" name="Group 29"/>
          <p:cNvGraphicFramePr>
            <a:graphicFrameLocks noGrp="1"/>
          </p:cNvGraphicFramePr>
          <p:nvPr>
            <p:ph idx="1"/>
          </p:nvPr>
        </p:nvGraphicFramePr>
        <p:xfrm>
          <a:off x="228600" y="1676400"/>
          <a:ext cx="8610600" cy="4876800"/>
        </p:xfrm>
        <a:graphic>
          <a:graphicData uri="http://schemas.openxmlformats.org/drawingml/2006/table">
            <a:tbl>
              <a:tblPr/>
              <a:tblGrid>
                <a:gridCol w="2152650"/>
                <a:gridCol w="1830388"/>
                <a:gridCol w="2474912"/>
                <a:gridCol w="2152650"/>
              </a:tblGrid>
              <a:tr h="243840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Вольфрамовые сплавы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Mo, Re, Cu, Ni, Ag, оксиды (ThO2), карбиды (TaC) и др.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Пластичность, жаропрочность и высокая термо-эдс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Детали электровакуумных приборов, высокотемпературных термопар, детали двигателей ракет и самолётов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40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Железоуглеродистые сплавы (чугун, сталь, ферросплавы)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Fe, C, Р, S, Mn, Si, N, Cr, Ni, Mo, W, V, Ti, Со, Cu и др.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Механическая прочность, твердость, упругость, коррозионная устойчивость, вязкость и др.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Конструкционные материалы для всех областей техники, технологии, хозяйства, машины, инструмент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graphicFrame>
        <p:nvGraphicFramePr>
          <p:cNvPr id="123937" name="Group 33"/>
          <p:cNvGraphicFramePr>
            <a:graphicFrameLocks noGrp="1"/>
          </p:cNvGraphicFramePr>
          <p:nvPr>
            <p:ph idx="1"/>
          </p:nvPr>
        </p:nvGraphicFramePr>
        <p:xfrm>
          <a:off x="228600" y="1676400"/>
          <a:ext cx="8610600" cy="5273675"/>
        </p:xfrm>
        <a:graphic>
          <a:graphicData uri="http://schemas.openxmlformats.org/drawingml/2006/table">
            <a:tbl>
              <a:tblPr/>
              <a:tblGrid>
                <a:gridCol w="1966913"/>
                <a:gridCol w="1728787"/>
                <a:gridCol w="2663825"/>
                <a:gridCol w="2251075"/>
              </a:tblGrid>
              <a:tr h="283498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Золотые сплавы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de-DE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Au, Ag, Cu, Pt, Pd, Sb, Bi, Pb, Hg</a:t>
                      </a:r>
                      <a:endParaRPr kumimoji="1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Сплав с Ag при 20—40% Ag зеленовато-жёлтый, при 50% Ag — бледно-жёлтый; мягкий и ковкий; сплавы Au с Cu красновато-жёлтые; более твердые и упругие, чем чистое золото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Золочение металлических изделий, изготовление монет, ювелирных изделий, зубных протезов, электрических контактов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69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Легкоплавкие сплавы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Sn, Bi, In, Pb, Cd, Zn, Sb, Ga, Hg и др.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Низкие температуры плавления (не выше 232 °С); при содержании Bi более 55% расширяются при затвердевании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Изготовление припоев, плавких предохранителей в электроаппаратуре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graphicFrame>
        <p:nvGraphicFramePr>
          <p:cNvPr id="127015" name="Group 39"/>
          <p:cNvGraphicFramePr>
            <a:graphicFrameLocks noGrp="1"/>
          </p:cNvGraphicFramePr>
          <p:nvPr>
            <p:ph idx="1"/>
          </p:nvPr>
        </p:nvGraphicFramePr>
        <p:xfrm>
          <a:off x="228600" y="1676400"/>
          <a:ext cx="8610600" cy="4449900"/>
        </p:xfrm>
        <a:graphic>
          <a:graphicData uri="http://schemas.openxmlformats.org/drawingml/2006/table">
            <a:tbl>
              <a:tblPr/>
              <a:tblGrid>
                <a:gridCol w="1463675"/>
                <a:gridCol w="1439863"/>
                <a:gridCol w="2303462"/>
                <a:gridCol w="3403600"/>
              </a:tblGrid>
              <a:tr h="201153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Магниевые сплавы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Mg, Al, Zn, Mn, Zr, Th, Li, La, Nd, Y, Ag, Cd, Be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Лёгкость, прочность, коррозионная стойкость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Высоконагруженные детали из прессованных полуфабрикатов, штамповок и поковок в автомобилестроении, панели, штамповки сложной формы, сварные конструкции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22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Медные сплавы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s-ES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Cu, Zn, Sn, Al, Ni, Be, P</a:t>
                      </a:r>
                      <a:endParaRPr kumimoji="1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Прочность, высокая электропроводность, коррозионная стойкость, пластичность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Трубы, теплотехническая аппаратура, подшипники, шестерни, втулки, пружины, детали приборов точной механики, термопары, фасонные детали, декоративно-прикладные изделия и скульптура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graphicFrame>
        <p:nvGraphicFramePr>
          <p:cNvPr id="128029" name="Group 29"/>
          <p:cNvGraphicFramePr>
            <a:graphicFrameLocks noGrp="1"/>
          </p:cNvGraphicFramePr>
          <p:nvPr>
            <p:ph idx="1"/>
          </p:nvPr>
        </p:nvGraphicFramePr>
        <p:xfrm>
          <a:off x="228600" y="1676400"/>
          <a:ext cx="8610600" cy="4999038"/>
        </p:xfrm>
        <a:graphic>
          <a:graphicData uri="http://schemas.openxmlformats.org/drawingml/2006/table">
            <a:tbl>
              <a:tblPr/>
              <a:tblGrid>
                <a:gridCol w="1679575"/>
                <a:gridCol w="1871663"/>
                <a:gridCol w="2520950"/>
                <a:gridCol w="2538412"/>
              </a:tblGrid>
              <a:tr h="256048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Никелевые сплавы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Cu, Co, Fe,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Ферромагнетизм, высокая пластичность и коррозионная стойкость, отсутствие аллотропических превращений, химическая стойкость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Конструкционные материалы с высокой стойкостью к агрессивным средам, ферромагнитные изделия, магнитострикционные материалы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55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Оловянные сплавы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Sn, Pb, Sb, Cu, Zn, Cd и др.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Низкая температура плавления, мягкость, коррозионная стойкость; антифрикционные свойства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Легкоплавкие сплавы (припой, полуда) и подшипниковые материалы (баббит)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graphicFrame>
        <p:nvGraphicFramePr>
          <p:cNvPr id="132141" name="Group 45"/>
          <p:cNvGraphicFramePr>
            <a:graphicFrameLocks noGrp="1"/>
          </p:cNvGraphicFramePr>
          <p:nvPr>
            <p:ph idx="1"/>
          </p:nvPr>
        </p:nvGraphicFramePr>
        <p:xfrm>
          <a:off x="228600" y="1676400"/>
          <a:ext cx="8736013" cy="4999038"/>
        </p:xfrm>
        <a:graphic>
          <a:graphicData uri="http://schemas.openxmlformats.org/drawingml/2006/table">
            <a:tbl>
              <a:tblPr/>
              <a:tblGrid>
                <a:gridCol w="1557338"/>
                <a:gridCol w="1754187"/>
                <a:gridCol w="2774950"/>
                <a:gridCol w="2649538"/>
              </a:tblGrid>
              <a:tr h="243855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Платиновые сплавы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pl-PL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Pt, Rh, Ir, Pd, Ru, Ni, Co, Cu, W, Мо</a:t>
                      </a:r>
                      <a:endParaRPr kumimoji="1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Высокая температура плавления, коррозионная стойкость, механическая прочность, каталитические свойства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Изготовление потенциометров, постоянных магнитов, высокотемпературных припоев, катализаторы, лабораторная посуда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6048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Свинцовые сплавы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Pb, Fe, Cu, Sb, Sn, Cd, Са, Ca, Mg, Li, К, Na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Прочность, твёрдость, антифрикционные, свойства, низкая температура плавления свинца, коррозионная стойкость.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defRPr kumimoji="1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Изготовление или облицовка кислотоупорной аппаратуры и трубопроводов, изготовление оболочек низковольтных и силовых кабелей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1140826">
  <a:themeElements>
    <a:clrScheme name="01140826 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0066"/>
      </a:accent1>
      <a:accent2>
        <a:srgbClr val="000099"/>
      </a:accent2>
      <a:accent3>
        <a:srgbClr val="FFFFFF"/>
      </a:accent3>
      <a:accent4>
        <a:srgbClr val="000000"/>
      </a:accent4>
      <a:accent5>
        <a:srgbClr val="AAAAB8"/>
      </a:accent5>
      <a:accent6>
        <a:srgbClr val="00008A"/>
      </a:accent6>
      <a:hlink>
        <a:srgbClr val="2660B6"/>
      </a:hlink>
      <a:folHlink>
        <a:srgbClr val="875FDF"/>
      </a:folHlink>
    </a:clrScheme>
    <a:fontScheme name="01140826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01140826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000066"/>
        </a:accent1>
        <a:accent2>
          <a:srgbClr val="000099"/>
        </a:accent2>
        <a:accent3>
          <a:srgbClr val="FFFFFF"/>
        </a:accent3>
        <a:accent4>
          <a:srgbClr val="000000"/>
        </a:accent4>
        <a:accent5>
          <a:srgbClr val="AAAAB8"/>
        </a:accent5>
        <a:accent6>
          <a:srgbClr val="00008A"/>
        </a:accent6>
        <a:hlink>
          <a:srgbClr val="2660B6"/>
        </a:hlink>
        <a:folHlink>
          <a:srgbClr val="875FD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01140826</Template>
  <TotalTime>80</TotalTime>
  <Words>845</Words>
  <Application>Microsoft Office PowerPoint</Application>
  <PresentationFormat>Экран (4:3)</PresentationFormat>
  <Paragraphs>84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Times New Roman</vt:lpstr>
      <vt:lpstr>Arial</vt:lpstr>
      <vt:lpstr>Wingdings</vt:lpstr>
      <vt:lpstr>Bookman Old Style</vt:lpstr>
      <vt:lpstr>MS PMincho</vt:lpstr>
      <vt:lpstr>Palatino Linotype</vt:lpstr>
      <vt:lpstr>01140826</vt:lpstr>
      <vt:lpstr>СПЛАВЫ МЕТАЛЛОВ</vt:lpstr>
      <vt:lpstr>                  СПЛАВЫ</vt:lpstr>
      <vt:lpstr>Презентация PowerPoint</vt:lpstr>
      <vt:lpstr>    ВАЖНЕЙШИЕ СПЛАВЫ                    МЕТАЛЛОВ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СПЛАВЫ МЕТАЛЛОВ</dc:title>
  <dc:creator>Admin</dc:creator>
  <cp:lastModifiedBy>Good Devil</cp:lastModifiedBy>
  <cp:revision>9</cp:revision>
  <dcterms:created xsi:type="dcterms:W3CDTF">2009-12-27T09:55:44Z</dcterms:created>
  <dcterms:modified xsi:type="dcterms:W3CDTF">2014-01-14T09:24:38Z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TC011408261049</vt:lpwstr>
  </property>
</Properties>
</file>