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1" r:id="rId3"/>
    <p:sldId id="257" r:id="rId4"/>
    <p:sldId id="260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76" d="100"/>
          <a:sy n="76" d="100"/>
        </p:scale>
        <p:origin x="-9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4A169-D1BE-4A26-B267-B9F3CDF2528F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F57BF81-1639-4B1E-972E-F4866218D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7CD3-D4E2-4D19-9DDD-C8CB2F6B5F75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3046D-EB98-408C-AC6F-3E0E19B18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F1176-FC37-4C8C-B4D1-A6F988B0AB42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49368-5707-4924-AEDE-6E0FD22BB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E5A15-ACDB-4F18-8702-CCAAD23BD8BA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F4D3A-0482-4D3F-859F-AA9A7ED95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28100-D15C-42E4-AA40-BF6A42DB3B0B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430EB-EBC4-4832-815D-B8F330270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4703E-CA7D-4BB1-B376-D7FDB3655E1C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DC66-2234-4CD3-B0A5-1C68A2544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BD4100C-AA0C-4012-A65D-02F1587AF2C8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42BA51A-5C3C-4C74-8C11-498BB0DB5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BADB0-8996-4AB9-9935-55E65BFE52E0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F335F-9A1A-4388-BA26-4EC92FB83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E3E96-A26A-44FA-8888-6FDA030A1587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B33D4-7028-44B0-B5B2-52D06FB13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C9631-E06B-4A3B-A967-E334752B75A3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5C8BA-80F5-4CAA-97B8-791518A35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E5242-A5C5-42CE-956D-47DCC10CD6EB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B75EC-C8AD-49E5-B56E-58DC69AB7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22E06229-CB82-4C38-A279-25111BB03FBE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21C69B95-7EE9-497A-99F0-3B6CC6C12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2" r:id="rId3"/>
    <p:sldLayoutId id="2147483801" r:id="rId4"/>
    <p:sldLayoutId id="2147483805" r:id="rId5"/>
    <p:sldLayoutId id="2147483806" r:id="rId6"/>
    <p:sldLayoutId id="2147483800" r:id="rId7"/>
    <p:sldLayoutId id="2147483799" r:id="rId8"/>
    <p:sldLayoutId id="2147483798" r:id="rId9"/>
    <p:sldLayoutId id="2147483797" r:id="rId10"/>
    <p:sldLayoutId id="2147483796" r:id="rId11"/>
  </p:sldLayoutIdLst>
  <p:transition advClick="0" advTm="4000">
    <p:wipe dir="u"/>
  </p:transition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&#1053;&#1086;&#1074;&#1072;&#1103;%20&#1087;&#1072;&#1087;&#1082;&#1072;%20(2)\&#1058;&#1077;&#1084;&#1085;&#1072;&#1103;%20&#1085;&#1086;&#1095;&#1100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1912_%D0%B3%D0%BE%D0%B4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Советский период художественного образования. Художественное образование в первое десятилетие советской власти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8500"/>
            <a:ext cx="6400800" cy="1130300"/>
          </a:xfrm>
        </p:spPr>
        <p:txBody>
          <a:bodyPr/>
          <a:lstStyle/>
          <a:p>
            <a:pPr marL="63500"/>
            <a:r>
              <a:rPr lang="ru-RU" sz="1800" smtClean="0"/>
              <a:t>мггу. им Шолохова</a:t>
            </a:r>
          </a:p>
          <a:p>
            <a:pPr marL="63500"/>
            <a:r>
              <a:rPr lang="ru-RU" sz="1800" smtClean="0"/>
              <a:t>Фдиви   в</a:t>
            </a:r>
            <a:r>
              <a:rPr lang="en-US" sz="1800" smtClean="0"/>
              <a:t>/</a:t>
            </a:r>
            <a:r>
              <a:rPr lang="ru-RU" sz="1800" smtClean="0"/>
              <a:t>о 5 курс</a:t>
            </a:r>
          </a:p>
          <a:p>
            <a:pPr marL="63500"/>
            <a:r>
              <a:rPr lang="ru-RU" sz="1800" smtClean="0"/>
              <a:t>Селезнева А.В.</a:t>
            </a:r>
          </a:p>
        </p:txBody>
      </p:sp>
      <p:pic>
        <p:nvPicPr>
          <p:cNvPr id="6" name="Темная ноч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27988" y="4581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8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592763"/>
          </a:xfrm>
        </p:spPr>
        <p:txBody>
          <a:bodyPr/>
          <a:lstStyle/>
          <a:p>
            <a:r>
              <a:rPr lang="ru-RU" sz="1400" i="1" smtClean="0">
                <a:solidFill>
                  <a:srgbClr val="002060"/>
                </a:solidFill>
              </a:rPr>
              <a:t>Строители Братска. 1960-1961</a:t>
            </a:r>
          </a:p>
          <a:p>
            <a:r>
              <a:rPr lang="ru-RU" sz="1400" i="1" smtClean="0">
                <a:solidFill>
                  <a:srgbClr val="002060"/>
                </a:solidFill>
              </a:rPr>
              <a:t>В.Е. ПОПКОВ (1932 -1974)</a:t>
            </a:r>
            <a:br>
              <a:rPr lang="ru-RU" sz="1400" i="1" smtClean="0">
                <a:solidFill>
                  <a:srgbClr val="002060"/>
                </a:solidFill>
              </a:rPr>
            </a:br>
            <a:r>
              <a:rPr lang="ru-RU" sz="1400" i="1" smtClean="0">
                <a:solidFill>
                  <a:srgbClr val="002060"/>
                </a:solidFill>
              </a:rPr>
              <a:t>Холст, масло. 183 х 300</a:t>
            </a:r>
            <a:br>
              <a:rPr lang="ru-RU" sz="1400" i="1" smtClean="0">
                <a:solidFill>
                  <a:srgbClr val="002060"/>
                </a:solidFill>
              </a:rPr>
            </a:br>
            <a:r>
              <a:rPr lang="ru-RU" sz="1400" i="1" smtClean="0">
                <a:solidFill>
                  <a:srgbClr val="002060"/>
                </a:solidFill>
              </a:rPr>
              <a:t>Государственная Третьяковская галерея</a:t>
            </a:r>
          </a:p>
          <a:p>
            <a:endParaRPr lang="ru-RU" smtClean="0"/>
          </a:p>
        </p:txBody>
      </p:sp>
      <p:pic>
        <p:nvPicPr>
          <p:cNvPr id="22530" name="Picture 3" descr="C:\Users\Администратор\Desktop\img167-600x4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7625" y="2133600"/>
            <a:ext cx="6016625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050" y="2011363"/>
            <a:ext cx="3382963" cy="4616450"/>
          </a:xfrm>
        </p:spPr>
        <p:txBody>
          <a:bodyPr>
            <a:normAutofit/>
          </a:bodyPr>
          <a:lstStyle/>
          <a:p>
            <a:pPr marL="923544" lvl="2" indent="-21945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	</a:t>
            </a:r>
            <a:r>
              <a:rPr lang="ru-RU" sz="1050" i="1" dirty="0" smtClean="0">
                <a:solidFill>
                  <a:srgbClr val="002060"/>
                </a:solidFill>
              </a:rPr>
              <a:t/>
            </a:r>
            <a:br>
              <a:rPr lang="ru-RU" sz="1050" i="1" dirty="0" smtClean="0">
                <a:solidFill>
                  <a:srgbClr val="002060"/>
                </a:solidFill>
              </a:rPr>
            </a:br>
            <a:r>
              <a:rPr lang="ru-RU" sz="1200" i="1" dirty="0" smtClean="0">
                <a:solidFill>
                  <a:srgbClr val="002060"/>
                </a:solidFill>
              </a:rPr>
              <a:t>    Новая Москва. 1937</a:t>
            </a:r>
            <a:endParaRPr lang="ru-RU" sz="1050" i="1" dirty="0" smtClean="0">
              <a:solidFill>
                <a:srgbClr val="002060"/>
              </a:solidFill>
            </a:endParaRPr>
          </a:p>
          <a:p>
            <a:pPr marL="923544" lvl="2" indent="-21945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050" i="1" dirty="0" smtClean="0">
                <a:solidFill>
                  <a:srgbClr val="002060"/>
                </a:solidFill>
              </a:rPr>
              <a:t>	Ю.И. ПИМЕНОВ (1903-1977)</a:t>
            </a:r>
            <a:br>
              <a:rPr lang="ru-RU" sz="1050" i="1" dirty="0" smtClean="0">
                <a:solidFill>
                  <a:srgbClr val="002060"/>
                </a:solidFill>
              </a:rPr>
            </a:br>
            <a:r>
              <a:rPr lang="ru-RU" sz="1050" i="1" dirty="0" smtClean="0">
                <a:solidFill>
                  <a:srgbClr val="002060"/>
                </a:solidFill>
              </a:rPr>
              <a:t>Холст, масло. 140 </a:t>
            </a:r>
            <a:r>
              <a:rPr lang="ru-RU" sz="1050" i="1" dirty="0" err="1" smtClean="0">
                <a:solidFill>
                  <a:srgbClr val="002060"/>
                </a:solidFill>
              </a:rPr>
              <a:t>х</a:t>
            </a:r>
            <a:r>
              <a:rPr lang="ru-RU" sz="1050" i="1" dirty="0" smtClean="0">
                <a:solidFill>
                  <a:srgbClr val="002060"/>
                </a:solidFill>
              </a:rPr>
              <a:t> 170</a:t>
            </a:r>
            <a:br>
              <a:rPr lang="ru-RU" sz="1050" i="1" dirty="0" smtClean="0">
                <a:solidFill>
                  <a:srgbClr val="002060"/>
                </a:solidFill>
              </a:rPr>
            </a:br>
            <a:r>
              <a:rPr lang="ru-RU" sz="1050" i="1" dirty="0" smtClean="0">
                <a:solidFill>
                  <a:srgbClr val="002060"/>
                </a:solidFill>
              </a:rPr>
              <a:t>Государственная Третьяковская галерея</a:t>
            </a:r>
            <a:endParaRPr lang="ru-RU" sz="1050" i="1" dirty="0">
              <a:solidFill>
                <a:srgbClr val="002060"/>
              </a:solidFill>
            </a:endParaRPr>
          </a:p>
        </p:txBody>
      </p:sp>
      <p:pic>
        <p:nvPicPr>
          <p:cNvPr id="23554" name="Picture 2" descr="C:\Users\Администратор\Desktop\img158-600x4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57150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Текст 2"/>
          <p:cNvSpPr>
            <a:spLocks noGrp="1"/>
          </p:cNvSpPr>
          <p:nvPr>
            <p:ph type="body" idx="2"/>
          </p:nvPr>
        </p:nvSpPr>
        <p:spPr>
          <a:xfrm>
            <a:off x="5353050" y="2011363"/>
            <a:ext cx="3382963" cy="4616450"/>
          </a:xfrm>
        </p:spPr>
        <p:txBody>
          <a:bodyPr/>
          <a:lstStyle/>
          <a:p>
            <a:pPr lvl="1"/>
            <a:r>
              <a:rPr lang="ru-RU" i="1" smtClean="0">
                <a:solidFill>
                  <a:srgbClr val="002060"/>
                </a:solidFill>
              </a:rPr>
              <a:t>	</a:t>
            </a:r>
            <a:br>
              <a:rPr lang="ru-RU" i="1" smtClean="0">
                <a:solidFill>
                  <a:srgbClr val="002060"/>
                </a:solidFill>
              </a:rPr>
            </a:br>
            <a:r>
              <a:rPr lang="ru-RU" i="1" smtClean="0">
                <a:solidFill>
                  <a:srgbClr val="002060"/>
                </a:solidFill>
              </a:rPr>
              <a:t>    Вузовки. 1933</a:t>
            </a:r>
          </a:p>
          <a:p>
            <a:pPr lvl="1"/>
            <a:r>
              <a:rPr lang="ru-RU" i="1" smtClean="0">
                <a:solidFill>
                  <a:srgbClr val="002060"/>
                </a:solidFill>
              </a:rPr>
              <a:t>	 К.Н. ИСТОМИН (1887-1942)</a:t>
            </a:r>
            <a:br>
              <a:rPr lang="ru-RU" i="1" smtClean="0">
                <a:solidFill>
                  <a:srgbClr val="002060"/>
                </a:solidFill>
              </a:rPr>
            </a:br>
            <a:r>
              <a:rPr lang="ru-RU" i="1" smtClean="0">
                <a:solidFill>
                  <a:srgbClr val="002060"/>
                </a:solidFill>
              </a:rPr>
              <a:t>Холст, масло. 124 х 139,5</a:t>
            </a:r>
            <a:br>
              <a:rPr lang="ru-RU" i="1" smtClean="0">
                <a:solidFill>
                  <a:srgbClr val="002060"/>
                </a:solidFill>
              </a:rPr>
            </a:br>
            <a:r>
              <a:rPr lang="ru-RU" i="1" smtClean="0">
                <a:solidFill>
                  <a:srgbClr val="002060"/>
                </a:solidFill>
              </a:rPr>
              <a:t>Государственная Третьяковская галерея</a:t>
            </a:r>
          </a:p>
        </p:txBody>
      </p:sp>
      <p:pic>
        <p:nvPicPr>
          <p:cNvPr id="24578" name="Picture 2" descr="C:\Users\Администратор\Desktop\img152-600x4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908050"/>
            <a:ext cx="5832475" cy="4191000"/>
          </a:xfrm>
        </p:spPr>
      </p:pic>
    </p:spTree>
  </p:cSld>
  <p:clrMapOvr>
    <a:masterClrMapping/>
  </p:clrMapOvr>
  <p:transition advClick="0" advTm="4000"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Текст 2"/>
          <p:cNvSpPr>
            <a:spLocks noGrp="1"/>
          </p:cNvSpPr>
          <p:nvPr>
            <p:ph type="body" idx="2"/>
          </p:nvPr>
        </p:nvSpPr>
        <p:spPr>
          <a:xfrm>
            <a:off x="5353050" y="2011363"/>
            <a:ext cx="3382963" cy="4616450"/>
          </a:xfrm>
        </p:spPr>
        <p:txBody>
          <a:bodyPr/>
          <a:lstStyle/>
          <a:p>
            <a:pPr lvl="1"/>
            <a:r>
              <a:rPr lang="en-US" i="1" smtClean="0">
                <a:solidFill>
                  <a:srgbClr val="002060"/>
                </a:solidFill>
              </a:rPr>
              <a:t>		</a:t>
            </a:r>
            <a:r>
              <a:rPr lang="ru-RU" i="1" smtClean="0">
                <a:solidFill>
                  <a:srgbClr val="002060"/>
                </a:solidFill>
              </a:rPr>
              <a:t/>
            </a:r>
            <a:br>
              <a:rPr lang="ru-RU" i="1" smtClean="0">
                <a:solidFill>
                  <a:srgbClr val="002060"/>
                </a:solidFill>
              </a:rPr>
            </a:br>
            <a:r>
              <a:rPr lang="ru-RU" i="1" smtClean="0">
                <a:solidFill>
                  <a:srgbClr val="002060"/>
                </a:solidFill>
              </a:rPr>
              <a:t>Купола и ласточки. 1921</a:t>
            </a:r>
            <a:endParaRPr lang="en-US" i="1" smtClean="0">
              <a:solidFill>
                <a:srgbClr val="002060"/>
              </a:solidFill>
            </a:endParaRPr>
          </a:p>
          <a:p>
            <a:pPr lvl="1"/>
            <a:r>
              <a:rPr lang="en-US" i="1" smtClean="0">
                <a:solidFill>
                  <a:srgbClr val="002060"/>
                </a:solidFill>
              </a:rPr>
              <a:t>	</a:t>
            </a:r>
            <a:r>
              <a:rPr lang="ru-RU" i="1" smtClean="0">
                <a:solidFill>
                  <a:srgbClr val="002060"/>
                </a:solidFill>
              </a:rPr>
              <a:t>К.Ф. ЮОН (1875-1958)</a:t>
            </a:r>
            <a:br>
              <a:rPr lang="ru-RU" i="1" smtClean="0">
                <a:solidFill>
                  <a:srgbClr val="002060"/>
                </a:solidFill>
              </a:rPr>
            </a:br>
            <a:r>
              <a:rPr lang="ru-RU" i="1" smtClean="0">
                <a:solidFill>
                  <a:srgbClr val="002060"/>
                </a:solidFill>
              </a:rPr>
              <a:t>Холст, масло. 71 х 89</a:t>
            </a:r>
            <a:br>
              <a:rPr lang="ru-RU" i="1" smtClean="0">
                <a:solidFill>
                  <a:srgbClr val="002060"/>
                </a:solidFill>
              </a:rPr>
            </a:br>
            <a:r>
              <a:rPr lang="ru-RU" i="1" smtClean="0">
                <a:solidFill>
                  <a:srgbClr val="002060"/>
                </a:solidFill>
              </a:rPr>
              <a:t>Государственная Третьяковская галерея</a:t>
            </a:r>
          </a:p>
        </p:txBody>
      </p:sp>
      <p:pic>
        <p:nvPicPr>
          <p:cNvPr id="25602" name="Picture 2" descr="C:\Users\Администратор\Desktop\img142-600x4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57150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592763"/>
          </a:xfrm>
        </p:spPr>
        <p:txBody>
          <a:bodyPr/>
          <a:lstStyle/>
          <a:p>
            <a:r>
              <a:rPr lang="ru-RU" sz="1800" i="1" smtClean="0">
                <a:solidFill>
                  <a:srgbClr val="002060"/>
                </a:solidFill>
              </a:rPr>
              <a:t>Священная флейта</a:t>
            </a:r>
          </a:p>
          <a:p>
            <a:r>
              <a:rPr lang="ru-RU" sz="1800" i="1" smtClean="0">
                <a:solidFill>
                  <a:srgbClr val="002060"/>
                </a:solidFill>
              </a:rPr>
              <a:t>С. Н. РЕРИХ. </a:t>
            </a:r>
            <a:br>
              <a:rPr lang="ru-RU" sz="1800" i="1" smtClean="0">
                <a:solidFill>
                  <a:srgbClr val="002060"/>
                </a:solidFill>
              </a:rPr>
            </a:br>
            <a:r>
              <a:rPr lang="ru-RU" sz="1800" i="1" smtClean="0">
                <a:solidFill>
                  <a:srgbClr val="002060"/>
                </a:solidFill>
              </a:rPr>
              <a:t>Темпера. 1955. Собственность автора</a:t>
            </a:r>
            <a:br>
              <a:rPr lang="ru-RU" sz="1800" i="1" smtClean="0">
                <a:solidFill>
                  <a:srgbClr val="002060"/>
                </a:solidFill>
              </a:rPr>
            </a:br>
            <a:r>
              <a:rPr lang="ru-RU" sz="1800" i="1" smtClean="0">
                <a:solidFill>
                  <a:srgbClr val="002060"/>
                </a:solidFill>
              </a:rPr>
              <a:t>Выставка в Государственном Эрмитаже</a:t>
            </a:r>
          </a:p>
          <a:p>
            <a:endParaRPr lang="ru-RU" smtClean="0"/>
          </a:p>
        </p:txBody>
      </p:sp>
      <p:pic>
        <p:nvPicPr>
          <p:cNvPr id="26626" name="Picture 2" descr="C:\Users\Администратор\Desktop\dhc-dh-dhdhdhdhdh-dhcdhnyndhudhdhdhny-ndhdhudhndh-600x3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349500"/>
            <a:ext cx="6842125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881688"/>
          </a:xfrm>
        </p:spPr>
        <p:txBody>
          <a:bodyPr/>
          <a:lstStyle/>
          <a:p>
            <a:r>
              <a:rPr lang="ru-RU" sz="2000" i="1" smtClean="0">
                <a:solidFill>
                  <a:srgbClr val="002060"/>
                </a:solidFill>
              </a:rPr>
              <a:t>Карданг Лахул</a:t>
            </a:r>
          </a:p>
          <a:p>
            <a:r>
              <a:rPr lang="ru-RU" sz="2000" i="1" smtClean="0">
                <a:solidFill>
                  <a:srgbClr val="002060"/>
                </a:solidFill>
              </a:rPr>
              <a:t>С. Н. РЕРИХ. </a:t>
            </a:r>
            <a:br>
              <a:rPr lang="ru-RU" sz="2000" i="1" smtClean="0">
                <a:solidFill>
                  <a:srgbClr val="002060"/>
                </a:solidFill>
              </a:rPr>
            </a:br>
            <a:r>
              <a:rPr lang="ru-RU" sz="2000" i="1" smtClean="0">
                <a:solidFill>
                  <a:srgbClr val="002060"/>
                </a:solidFill>
              </a:rPr>
              <a:t>Темпера. 1932. Собственность автора</a:t>
            </a:r>
            <a:br>
              <a:rPr lang="ru-RU" sz="2000" i="1" smtClean="0">
                <a:solidFill>
                  <a:srgbClr val="002060"/>
                </a:solidFill>
              </a:rPr>
            </a:br>
            <a:r>
              <a:rPr lang="ru-RU" sz="2000" i="1" smtClean="0">
                <a:solidFill>
                  <a:srgbClr val="002060"/>
                </a:solidFill>
              </a:rPr>
              <a:t>Выставка в Государственном Эрмитаже</a:t>
            </a:r>
          </a:p>
          <a:p>
            <a:pPr>
              <a:buFont typeface="Georgia" pitchFamily="18" charset="0"/>
              <a:buNone/>
            </a:pPr>
            <a:endParaRPr lang="ru-RU" smtClean="0"/>
          </a:p>
        </p:txBody>
      </p:sp>
      <p:pic>
        <p:nvPicPr>
          <p:cNvPr id="27650" name="Picture 2" descr="C:\Users\Администратор\Desktop\dhc-dh-dhdhdhdhdh-dhsdhndhdhdhdh-dhdhnnfdh-600x4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349500"/>
            <a:ext cx="6291262" cy="425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592763"/>
          </a:xfrm>
        </p:spPr>
        <p:txBody>
          <a:bodyPr/>
          <a:lstStyle/>
          <a:p>
            <a:r>
              <a:rPr lang="ru-RU" sz="2000" i="1" smtClean="0">
                <a:solidFill>
                  <a:srgbClr val="002060"/>
                </a:solidFill>
              </a:rPr>
              <a:t>Растет Красноярская ГЭС (август 1963 г.)</a:t>
            </a:r>
          </a:p>
          <a:p>
            <a:r>
              <a:rPr lang="ru-RU" sz="2000" i="1" smtClean="0">
                <a:solidFill>
                  <a:srgbClr val="002060"/>
                </a:solidFill>
              </a:rPr>
              <a:t>В. В. Богаткин. Растет Красноярская ГЭС (август 1963 г.)</a:t>
            </a:r>
          </a:p>
          <a:p>
            <a:endParaRPr lang="ru-RU" smtClean="0"/>
          </a:p>
        </p:txBody>
      </p:sp>
      <p:pic>
        <p:nvPicPr>
          <p:cNvPr id="28674" name="Picture 2" descr="C:\Users\Администратор\Desktop\dhdhnfndhun-dhsndhnfdhdhnynnfdhdhny-dhdhdhc-dhdhdhnfnfn-1963-dh-600x3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0825" y="2446338"/>
            <a:ext cx="57150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Месяц 1"/>
          <p:cNvGrpSpPr>
            <a:grpSpLocks/>
          </p:cNvGrpSpPr>
          <p:nvPr/>
        </p:nvGrpSpPr>
        <p:grpSpPr bwMode="auto">
          <a:xfrm>
            <a:off x="2852738" y="2152650"/>
            <a:ext cx="3279775" cy="3992563"/>
            <a:chOff x="1797" y="1356"/>
            <a:chExt cx="2066" cy="2515"/>
          </a:xfrm>
        </p:grpSpPr>
        <p:pic>
          <p:nvPicPr>
            <p:cNvPr id="29697" name="Месяц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97" y="1356"/>
              <a:ext cx="2066" cy="2515"/>
            </a:xfrm>
            <a:prstGeom prst="rect">
              <a:avLst/>
            </a:prstGeom>
            <a:noFill/>
          </p:spPr>
        </p:pic>
        <p:sp>
          <p:nvSpPr>
            <p:cNvPr id="29698" name="Text Box 2"/>
            <p:cNvSpPr txBox="1">
              <a:spLocks noChangeArrowheads="1"/>
            </p:cNvSpPr>
            <p:nvPr/>
          </p:nvSpPr>
          <p:spPr bwMode="auto">
            <a:xfrm rot="20283131">
              <a:off x="2045" y="2434"/>
              <a:ext cx="380" cy="1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000000"/>
                </a:solidFill>
                <a:latin typeface="Georgia" pitchFamily="18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260600" y="1412875"/>
            <a:ext cx="475773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Спасибо за внимание</a:t>
            </a:r>
            <a:endParaRPr lang="ru-RU" sz="36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Click="0" advTm="4000"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53050" y="1101725"/>
            <a:ext cx="3382963" cy="460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Вступление</a:t>
            </a:r>
            <a:endParaRPr lang="ru-RU" dirty="0"/>
          </a:p>
        </p:txBody>
      </p:sp>
      <p:sp>
        <p:nvSpPr>
          <p:cNvPr id="14338" name="Текст 4"/>
          <p:cNvSpPr>
            <a:spLocks noGrp="1"/>
          </p:cNvSpPr>
          <p:nvPr>
            <p:ph type="body" idx="2"/>
          </p:nvPr>
        </p:nvSpPr>
        <p:spPr>
          <a:xfrm>
            <a:off x="5353050" y="1268413"/>
            <a:ext cx="3382963" cy="5359400"/>
          </a:xfrm>
        </p:spPr>
        <p:txBody>
          <a:bodyPr/>
          <a:lstStyle/>
          <a:p>
            <a:pPr marL="7938"/>
            <a:r>
              <a:rPr lang="ru-RU" sz="2000" smtClean="0">
                <a:solidFill>
                  <a:srgbClr val="C00000"/>
                </a:solidFill>
              </a:rPr>
              <a:t>Поиск новых выразительных средств для изображения невероятно быстро меняющихся отношений в обществе, экономике, науке и технике вызывает появление трудно распознаваемого множества изобразительных стилей и направлений, внезапно появляющихся, исчезающих и возобновляющихся в измененном виде. </a:t>
            </a:r>
          </a:p>
          <a:p>
            <a:pPr marL="7938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225" cy="5851525"/>
          </a:xfrm>
        </p:spPr>
        <p:txBody>
          <a:bodyPr anchor="b"/>
          <a:lstStyle/>
          <a:p>
            <a:r>
              <a:rPr lang="ru-RU" sz="1600" b="1" smtClean="0"/>
              <a:t>«Купание красного коня»</a:t>
            </a:r>
            <a:r>
              <a:rPr lang="ru-RU" sz="1600" smtClean="0"/>
              <a:t> — самая известная картина Кузьмы Петрова- Водкина. Написана в </a:t>
            </a:r>
            <a:r>
              <a:rPr lang="ru-RU" sz="1600" smtClean="0">
                <a:hlinkClick r:id="rId2" tooltip="1912 год"/>
              </a:rPr>
              <a:t>1912 году</a:t>
            </a:r>
            <a:r>
              <a:rPr lang="ru-RU" sz="1600" smtClean="0"/>
              <a:t>, стала этапной для художника и принесла ему мировую известность.</a:t>
            </a:r>
          </a:p>
        </p:txBody>
      </p:sp>
      <p:pic>
        <p:nvPicPr>
          <p:cNvPr id="14340" name="Picture 2" descr="http://upload.wikimedia.org/wikipedia/commons/thumb/3/3b/Bathing_of_a_Red_Horse_(Petrov-Vodkin).jpg/350px-Bathing_of_a_Red_Horse_(Petrov-Vodkin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557338"/>
            <a:ext cx="33337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1000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39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Первые опыты</a:t>
            </a:r>
            <a:endParaRPr lang="ru-RU" dirty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5016500"/>
          </a:xfrm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ru-RU" sz="1800" b="1" smtClean="0"/>
              <a:t>Советское общество конца 20-х начала 30-х годов ощущает недостатки в системе художественного образования. Ослабление связей с традициями академической школы изобразительного искусства. В начале 20-х годов во многих школах детей не учили правильному, реалистическому рисованию. Абстрактно- схематичное направление образования не только сводили на нет значение методики, но и искажали цели и задачи преподавания рисования в общеобразовательной школе. Рисование не только ничего не давало детям для умственного развития, но по существу мешало их эстетическому воспитанию.</a:t>
            </a:r>
          </a:p>
        </p:txBody>
      </p:sp>
    </p:spTree>
  </p:cSld>
  <p:clrMapOvr>
    <a:masterClrMapping/>
  </p:clrMapOvr>
  <p:transition advClick="0" advTm="13000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Текст 2"/>
          <p:cNvSpPr>
            <a:spLocks noGrp="1"/>
          </p:cNvSpPr>
          <p:nvPr>
            <p:ph type="body" idx="2"/>
          </p:nvPr>
        </p:nvSpPr>
        <p:spPr>
          <a:xfrm>
            <a:off x="5353050" y="2011363"/>
            <a:ext cx="3382963" cy="4616450"/>
          </a:xfrm>
        </p:spPr>
        <p:txBody>
          <a:bodyPr/>
          <a:lstStyle/>
          <a:p>
            <a:pPr marL="7938"/>
            <a:r>
              <a:rPr lang="ru-RU" sz="1600" i="1" smtClean="0">
                <a:solidFill>
                  <a:srgbClr val="002060"/>
                </a:solidFill>
              </a:rPr>
              <a:t>Э. Шимерова: </a:t>
            </a:r>
          </a:p>
          <a:p>
            <a:pPr marL="7938"/>
            <a:r>
              <a:rPr lang="ru-RU" sz="1600" i="1" smtClean="0">
                <a:solidFill>
                  <a:srgbClr val="002060"/>
                </a:solidFill>
              </a:rPr>
              <a:t>Натюрморт с газетой.</a:t>
            </a:r>
          </a:p>
          <a:p>
            <a:pPr marL="7938"/>
            <a:r>
              <a:rPr lang="ru-RU" sz="1600" i="1" smtClean="0">
                <a:solidFill>
                  <a:srgbClr val="002060"/>
                </a:solidFill>
              </a:rPr>
              <a:t> Картон, темпера, 41,5 х 55 см, 1932 г.</a:t>
            </a:r>
            <a:endParaRPr lang="ru-RU" sz="1600" smtClean="0">
              <a:solidFill>
                <a:srgbClr val="002060"/>
              </a:solidFill>
            </a:endParaRPr>
          </a:p>
        </p:txBody>
      </p:sp>
      <p:pic>
        <p:nvPicPr>
          <p:cNvPr id="16386" name="Picture 2" descr="C:\Users\Администратор\Desktop\ru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2263" y="1897063"/>
            <a:ext cx="4762500" cy="3609975"/>
          </a:xfrm>
        </p:spPr>
      </p:pic>
    </p:spTree>
  </p:cSld>
  <p:clrMapOvr>
    <a:masterClrMapping/>
  </p:clrMapOvr>
  <p:transition advClick="0" advTm="4000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881688"/>
          </a:xfrm>
        </p:spPr>
        <p:txBody>
          <a:bodyPr>
            <a:noAutofit/>
          </a:bodyPr>
          <a:lstStyle/>
          <a:p>
            <a:pPr marL="365760" indent="-256032" fontAlgn="auto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800" b="1" dirty="0" smtClean="0"/>
              <a:t>В 20-е годы  велась разработка методики  рисования в школах  по самым различным направлениям, но из них широкое распространение получили два : </a:t>
            </a:r>
            <a:r>
              <a:rPr lang="ru-RU" sz="1800" b="1" i="1" dirty="0" smtClean="0">
                <a:solidFill>
                  <a:srgbClr val="C00000"/>
                </a:solidFill>
              </a:rPr>
              <a:t>методика развития "свободного творчества" и "комплексный" метод обучения.</a:t>
            </a:r>
          </a:p>
          <a:p>
            <a:pPr marL="365760" indent="-256032" fontAlgn="auto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1800" b="1" i="1" dirty="0" smtClean="0"/>
              <a:t>Известную роль в становлении методики преподавания изо в школе сыграл Центральный дом художественного воспитания детей, в особенности Художественно методический совет при ЦДВД в 1933году</a:t>
            </a:r>
            <a:endParaRPr lang="ru-RU" sz="1600" i="1" dirty="0" smtClean="0"/>
          </a:p>
          <a:p>
            <a:pPr marL="365760" indent="-256032" fontAlgn="auto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1600" i="1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Однако все же были сторонники преподавания  реалистического искусства в общественных школах.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1600" dirty="0" smtClean="0"/>
          </a:p>
        </p:txBody>
      </p:sp>
    </p:spTree>
  </p:cSld>
  <p:clrMapOvr>
    <a:masterClrMapping/>
  </p:clrMapOvr>
  <p:transition advClick="0" advTm="13000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8086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ru-RU" sz="1800" b="1" smtClean="0"/>
              <a:t>Д. Н. Кардовский и его ученики были инициаторами создания в 1939 году </a:t>
            </a:r>
            <a:r>
              <a:rPr lang="ru-RU" sz="1800" b="1" i="1" smtClean="0">
                <a:solidFill>
                  <a:srgbClr val="C00000"/>
                </a:solidFill>
              </a:rPr>
              <a:t>первого Учительского института</a:t>
            </a:r>
            <a:r>
              <a:rPr lang="ru-RU" sz="1800" b="1" smtClean="0"/>
              <a:t>, на базе которого в 1942 году был открыт художественно-графический факультет в Московском городском педагогическом институте имени В. П. Потемкина. До 1955 года художественно-графический </a:t>
            </a:r>
            <a:r>
              <a:rPr lang="ru-RU" sz="1800" b="1" smtClean="0">
                <a:solidFill>
                  <a:srgbClr val="C00000"/>
                </a:solidFill>
              </a:rPr>
              <a:t>факультет МГПИ им. В. П. Потемкина был единственным в Советском Союзе факультетом, который готовил учителей рисования и черчения с высшим образованием.</a:t>
            </a:r>
          </a:p>
          <a:p>
            <a:pPr>
              <a:lnSpc>
                <a:spcPct val="150000"/>
              </a:lnSpc>
            </a:pPr>
            <a:endParaRPr lang="ru-RU" sz="2000" smtClean="0"/>
          </a:p>
        </p:txBody>
      </p:sp>
    </p:spTree>
  </p:cSld>
  <p:clrMapOvr>
    <a:masterClrMapping/>
  </p:clrMapOvr>
  <p:transition advClick="0" advTm="13000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737225"/>
          </a:xfrm>
        </p:spPr>
        <p:txBody>
          <a:bodyPr>
            <a:normAutofit fontScale="85000" lnSpcReduction="10000"/>
          </a:bodyPr>
          <a:lstStyle/>
          <a:p>
            <a:pPr marL="365760" indent="-256032" fontAlgn="auto">
              <a:lnSpc>
                <a:spcPct val="20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000" b="1" dirty="0" smtClean="0"/>
              <a:t>В основу системы художественного образования на факультете были положены педагогические принципы и метод  Д.Н. </a:t>
            </a:r>
            <a:r>
              <a:rPr lang="ru-RU" sz="2000" b="1" dirty="0" err="1" smtClean="0"/>
              <a:t>Кардовского</a:t>
            </a:r>
            <a:r>
              <a:rPr lang="ru-RU" sz="2000" b="1" dirty="0" smtClean="0"/>
              <a:t>. Они развивались и совершенствовались его учениками и последователями уже в целой сети художественно-графических факультетов пединститутов. </a:t>
            </a:r>
          </a:p>
          <a:p>
            <a:pPr marL="365760" indent="-256032" fontAlgn="auto">
              <a:lnSpc>
                <a:spcPct val="20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000" b="1" dirty="0" smtClean="0"/>
              <a:t>Как педагог </a:t>
            </a:r>
            <a:r>
              <a:rPr lang="ru-RU" sz="2000" b="1" i="1" dirty="0" smtClean="0">
                <a:solidFill>
                  <a:srgbClr val="C00000"/>
                </a:solidFill>
              </a:rPr>
              <a:t>Кардовский мужественно отстаивал позиции реалистического искусства </a:t>
            </a:r>
            <a:r>
              <a:rPr lang="ru-RU" sz="2000" b="1" dirty="0" smtClean="0"/>
              <a:t>и оберегал молодежь от влияния формализма. Благодаря своим твердым убеждениям, ясной и методически разработанной системе преподавания рисунка Кардовский имел большое количество учеников и горячих последователей.</a:t>
            </a:r>
          </a:p>
          <a:p>
            <a:pPr marL="365760" indent="-256032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2000" dirty="0" smtClean="0"/>
          </a:p>
          <a:p>
            <a:pPr marL="365760" indent="-256032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2000" dirty="0"/>
          </a:p>
        </p:txBody>
      </p:sp>
    </p:spTree>
  </p:cSld>
  <p:clrMapOvr>
    <a:masterClrMapping/>
  </p:clrMapOvr>
  <p:transition advClick="0" advTm="16000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Текст 5"/>
          <p:cNvSpPr>
            <a:spLocks noGrp="1"/>
          </p:cNvSpPr>
          <p:nvPr>
            <p:ph type="body" idx="2"/>
          </p:nvPr>
        </p:nvSpPr>
        <p:spPr>
          <a:xfrm>
            <a:off x="5353050" y="2011363"/>
            <a:ext cx="3382963" cy="4616450"/>
          </a:xfrm>
        </p:spPr>
        <p:txBody>
          <a:bodyPr/>
          <a:lstStyle/>
          <a:p>
            <a:pPr marL="7938"/>
            <a:r>
              <a:rPr lang="ru-RU" i="1" smtClean="0">
                <a:solidFill>
                  <a:srgbClr val="002060"/>
                </a:solidFill>
              </a:rPr>
              <a:t>Александр Лабас.</a:t>
            </a:r>
          </a:p>
          <a:p>
            <a:pPr marL="7938"/>
            <a:r>
              <a:rPr lang="ru-RU" i="1" smtClean="0">
                <a:solidFill>
                  <a:srgbClr val="002060"/>
                </a:solidFill>
              </a:rPr>
              <a:t>Полет на Луну. 1935. </a:t>
            </a:r>
          </a:p>
          <a:p>
            <a:pPr marL="7938"/>
            <a:r>
              <a:rPr lang="ru-RU" i="1" smtClean="0">
                <a:solidFill>
                  <a:srgbClr val="002060"/>
                </a:solidFill>
              </a:rPr>
              <a:t>Бумага, акварель, темпера. 23,7х23,5. Из собрания Государственной Третьяковской галереи</a:t>
            </a:r>
          </a:p>
        </p:txBody>
      </p:sp>
      <p:pic>
        <p:nvPicPr>
          <p:cNvPr id="20482" name="Picture 2" descr="C:\Users\Администратор\Desktop\thumb100088-bc7919a11ac2478b17fa9bbf28fc2a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4363" y="1193800"/>
            <a:ext cx="4389437" cy="4441825"/>
          </a:xfrm>
        </p:spPr>
      </p:pic>
    </p:spTree>
  </p:cSld>
  <p:clrMapOvr>
    <a:masterClrMapping/>
  </p:clrMapOvr>
  <p:transition advClick="0" advTm="5000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Текст 9"/>
          <p:cNvSpPr>
            <a:spLocks noGrp="1"/>
          </p:cNvSpPr>
          <p:nvPr>
            <p:ph type="body" idx="2"/>
          </p:nvPr>
        </p:nvSpPr>
        <p:spPr>
          <a:xfrm>
            <a:off x="5353050" y="2011363"/>
            <a:ext cx="3382963" cy="4616450"/>
          </a:xfrm>
        </p:spPr>
        <p:txBody>
          <a:bodyPr/>
          <a:lstStyle/>
          <a:p>
            <a:pPr marL="7938"/>
            <a:endParaRPr lang="ru-RU" smtClean="0"/>
          </a:p>
          <a:p>
            <a:pPr marL="7938"/>
            <a:endParaRPr lang="ru-RU" smtClean="0"/>
          </a:p>
          <a:p>
            <a:pPr marL="7938"/>
            <a:r>
              <a:rPr lang="ru-RU" i="1" smtClean="0">
                <a:solidFill>
                  <a:srgbClr val="002060"/>
                </a:solidFill>
              </a:rPr>
              <a:t>Петров- Водкин К.С. </a:t>
            </a:r>
          </a:p>
          <a:p>
            <a:pPr marL="7938"/>
            <a:r>
              <a:rPr lang="ru-RU" i="1" smtClean="0">
                <a:solidFill>
                  <a:srgbClr val="002060"/>
                </a:solidFill>
              </a:rPr>
              <a:t>«1918 год в Петрограде». </a:t>
            </a:r>
          </a:p>
          <a:p>
            <a:pPr marL="7938"/>
            <a:r>
              <a:rPr lang="ru-RU" i="1" smtClean="0">
                <a:solidFill>
                  <a:srgbClr val="002060"/>
                </a:solidFill>
              </a:rPr>
              <a:t>1920 г. </a:t>
            </a:r>
          </a:p>
        </p:txBody>
      </p:sp>
      <p:pic>
        <p:nvPicPr>
          <p:cNvPr id="21506" name="Picture 3" descr="C:\Users\Администратор\Desktop\img16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874838"/>
            <a:ext cx="5102225" cy="3654425"/>
          </a:xfrm>
        </p:spPr>
      </p:pic>
    </p:spTree>
  </p:cSld>
  <p:clrMapOvr>
    <a:masterClrMapping/>
  </p:clrMapOvr>
  <p:transition advClick="0" advTm="4000"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230</TotalTime>
  <Words>476</Words>
  <Application>Microsoft Office PowerPoint</Application>
  <PresentationFormat>Экран (4:3)</PresentationFormat>
  <Paragraphs>42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Georgia</vt:lpstr>
      <vt:lpstr>Arial</vt:lpstr>
      <vt:lpstr>Trebuchet MS</vt:lpstr>
      <vt:lpstr>Wingdings 2</vt:lpstr>
      <vt:lpstr>Calibri</vt:lpstr>
      <vt:lpstr>Городская</vt:lpstr>
      <vt:lpstr>Городская</vt:lpstr>
      <vt:lpstr>Городская</vt:lpstr>
      <vt:lpstr>Городская</vt:lpstr>
      <vt:lpstr>Советский период художественного образования. Художественное образование в первое десятилетие советской власти</vt:lpstr>
      <vt:lpstr>Вступление</vt:lpstr>
      <vt:lpstr>Первые опыты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Советский период художественного образования. Художественное образование в первое десятилетие советской власти</dc:title>
  <dc:creator>Администратор</dc:creator>
  <cp:lastModifiedBy>КарМаН</cp:lastModifiedBy>
  <cp:revision>32</cp:revision>
  <dcterms:created xsi:type="dcterms:W3CDTF">2012-01-21T06:18:14Z</dcterms:created>
  <dcterms:modified xsi:type="dcterms:W3CDTF">2012-01-25T09:54:52Z</dcterms:modified>
</cp:coreProperties>
</file>