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03"/>
  </p:notesMasterIdLst>
  <p:sldIdLst>
    <p:sldId id="3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8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7" r:id="rId30"/>
    <p:sldId id="299" r:id="rId31"/>
    <p:sldId id="301" r:id="rId32"/>
    <p:sldId id="291" r:id="rId33"/>
    <p:sldId id="293" r:id="rId34"/>
    <p:sldId id="292" r:id="rId35"/>
    <p:sldId id="294" r:id="rId36"/>
    <p:sldId id="302" r:id="rId37"/>
    <p:sldId id="303" r:id="rId38"/>
    <p:sldId id="295" r:id="rId39"/>
    <p:sldId id="296" r:id="rId40"/>
    <p:sldId id="304" r:id="rId41"/>
    <p:sldId id="305" r:id="rId42"/>
    <p:sldId id="306" r:id="rId43"/>
    <p:sldId id="307" r:id="rId44"/>
    <p:sldId id="308" r:id="rId45"/>
    <p:sldId id="309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9" r:id="rId54"/>
    <p:sldId id="321" r:id="rId55"/>
    <p:sldId id="323" r:id="rId56"/>
    <p:sldId id="350" r:id="rId57"/>
    <p:sldId id="325" r:id="rId58"/>
    <p:sldId id="327" r:id="rId59"/>
    <p:sldId id="330" r:id="rId60"/>
    <p:sldId id="329" r:id="rId61"/>
    <p:sldId id="332" r:id="rId62"/>
    <p:sldId id="331" r:id="rId63"/>
    <p:sldId id="333" r:id="rId64"/>
    <p:sldId id="334" r:id="rId65"/>
    <p:sldId id="335" r:id="rId66"/>
    <p:sldId id="337" r:id="rId67"/>
    <p:sldId id="339" r:id="rId68"/>
    <p:sldId id="341" r:id="rId69"/>
    <p:sldId id="351" r:id="rId70"/>
    <p:sldId id="343" r:id="rId71"/>
    <p:sldId id="345" r:id="rId72"/>
    <p:sldId id="347" r:id="rId73"/>
    <p:sldId id="349" r:id="rId74"/>
    <p:sldId id="352" r:id="rId75"/>
    <p:sldId id="353" r:id="rId76"/>
    <p:sldId id="354" r:id="rId77"/>
    <p:sldId id="355" r:id="rId78"/>
    <p:sldId id="356" r:id="rId79"/>
    <p:sldId id="360" r:id="rId80"/>
    <p:sldId id="361" r:id="rId81"/>
    <p:sldId id="362" r:id="rId82"/>
    <p:sldId id="363" r:id="rId83"/>
    <p:sldId id="364" r:id="rId84"/>
    <p:sldId id="365" r:id="rId85"/>
    <p:sldId id="366" r:id="rId86"/>
    <p:sldId id="367" r:id="rId87"/>
    <p:sldId id="368" r:id="rId88"/>
    <p:sldId id="369" r:id="rId89"/>
    <p:sldId id="370" r:id="rId90"/>
    <p:sldId id="371" r:id="rId91"/>
    <p:sldId id="372" r:id="rId92"/>
    <p:sldId id="373" r:id="rId93"/>
    <p:sldId id="374" r:id="rId94"/>
    <p:sldId id="375" r:id="rId95"/>
    <p:sldId id="376" r:id="rId96"/>
    <p:sldId id="377" r:id="rId97"/>
    <p:sldId id="378" r:id="rId98"/>
    <p:sldId id="379" r:id="rId99"/>
    <p:sldId id="380" r:id="rId100"/>
    <p:sldId id="381" r:id="rId101"/>
    <p:sldId id="359" r:id="rId10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CCCC"/>
    <a:srgbClr val="FF0000"/>
    <a:srgbClr val="FFFF66"/>
    <a:srgbClr val="CC3300"/>
    <a:srgbClr val="6047F7"/>
    <a:srgbClr val="FFFFCC"/>
    <a:srgbClr val="00339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5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A891ABD-ADE8-4284-B2A7-F3501A7B6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0006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A62AC-7EEB-49A4-BB52-EFA52E647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88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7DFEB-2A48-4A09-B366-4FDE33670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127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AB1FB-00DE-4F7B-9FDE-24A636A79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670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AF825-8FEC-4E92-81C9-29B5823E5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7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749B3-B795-45C4-8207-E855585B7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594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© Акимцева А.С. 2008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90AED-B36A-4262-B1F5-5CAC1A060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826164"/>
      </p:ext>
    </p:extLst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4FE03-6133-4817-9087-3779CADCE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98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4A915-444A-4850-BFE6-F1F169314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94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A823B-63D9-43DC-AB6A-F74B15E78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785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3B28E-EBC6-4B59-8D49-2C794DE08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03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2778B-9F73-4192-BAF5-F7DD9BD24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910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181CB-8F8F-436B-BFB3-1E458638C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230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604C6-8E4C-4668-933C-6B2CE0509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25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B825C-FDC3-47C6-9F32-2F94A6030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1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 b="-33333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4D750AD5-E4AC-4BFB-8D2F-0A9E6FC21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Open%20Physics%202.5%20part%202/content/chapter1/section/paragraph8/theory.html#1" TargetMode="Externa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hyperlink" Target="../../../../../Open%20Physics%202.5%20part%202/content/chapter1/section/paragraph8/theory.html#6" TargetMode="Externa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8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9.wmf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file:///\\82.117.66.190\copy\Bai%20referat%20Vat%20li-ngu%20ngon%20hehe\h.htm" TargetMode="Externa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7.bin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http://fizika.ayp.ru/4/images/1-15-1.gif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186488"/>
            <a:ext cx="403225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sz="2000" b="1">
                <a:solidFill>
                  <a:srgbClr val="000000"/>
                </a:solidFill>
                <a:latin typeface="Tahoma" pitchFamily="34" charset="0"/>
              </a:rPr>
              <a:t>Кузнецов Сергей Иванович</a:t>
            </a:r>
          </a:p>
          <a:p>
            <a:pPr eaLnBrk="1" hangingPunct="1"/>
            <a:r>
              <a:rPr lang="ru-RU" sz="1800">
                <a:solidFill>
                  <a:srgbClr val="000000"/>
                </a:solidFill>
                <a:latin typeface="Tahoma" pitchFamily="34" charset="0"/>
              </a:rPr>
              <a:t>  доцент кафедры ОФ ЕНМФ ТПУ</a:t>
            </a:r>
          </a:p>
        </p:txBody>
      </p:sp>
      <p:sp>
        <p:nvSpPr>
          <p:cNvPr id="135171" name="Rectangle 3"/>
          <p:cNvSpPr>
            <a:spLocks noChangeArrowheads="1"/>
          </p:cNvSpPr>
          <p:nvPr/>
        </p:nvSpPr>
        <p:spPr bwMode="auto">
          <a:xfrm>
            <a:off x="1187450" y="620713"/>
            <a:ext cx="69850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Основы электростатики</a:t>
            </a:r>
            <a:endParaRPr lang="ru-RU" sz="60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Эта теория получила развитие в работах голландского физика Х. Лоренца и носит название </a:t>
            </a:r>
            <a:r>
              <a:rPr lang="ru-RU" sz="4000" b="1" i="1" smtClean="0">
                <a:solidFill>
                  <a:schemeClr val="hlink"/>
                </a:solidFill>
              </a:rPr>
              <a:t>классической электронной теории:</a:t>
            </a:r>
            <a:r>
              <a:rPr lang="ru-RU" sz="2800" smtClean="0">
                <a:solidFill>
                  <a:srgbClr val="DE606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Согласно этой теории, </a:t>
            </a:r>
            <a:r>
              <a:rPr lang="ru-RU" sz="2800" b="1" smtClean="0">
                <a:solidFill>
                  <a:schemeClr val="accent2"/>
                </a:solidFill>
              </a:rPr>
              <a:t>электроны в металлах ведут себя как электронный газ, во многом похожий на идеальный газ.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chemeClr val="accent2"/>
                </a:solidFill>
              </a:rPr>
              <a:t>Электронный газ заполняет пространство между ионами, образующими кристаллическую решетку металла</a:t>
            </a:r>
            <a:r>
              <a:rPr lang="ru-RU" sz="2800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Из-за взаимодействия с ионами электроны могут покинуть металл, лишь преодолев так называемый </a:t>
            </a:r>
            <a:r>
              <a:rPr lang="ru-RU" b="1" i="1" smtClean="0">
                <a:solidFill>
                  <a:schemeClr val="accent2"/>
                </a:solidFill>
              </a:rPr>
              <a:t>потенциальный барьер</a:t>
            </a:r>
            <a:r>
              <a:rPr lang="ru-RU" b="1" smtClean="0">
                <a:solidFill>
                  <a:schemeClr val="accent2"/>
                </a:solidFill>
              </a:rPr>
              <a:t>.</a:t>
            </a:r>
            <a:r>
              <a:rPr lang="ru-RU" sz="2800" b="1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Высота этого барьера называется </a:t>
            </a:r>
            <a:r>
              <a:rPr lang="ru-RU" b="1" i="1" smtClean="0">
                <a:solidFill>
                  <a:schemeClr val="accent2"/>
                </a:solidFill>
              </a:rPr>
              <a:t>работой выхода</a:t>
            </a:r>
            <a:r>
              <a:rPr lang="ru-RU" b="1" smtClean="0">
                <a:solidFill>
                  <a:schemeClr val="accent2"/>
                </a:solidFill>
              </a:rPr>
              <a:t>.</a:t>
            </a:r>
            <a:r>
              <a:rPr lang="ru-RU" sz="2800" smtClean="0">
                <a:solidFill>
                  <a:srgbClr val="DE606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При обычных (комнатных) температурах у электронов не хватает энергии для преодоления потенциального барьера.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4.Рафинирование металлов – это…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1828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Century" pitchFamily="18" charset="0"/>
              </a:rPr>
              <a:t>   очистка металлов от примесей  с помощью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Century" pitchFamily="18" charset="0"/>
              </a:rPr>
              <a:t>электролиза, когда неочищенный металл является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Century" pitchFamily="18" charset="0"/>
              </a:rPr>
              <a:t>анодом, а на катоде оседает очищенный.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smtClean="0">
                <a:latin typeface="Century" pitchFamily="18" charset="0"/>
              </a:rPr>
              <a:t> </a:t>
            </a:r>
          </a:p>
        </p:txBody>
      </p:sp>
      <p:pic>
        <p:nvPicPr>
          <p:cNvPr id="104452" name="Picture 4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9" t="47920" r="59720" b="26237"/>
          <a:stretch>
            <a:fillRect/>
          </a:stretch>
        </p:blipFill>
        <p:spPr bwMode="auto">
          <a:xfrm>
            <a:off x="2357438" y="2714625"/>
            <a:ext cx="42481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Рисунок 1" descr="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" t="2687" r="3064" b="28661"/>
          <a:stretch>
            <a:fillRect/>
          </a:stretch>
        </p:blipFill>
        <p:spPr bwMode="auto">
          <a:xfrm>
            <a:off x="0" y="0"/>
            <a:ext cx="91440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5" name="WordArt 5"/>
          <p:cNvSpPr>
            <a:spLocks noChangeArrowheads="1" noChangeShapeType="1" noTextEdit="1"/>
          </p:cNvSpPr>
          <p:nvPr/>
        </p:nvSpPr>
        <p:spPr bwMode="auto">
          <a:xfrm>
            <a:off x="214313" y="500063"/>
            <a:ext cx="8501062" cy="178593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Лекция окончена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333375"/>
            <a:ext cx="8964612" cy="5762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600" b="1" smtClean="0"/>
              <a:t>     Согласно теории </a:t>
            </a:r>
            <a:r>
              <a:rPr lang="ru-RU" sz="3600" b="1" smtClean="0">
                <a:solidFill>
                  <a:schemeClr val="accent2"/>
                </a:solidFill>
              </a:rPr>
              <a:t>Друде–Лоренца, электроны обладают такой же средней энергией теплового движения, как и молекулы одноатомного идеального газа.</a:t>
            </a:r>
            <a:r>
              <a:rPr lang="ru-RU" sz="3600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3600" b="1" smtClean="0"/>
              <a:t>     Это позволяет оценить среднюю скорость  теплового движения электронов по формулам молекулярно-кинетической теории. </a:t>
            </a:r>
          </a:p>
          <a:p>
            <a:pPr eaLnBrk="1" hangingPunct="1">
              <a:lnSpc>
                <a:spcPct val="80000"/>
              </a:lnSpc>
            </a:pPr>
            <a:r>
              <a:rPr lang="ru-RU" sz="3600" b="1" smtClean="0"/>
              <a:t>    При комнатной температуре </a:t>
            </a:r>
          </a:p>
          <a:p>
            <a:pPr eaLnBrk="1" hangingPunct="1">
              <a:lnSpc>
                <a:spcPct val="80000"/>
              </a:lnSpc>
            </a:pPr>
            <a:endParaRPr lang="ru-RU" sz="3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600" b="1" smtClean="0"/>
              <a:t>					=  10</a:t>
            </a:r>
            <a:r>
              <a:rPr lang="ru-RU" sz="3600" b="1" baseline="30000" smtClean="0"/>
              <a:t>5</a:t>
            </a:r>
            <a:r>
              <a:rPr lang="ru-RU" sz="3600" b="1" smtClean="0"/>
              <a:t> м/с.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6" name="Object 5"/>
          <p:cNvGraphicFramePr>
            <a:graphicFrameLocks noChangeAspect="1"/>
          </p:cNvGraphicFramePr>
          <p:nvPr/>
        </p:nvGraphicFramePr>
        <p:xfrm>
          <a:off x="0" y="0"/>
          <a:ext cx="1809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Формула" r:id="rId3" imgW="177646" imgH="228402" progId="Equation.3">
                  <p:embed/>
                </p:oleObj>
              </mc:Choice>
              <mc:Fallback>
                <p:oleObj name="Формула" r:id="rId3" imgW="177646" imgH="22840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80975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8" name="Object 7"/>
          <p:cNvGraphicFramePr>
            <a:graphicFrameLocks noChangeAspect="1"/>
          </p:cNvGraphicFramePr>
          <p:nvPr/>
        </p:nvGraphicFramePr>
        <p:xfrm>
          <a:off x="2843213" y="5084763"/>
          <a:ext cx="1006475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Формула" r:id="rId5" imgW="177646" imgH="228402" progId="Equation.3">
                  <p:embed/>
                </p:oleObj>
              </mc:Choice>
              <mc:Fallback>
                <p:oleObj name="Формула" r:id="rId5" imgW="177646" imgH="22840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5084763"/>
                        <a:ext cx="1006475" cy="127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333375"/>
            <a:ext cx="8351838" cy="41148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3399"/>
                </a:solidFill>
              </a:rPr>
              <a:t>При наложении внешнего электрического поля</a:t>
            </a:r>
            <a:r>
              <a:rPr lang="ru-RU" b="1" smtClean="0"/>
              <a:t> в металлическом проводнике кроме теплового движения электронов возникает их </a:t>
            </a:r>
            <a:r>
              <a:rPr lang="ru-RU" b="1" smtClean="0">
                <a:solidFill>
                  <a:srgbClr val="003399"/>
                </a:solidFill>
              </a:rPr>
              <a:t>упорядоченное движение</a:t>
            </a:r>
            <a:r>
              <a:rPr lang="ru-RU" b="1" smtClean="0">
                <a:solidFill>
                  <a:srgbClr val="CC3300"/>
                </a:solidFill>
              </a:rPr>
              <a:t> </a:t>
            </a:r>
            <a:r>
              <a:rPr lang="ru-RU" b="1" smtClean="0">
                <a:solidFill>
                  <a:srgbClr val="003399"/>
                </a:solidFill>
              </a:rPr>
              <a:t>(дрейф), то есть электрический ток.</a:t>
            </a:r>
            <a:r>
              <a:rPr lang="ru-RU" smtClean="0">
                <a:solidFill>
                  <a:srgbClr val="003399"/>
                </a:solidFill>
              </a:rPr>
              <a:t> </a:t>
            </a:r>
          </a:p>
          <a:p>
            <a:pPr eaLnBrk="1" hangingPunct="1"/>
            <a:r>
              <a:rPr lang="ru-RU" b="1" i="1" smtClean="0">
                <a:solidFill>
                  <a:srgbClr val="003399"/>
                </a:solidFill>
              </a:rPr>
              <a:t>Величина дрейфовой скорости электронов</a:t>
            </a:r>
          </a:p>
          <a:p>
            <a:pPr eaLnBrk="1" hangingPunct="1"/>
            <a:endParaRPr lang="ru-RU" smtClean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68313" y="3429000"/>
            <a:ext cx="84963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   </a:t>
            </a:r>
            <a:r>
              <a:rPr lang="ru-RU" sz="3200" b="1">
                <a:solidFill>
                  <a:srgbClr val="003399"/>
                </a:solidFill>
                <a:latin typeface="Times New Roman" pitchFamily="18" charset="0"/>
              </a:rPr>
              <a:t>лежит в пределах 0,6–6 мм/c.</a:t>
            </a:r>
            <a:r>
              <a:rPr lang="ru-RU" sz="3200" b="1">
                <a:latin typeface="Times New Roman" pitchFamily="18" charset="0"/>
              </a:rPr>
              <a:t> </a:t>
            </a:r>
          </a:p>
          <a:p>
            <a:pPr>
              <a:buFontTx/>
              <a:buChar char="•"/>
            </a:pPr>
            <a:r>
              <a:rPr lang="ru-RU" sz="3200" b="1">
                <a:latin typeface="Times New Roman" pitchFamily="18" charset="0"/>
              </a:rPr>
              <a:t>   Таким образом, средняя скорость упорядоченного движения электронов в металлических проводниках на много порядков меньше средней скорости их теплового движения.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b="1" smtClean="0"/>
              <a:t>Малая скорость дрейфа не противоречит опытному факту, что ток во всей цепи постоянного тока устанавливается практически мгновенно. </a:t>
            </a:r>
          </a:p>
          <a:p>
            <a:pPr eaLnBrk="1" hangingPunct="1"/>
            <a:r>
              <a:rPr lang="ru-RU" b="1" smtClean="0">
                <a:solidFill>
                  <a:srgbClr val="AC2424"/>
                </a:solidFill>
              </a:rPr>
              <a:t>Замыкание цепи вызывает распространение электрического поля со скоростью </a:t>
            </a:r>
            <a:r>
              <a:rPr lang="ru-RU" b="1" i="1" smtClean="0">
                <a:solidFill>
                  <a:srgbClr val="AC2424"/>
                </a:solidFill>
              </a:rPr>
              <a:t>c</a:t>
            </a:r>
            <a:r>
              <a:rPr lang="ru-RU" b="1" smtClean="0">
                <a:solidFill>
                  <a:srgbClr val="AC2424"/>
                </a:solidFill>
              </a:rPr>
              <a:t> = 3·10</a:t>
            </a:r>
            <a:r>
              <a:rPr lang="ru-RU" b="1" baseline="30000" smtClean="0">
                <a:solidFill>
                  <a:srgbClr val="AC2424"/>
                </a:solidFill>
              </a:rPr>
              <a:t>8</a:t>
            </a:r>
            <a:r>
              <a:rPr lang="ru-RU" b="1" smtClean="0">
                <a:solidFill>
                  <a:srgbClr val="AC2424"/>
                </a:solidFill>
              </a:rPr>
              <a:t> м/с.</a:t>
            </a:r>
          </a:p>
          <a:p>
            <a:pPr eaLnBrk="1" hangingPunct="1"/>
            <a:r>
              <a:rPr lang="ru-RU" b="1" smtClean="0"/>
              <a:t> Через время порядка </a:t>
            </a:r>
            <a:r>
              <a:rPr lang="ru-RU" b="1" i="1" smtClean="0"/>
              <a:t>l</a:t>
            </a:r>
            <a:r>
              <a:rPr lang="ru-RU" b="1" smtClean="0"/>
              <a:t> /с    (</a:t>
            </a:r>
            <a:r>
              <a:rPr lang="ru-RU" b="1" i="1" smtClean="0"/>
              <a:t>l</a:t>
            </a:r>
            <a:r>
              <a:rPr lang="ru-RU" b="1" smtClean="0"/>
              <a:t> – длина цепи) вдоль цепи устанавливается стационарное распределение электрического поля и в ней начинается упорядоченное движение электронов.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8913"/>
            <a:ext cx="9144000" cy="64801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В классической электронной теории металлов предполагается, что движение электронов подчиняется законам механики Ньютона.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rgbClr val="AC2424"/>
                </a:solidFill>
              </a:rPr>
              <a:t>В этой теории пренебрегают взаимодействием электронов между собой, а их взаимодействие с положительными ионами сводят только к соударениям.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Предполагается также, что при каждом соударении электрон передает решетке всю накопленную в электрическом поле энергию и поэтому после соударения он начинает движение с нулевой дрейфовой скоростью.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0" y="0"/>
            <a:ext cx="9144000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200" b="1"/>
              <a:t>   Несмотря на то, что все эти допущения являются весьма приближенными, </a:t>
            </a:r>
            <a:r>
              <a:rPr lang="ru-RU" sz="3200" b="1">
                <a:solidFill>
                  <a:srgbClr val="FF0000"/>
                </a:solidFill>
              </a:rPr>
              <a:t>классическая электронная теория качественно объясняет законы электрического тока в металлических проводниках:</a:t>
            </a:r>
          </a:p>
          <a:p>
            <a:r>
              <a:rPr lang="ru-RU" sz="3200" b="1" i="1">
                <a:solidFill>
                  <a:srgbClr val="AC2424"/>
                </a:solidFill>
              </a:rPr>
              <a:t>  </a:t>
            </a:r>
            <a:r>
              <a:rPr lang="ru-RU" sz="3200" b="1" i="1">
                <a:solidFill>
                  <a:srgbClr val="FF0000"/>
                </a:solidFill>
              </a:rPr>
              <a:t>закон Ома</a:t>
            </a:r>
            <a:r>
              <a:rPr lang="ru-RU" sz="3200" b="1">
                <a:solidFill>
                  <a:srgbClr val="FF0000"/>
                </a:solidFill>
              </a:rPr>
              <a:t>,  закон  Джоуля – Ленца и</a:t>
            </a:r>
            <a:r>
              <a:rPr lang="ru-RU" sz="3200" b="1">
                <a:solidFill>
                  <a:srgbClr val="AC2424"/>
                </a:solidFill>
              </a:rPr>
              <a:t> </a:t>
            </a:r>
          </a:p>
        </p:txBody>
      </p:sp>
      <p:sp>
        <p:nvSpPr>
          <p:cNvPr id="17411" name="Rectangle 6"/>
          <p:cNvSpPr>
            <a:spLocks noChangeArrowheads="1"/>
          </p:cNvSpPr>
          <p:nvPr/>
        </p:nvSpPr>
        <p:spPr bwMode="auto">
          <a:xfrm>
            <a:off x="179388" y="3500438"/>
            <a:ext cx="87137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объясняет существование электрического сопротивления металлов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549275"/>
            <a:ext cx="9144000" cy="6308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CC3300"/>
                </a:solidFill>
              </a:rPr>
              <a:t>Закон Ома</a:t>
            </a: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CC3300"/>
                </a:solidFill>
              </a:rPr>
              <a:t>Электрическое сопротивление проводника</a:t>
            </a: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rgbClr val="CC3300"/>
                </a:solidFill>
              </a:rPr>
              <a:t>Закон Джоуля - Ленца</a:t>
            </a:r>
          </a:p>
          <a:p>
            <a:pPr eaLnBrk="1" hangingPunct="1">
              <a:buFontTx/>
              <a:buNone/>
            </a:pPr>
            <a:endParaRPr lang="ru-RU" sz="2800" b="1" smtClean="0">
              <a:solidFill>
                <a:srgbClr val="CC3300"/>
              </a:solidFill>
            </a:endParaRPr>
          </a:p>
        </p:txBody>
      </p:sp>
      <p:graphicFrame>
        <p:nvGraphicFramePr>
          <p:cNvPr id="18435" name="Object 1024"/>
          <p:cNvGraphicFramePr>
            <a:graphicFrameLocks noChangeAspect="1"/>
          </p:cNvGraphicFramePr>
          <p:nvPr/>
        </p:nvGraphicFramePr>
        <p:xfrm>
          <a:off x="142875" y="1000125"/>
          <a:ext cx="8786813" cy="177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Формула" r:id="rId3" imgW="2387600" imgH="482600" progId="Equation.3">
                  <p:embed/>
                </p:oleObj>
              </mc:Choice>
              <mc:Fallback>
                <p:oleObj name="Формула" r:id="rId3" imgW="2387600" imgH="4826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1000125"/>
                        <a:ext cx="8786813" cy="177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1025"/>
          <p:cNvGraphicFramePr>
            <a:graphicFrameLocks noChangeAspect="1"/>
          </p:cNvGraphicFramePr>
          <p:nvPr/>
        </p:nvGraphicFramePr>
        <p:xfrm>
          <a:off x="2071688" y="3071813"/>
          <a:ext cx="3000375" cy="166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Формула" r:id="rId5" imgW="825500" imgH="457200" progId="Equation.3">
                  <p:embed/>
                </p:oleObj>
              </mc:Choice>
              <mc:Fallback>
                <p:oleObj name="Формула" r:id="rId5" imgW="825500" imgH="4572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8" y="3071813"/>
                        <a:ext cx="3000375" cy="166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1026"/>
          <p:cNvGraphicFramePr>
            <a:graphicFrameLocks noChangeAspect="1"/>
          </p:cNvGraphicFramePr>
          <p:nvPr/>
        </p:nvGraphicFramePr>
        <p:xfrm>
          <a:off x="0" y="5143500"/>
          <a:ext cx="9144000" cy="143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Формула" r:id="rId7" imgW="3073400" imgH="482600" progId="Equation.3">
                  <p:embed/>
                </p:oleObj>
              </mc:Choice>
              <mc:Fallback>
                <p:oleObj name="Формула" r:id="rId7" imgW="3073400" imgH="4826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143500"/>
                        <a:ext cx="9144000" cy="1435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692150"/>
            <a:ext cx="9144000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200" b="1"/>
              <a:t> Таким образом, классическая электронная теория объясняет существование электрического сопротивления металлов, законы Ома и Джоуля–Ленца.</a:t>
            </a:r>
          </a:p>
          <a:p>
            <a:pPr>
              <a:buFontTx/>
              <a:buChar char="•"/>
            </a:pPr>
            <a:r>
              <a:rPr lang="ru-RU" sz="3200" b="1"/>
              <a:t>  </a:t>
            </a:r>
            <a:r>
              <a:rPr lang="ru-RU" sz="3200" b="1">
                <a:solidFill>
                  <a:srgbClr val="FF0000"/>
                </a:solidFill>
              </a:rPr>
              <a:t>Однако в ряде вопросов классическая электронная теория приводит к выводам, находящимся в противоречии с опытом.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04813"/>
            <a:ext cx="9144000" cy="6453187"/>
          </a:xfrm>
        </p:spPr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ru-RU" sz="2800" b="1" smtClean="0">
                <a:solidFill>
                  <a:schemeClr val="hlink"/>
                </a:solidFill>
              </a:rPr>
              <a:t>   Эта теория не может, например, объяснить, почему молярная теплоемкость металлов, также как и молярная теплоемкость диэлектрических кристаллов, равна  3</a:t>
            </a:r>
            <a:r>
              <a:rPr lang="ru-RU" b="1" i="1" smtClean="0">
                <a:solidFill>
                  <a:schemeClr val="hlink"/>
                </a:solidFill>
              </a:rPr>
              <a:t>R</a:t>
            </a:r>
            <a:r>
              <a:rPr lang="ru-RU" sz="2800" b="1" smtClean="0">
                <a:solidFill>
                  <a:schemeClr val="hlink"/>
                </a:solidFill>
              </a:rPr>
              <a:t>   (</a:t>
            </a:r>
            <a:r>
              <a:rPr lang="ru-RU" sz="2800" b="1" smtClean="0">
                <a:solidFill>
                  <a:schemeClr val="accent2"/>
                </a:solidFill>
              </a:rPr>
              <a:t>закон Дюлонга и Пти</a:t>
            </a:r>
            <a:r>
              <a:rPr lang="ru-RU" sz="2800" b="1" smtClean="0">
                <a:solidFill>
                  <a:schemeClr val="hlink"/>
                </a:solidFill>
              </a:rPr>
              <a:t>.)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z="2800" b="1" smtClean="0">
                <a:solidFill>
                  <a:schemeClr val="hlink"/>
                </a:solidFill>
              </a:rPr>
              <a:t>    Классическая электронная теория не может также объяснить </a:t>
            </a:r>
            <a:r>
              <a:rPr lang="ru-RU" sz="2800" b="1" smtClean="0">
                <a:solidFill>
                  <a:schemeClr val="accent2"/>
                </a:solidFill>
              </a:rPr>
              <a:t>температурную зависимость удельного сопротивления металлов</a:t>
            </a:r>
            <a:r>
              <a:rPr lang="ru-RU" sz="2800" b="1" smtClean="0">
                <a:solidFill>
                  <a:schemeClr val="hlink"/>
                </a:solidFill>
              </a:rPr>
              <a:t>:</a:t>
            </a:r>
            <a:r>
              <a:rPr lang="ru-RU" sz="2800" smtClean="0">
                <a:solidFill>
                  <a:schemeClr val="hlink"/>
                </a:solidFill>
              </a:rPr>
              <a:t> </a:t>
            </a:r>
          </a:p>
          <a:p>
            <a:pPr marL="533400" indent="-533400" eaLnBrk="1" hangingPunct="1">
              <a:buFontTx/>
              <a:buNone/>
            </a:pPr>
            <a:r>
              <a:rPr lang="ru-RU" sz="2800" b="1" smtClean="0">
                <a:solidFill>
                  <a:schemeClr val="hlink"/>
                </a:solidFill>
              </a:rPr>
              <a:t>      Теория дает                          в то время как из </a:t>
            </a:r>
          </a:p>
          <a:p>
            <a:pPr marL="533400" indent="-533400" eaLnBrk="1" hangingPunct="1">
              <a:buFontTx/>
              <a:buNone/>
            </a:pPr>
            <a:r>
              <a:rPr lang="ru-RU" sz="2800" b="1" smtClean="0">
                <a:solidFill>
                  <a:schemeClr val="hlink"/>
                </a:solidFill>
              </a:rPr>
              <a:t>        эксперимента  получается зависимость    </a:t>
            </a:r>
            <a:r>
              <a:rPr lang="ru-RU" sz="3600" smtClean="0"/>
              <a:t>ρ ~ </a:t>
            </a:r>
            <a:r>
              <a:rPr lang="ru-RU" sz="3600" i="1" smtClean="0"/>
              <a:t>T</a:t>
            </a:r>
            <a:r>
              <a:rPr lang="ru-RU" sz="2800" smtClean="0">
                <a:solidFill>
                  <a:schemeClr val="hlink"/>
                </a:solidFill>
              </a:rPr>
              <a:t>.</a:t>
            </a:r>
            <a:r>
              <a:rPr lang="ru-RU" sz="2800" b="1" smtClean="0">
                <a:solidFill>
                  <a:schemeClr val="hlink"/>
                </a:solidFill>
              </a:rPr>
              <a:t> </a:t>
            </a:r>
          </a:p>
          <a:p>
            <a:pPr marL="533400" indent="-533400" eaLnBrk="1" hangingPunct="1">
              <a:buFontTx/>
              <a:buNone/>
            </a:pPr>
            <a:endParaRPr lang="ru-RU" sz="2800" b="1" smtClean="0">
              <a:solidFill>
                <a:schemeClr val="hlink"/>
              </a:solidFill>
            </a:endParaRPr>
          </a:p>
          <a:p>
            <a:pPr marL="533400" indent="-533400" eaLnBrk="1" hangingPunct="1">
              <a:buFontTx/>
              <a:buNone/>
            </a:pPr>
            <a:r>
              <a:rPr lang="ru-RU" sz="2800" b="1" smtClean="0">
                <a:solidFill>
                  <a:schemeClr val="hlink"/>
                </a:solidFill>
              </a:rPr>
              <a:t>3.      Наиболее ярким примером расхождения теории и опытов является   </a:t>
            </a:r>
            <a:r>
              <a:rPr lang="ru-RU" sz="3600" b="1" i="1" smtClean="0">
                <a:solidFill>
                  <a:schemeClr val="accent2"/>
                </a:solidFill>
              </a:rPr>
              <a:t>сверхпроводимость</a:t>
            </a:r>
            <a:r>
              <a:rPr lang="ru-RU" sz="2800" b="1" smtClean="0">
                <a:solidFill>
                  <a:schemeClr val="hlink"/>
                </a:solidFill>
              </a:rPr>
              <a:t>.</a:t>
            </a:r>
          </a:p>
          <a:p>
            <a:pPr marL="533400" indent="-533400" eaLnBrk="1" hangingPunct="1">
              <a:buFontTx/>
              <a:buNone/>
            </a:pPr>
            <a:endParaRPr lang="ru-RU" b="1" smtClean="0">
              <a:solidFill>
                <a:schemeClr val="hlink"/>
              </a:solidFill>
            </a:endParaRPr>
          </a:p>
        </p:txBody>
      </p:sp>
      <p:graphicFrame>
        <p:nvGraphicFramePr>
          <p:cNvPr id="20483" name="Object 1024"/>
          <p:cNvGraphicFramePr>
            <a:graphicFrameLocks noChangeAspect="1"/>
          </p:cNvGraphicFramePr>
          <p:nvPr/>
        </p:nvGraphicFramePr>
        <p:xfrm>
          <a:off x="2714625" y="3500438"/>
          <a:ext cx="142875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Формула" r:id="rId3" imgW="545863" imgH="279279" progId="Equation.3">
                  <p:embed/>
                </p:oleObj>
              </mc:Choice>
              <mc:Fallback>
                <p:oleObj name="Формула" r:id="rId3" imgW="545863" imgH="279279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3500438"/>
                        <a:ext cx="1428750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1438"/>
            <a:ext cx="9144000" cy="1214437"/>
          </a:xfrm>
        </p:spPr>
        <p:txBody>
          <a:bodyPr/>
          <a:lstStyle/>
          <a:p>
            <a:pPr eaLnBrk="1" hangingPunct="1"/>
            <a:r>
              <a:rPr lang="ru-RU" sz="4000" b="1" smtClean="0"/>
              <a:t> </a:t>
            </a:r>
            <a:r>
              <a:rPr lang="ru-RU" sz="3600" b="1" smtClean="0">
                <a:solidFill>
                  <a:srgbClr val="003399"/>
                </a:solidFill>
              </a:rPr>
              <a:t>Зонная модель электронной проводимости металлов</a:t>
            </a:r>
            <a:r>
              <a:rPr lang="ru-RU" sz="3200" b="1" i="1" smtClean="0"/>
              <a:t/>
            </a:r>
            <a:br>
              <a:rPr lang="ru-RU" sz="3200" b="1" i="1" smtClean="0"/>
            </a:br>
            <a:endParaRPr lang="ru-RU" sz="3200" b="1" i="1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80975" y="1052513"/>
            <a:ext cx="9648825" cy="6121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sz="3000" b="1" dirty="0" smtClean="0">
                <a:latin typeface="Lucida Console" pitchFamily="49" charset="0"/>
              </a:rPr>
              <a:t>    Качественное различие между металлами и полупроводниками (диэлектриками) состоит в характере зависимости удельной проводимости от температуры.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3000" b="1" dirty="0" smtClean="0">
                <a:latin typeface="Lucida Console" pitchFamily="49" charset="0"/>
              </a:rPr>
              <a:t>     </a:t>
            </a:r>
            <a:r>
              <a:rPr lang="ru-RU" sz="3000" b="1" dirty="0" smtClean="0">
                <a:solidFill>
                  <a:srgbClr val="FF0000"/>
                </a:solidFill>
                <a:latin typeface="+mj-lt"/>
              </a:rPr>
              <a:t>У металлов с ростом температуры проводимость падает, а у полупроводников и диэлектриков растет.       	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3000" b="1" dirty="0" smtClean="0">
                <a:solidFill>
                  <a:srgbClr val="FF0000"/>
                </a:solidFill>
                <a:latin typeface="+mj-lt"/>
              </a:rPr>
              <a:t>		 При Т </a:t>
            </a:r>
            <a:r>
              <a:rPr lang="ru-RU" sz="3000" b="1" dirty="0" smtClean="0">
                <a:solidFill>
                  <a:srgbClr val="FF0000"/>
                </a:solidFill>
                <a:latin typeface="+mj-lt"/>
                <a:sym typeface="Symbol" pitchFamily="18" charset="2"/>
              </a:rPr>
              <a:t></a:t>
            </a:r>
            <a:r>
              <a:rPr lang="ru-RU" sz="3000" b="1" dirty="0" smtClean="0">
                <a:solidFill>
                  <a:srgbClr val="FF0000"/>
                </a:solidFill>
                <a:latin typeface="+mj-lt"/>
              </a:rPr>
              <a:t> 0 К у чистых металлов проводимость стремится  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  <a:sym typeface="Symbol" pitchFamily="18" charset="2"/>
              </a:rPr>
              <a:t>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  <a:sym typeface="Symbol" pitchFamily="18" charset="2"/>
              </a:rPr>
              <a:t>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  <a:sym typeface="Symbol" pitchFamily="18" charset="2"/>
              </a:rPr>
              <a:t></a:t>
            </a:r>
            <a:r>
              <a:rPr lang="ru-RU" sz="3000" b="1" dirty="0" smtClean="0">
                <a:solidFill>
                  <a:srgbClr val="FF0000"/>
                </a:solidFill>
                <a:latin typeface="+mj-lt"/>
              </a:rPr>
              <a:t>,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3000" b="1" dirty="0" smtClean="0">
                <a:solidFill>
                  <a:srgbClr val="FF0000"/>
                </a:solidFill>
                <a:latin typeface="+mj-lt"/>
              </a:rPr>
              <a:t>	  У полупроводников и диэлектриков при            Т </a:t>
            </a:r>
            <a:r>
              <a:rPr lang="ru-RU" sz="3000" b="1" dirty="0" smtClean="0">
                <a:solidFill>
                  <a:srgbClr val="FF0000"/>
                </a:solidFill>
                <a:latin typeface="+mj-lt"/>
                <a:sym typeface="Symbol" pitchFamily="18" charset="2"/>
              </a:rPr>
              <a:t></a:t>
            </a:r>
            <a:r>
              <a:rPr lang="ru-RU" sz="3000" b="1" dirty="0" smtClean="0">
                <a:solidFill>
                  <a:srgbClr val="FF0000"/>
                </a:solidFill>
                <a:latin typeface="+mj-lt"/>
              </a:rPr>
              <a:t> 0К,   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  <a:sym typeface="Symbol" pitchFamily="18" charset="2"/>
              </a:rPr>
              <a:t>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+mj-lt"/>
                <a:sym typeface="Symbol" pitchFamily="18" charset="2"/>
              </a:rPr>
              <a:t></a:t>
            </a:r>
            <a:r>
              <a:rPr lang="ru-RU" sz="3000" b="1" dirty="0" smtClean="0">
                <a:solidFill>
                  <a:srgbClr val="FF0000"/>
                </a:solidFill>
                <a:latin typeface="+mj-lt"/>
              </a:rPr>
              <a:t> 0.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sz="3000" b="1" dirty="0" smtClean="0">
                <a:latin typeface="Lucida Console" pitchFamily="49" charset="0"/>
              </a:rPr>
              <a:t>	  Качественного различия между полупроводниками и диэлектриками  в отношении электропроводности, нет.</a:t>
            </a:r>
            <a:r>
              <a:rPr lang="ru-RU" b="1" dirty="0" smtClean="0">
                <a:latin typeface="Lucida Console" pitchFamily="49" charset="0"/>
              </a:rPr>
              <a:t> 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-2700338" y="3500438"/>
            <a:ext cx="1746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7380" tIns="43690" rIns="87380" bIns="43690" anchor="ctr">
            <a:spAutoFit/>
          </a:bodyPr>
          <a:lstStyle/>
          <a:p>
            <a:pPr defTabSz="873125" eaLnBrk="1" hangingPunct="1"/>
            <a:endParaRPr lang="ru-RU" sz="1300">
              <a:latin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1700213"/>
            <a:ext cx="813435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3399"/>
                </a:solidFill>
              </a:rPr>
              <a:t>Тема </a:t>
            </a:r>
            <a:r>
              <a:rPr lang="en-US" sz="4800" b="1" smtClean="0">
                <a:solidFill>
                  <a:srgbClr val="003399"/>
                </a:solidFill>
              </a:rPr>
              <a:t>9</a:t>
            </a:r>
            <a:r>
              <a:rPr lang="ru-RU" sz="4800" b="1" smtClean="0">
                <a:solidFill>
                  <a:srgbClr val="003399"/>
                </a:solidFill>
              </a:rPr>
              <a:t>.</a:t>
            </a:r>
            <a:br>
              <a:rPr lang="ru-RU" sz="4800" b="1" smtClean="0">
                <a:solidFill>
                  <a:srgbClr val="003399"/>
                </a:solidFill>
              </a:rPr>
            </a:br>
            <a:r>
              <a:rPr lang="ru-RU" sz="4800" b="1" smtClean="0">
                <a:solidFill>
                  <a:srgbClr val="003399"/>
                </a:solidFill>
              </a:rPr>
              <a:t>Электрический ток в металлах, полупроводниках и электролитах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179388" y="908050"/>
            <a:ext cx="8748712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4000" b="1"/>
              <a:t>  Проявление у одних веществ металлических свойств, а у других полупроводниковых и диэлектрических может быть последовательно объяснено только в рамках </a:t>
            </a:r>
            <a:r>
              <a:rPr lang="ru-RU" sz="4000" b="1">
                <a:solidFill>
                  <a:srgbClr val="003399"/>
                </a:solidFill>
              </a:rPr>
              <a:t>квантовой теории.</a:t>
            </a:r>
            <a:r>
              <a:rPr lang="ru-RU" sz="4000">
                <a:solidFill>
                  <a:srgbClr val="003399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0" y="0"/>
            <a:ext cx="9144000" cy="692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/>
              <a:t>     </a:t>
            </a:r>
            <a:r>
              <a:rPr lang="ru-RU" sz="2800" b="1" i="1">
                <a:solidFill>
                  <a:srgbClr val="003399"/>
                </a:solidFill>
              </a:rPr>
              <a:t>Согласно квантовым представлениям, энергия электронов в атоме может изменяться дискретным образом.</a:t>
            </a:r>
            <a:r>
              <a:rPr lang="ru-RU" sz="2800" b="1"/>
              <a:t> </a:t>
            </a:r>
          </a:p>
          <a:p>
            <a:r>
              <a:rPr lang="ru-RU" sz="2800" b="1"/>
              <a:t>     Причем, </a:t>
            </a:r>
            <a:r>
              <a:rPr lang="ru-RU" sz="2800" b="1">
                <a:solidFill>
                  <a:srgbClr val="003399"/>
                </a:solidFill>
              </a:rPr>
              <a:t>согласно принципу Паули, в одном квантовом состоянии может находиться не более одного электрона.</a:t>
            </a:r>
            <a:r>
              <a:rPr lang="ru-RU" sz="2800" b="1"/>
              <a:t> </a:t>
            </a:r>
          </a:p>
          <a:p>
            <a:r>
              <a:rPr lang="ru-RU" sz="2800" b="1"/>
              <a:t>     В результате электроны не собираются на каком-то одном энергетическом уровне, а последовательно заполняют разрешенные энергетические уровни в атоме, формируя его электронные оболочки. </a:t>
            </a:r>
          </a:p>
          <a:p>
            <a:r>
              <a:rPr lang="ru-RU" sz="2800" b="1"/>
              <a:t>    При сближении большого числа атомов и образовании кристаллической структуры </a:t>
            </a:r>
            <a:r>
              <a:rPr lang="ru-RU" sz="2800" b="1">
                <a:solidFill>
                  <a:srgbClr val="003399"/>
                </a:solidFill>
              </a:rPr>
              <a:t>химические связи между атомами образуются за счет электронов, находящихся во внешних, валентных, электронных оболочках</a:t>
            </a:r>
            <a:r>
              <a:rPr lang="ru-RU" sz="28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0" y="0"/>
            <a:ext cx="9144000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/>
              <a:t> 	Согласно принципу Паули, атомы не могут сбиться в плотную массу, поскольку в этом случае в одном квантовом состоянии оказалось бы много </a:t>
            </a:r>
            <a:r>
              <a:rPr lang="ru-RU" sz="3200" b="1">
                <a:solidFill>
                  <a:srgbClr val="003399"/>
                </a:solidFill>
              </a:rPr>
              <a:t>частиц с </a:t>
            </a:r>
            <a:r>
              <a:rPr lang="ru-RU" sz="3200" b="1" i="1">
                <a:solidFill>
                  <a:srgbClr val="003399"/>
                </a:solidFill>
              </a:rPr>
              <a:t>полуцелым спином </a:t>
            </a:r>
            <a:r>
              <a:rPr lang="ru-RU" sz="3200" b="1" i="1">
                <a:solidFill>
                  <a:srgbClr val="003399"/>
                </a:solidFill>
                <a:sym typeface="Symbol" pitchFamily="18" charset="2"/>
              </a:rPr>
              <a:t></a:t>
            </a:r>
            <a:r>
              <a:rPr lang="ru-RU" sz="3200" b="1" i="1">
                <a:solidFill>
                  <a:srgbClr val="003399"/>
                </a:solidFill>
              </a:rPr>
              <a:t> собственным моментом количества движения</a:t>
            </a:r>
            <a:r>
              <a:rPr lang="ru-RU" sz="3200" b="1">
                <a:solidFill>
                  <a:srgbClr val="003399"/>
                </a:solidFill>
              </a:rPr>
              <a:t> </a:t>
            </a:r>
            <a:r>
              <a:rPr lang="en-US" sz="3200" b="1" i="1">
                <a:solidFill>
                  <a:srgbClr val="003399"/>
                </a:solidFill>
              </a:rPr>
              <a:t>L</a:t>
            </a:r>
            <a:r>
              <a:rPr lang="ru-RU" sz="3200" b="1" i="1">
                <a:solidFill>
                  <a:srgbClr val="003399"/>
                </a:solidFill>
              </a:rPr>
              <a:t> = ħ</a:t>
            </a:r>
            <a:r>
              <a:rPr lang="ru-RU" sz="3200" b="1">
                <a:solidFill>
                  <a:srgbClr val="003399"/>
                </a:solidFill>
              </a:rPr>
              <a:t>/2. </a:t>
            </a:r>
          </a:p>
          <a:p>
            <a:r>
              <a:rPr lang="ru-RU" sz="3200" b="1">
                <a:solidFill>
                  <a:srgbClr val="003399"/>
                </a:solidFill>
              </a:rPr>
              <a:t>	Такие частицы называются </a:t>
            </a:r>
            <a:r>
              <a:rPr lang="ru-RU" sz="3600" b="1" i="1">
                <a:solidFill>
                  <a:srgbClr val="003399"/>
                </a:solidFill>
              </a:rPr>
              <a:t>фермионами</a:t>
            </a:r>
            <a:r>
              <a:rPr lang="ru-RU" sz="3200" b="1">
                <a:solidFill>
                  <a:srgbClr val="003399"/>
                </a:solidFill>
              </a:rPr>
              <a:t>,</a:t>
            </a:r>
            <a:r>
              <a:rPr lang="ru-RU" sz="3200" b="1"/>
              <a:t> и к ним, в частности, </a:t>
            </a:r>
            <a:r>
              <a:rPr lang="ru-RU" sz="3200" b="1">
                <a:solidFill>
                  <a:srgbClr val="003399"/>
                </a:solidFill>
              </a:rPr>
              <a:t>относятся электроны, протоны, нейтроны.</a:t>
            </a: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0" y="4816475"/>
            <a:ext cx="91440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/>
              <a:t>	Названы они так в честь итальянского физика Э. Ферми, впервые описавшего особенности поведения коллективов таких частиц.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0" y="0"/>
            <a:ext cx="9144000" cy="441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/>
              <a:t>    При сближении большого числа атомов в пределах твердого тела происходит </a:t>
            </a:r>
            <a:r>
              <a:rPr lang="ru-RU" sz="3200" b="1">
                <a:solidFill>
                  <a:srgbClr val="003399"/>
                </a:solidFill>
              </a:rPr>
              <a:t>расщепление исходного энергетического уровня валентного электрона в атоме на </a:t>
            </a:r>
            <a:r>
              <a:rPr lang="en-US" sz="3200" b="1" i="1">
                <a:solidFill>
                  <a:srgbClr val="003399"/>
                </a:solidFill>
              </a:rPr>
              <a:t>N</a:t>
            </a:r>
            <a:r>
              <a:rPr lang="ru-RU" sz="3200" b="1">
                <a:solidFill>
                  <a:srgbClr val="003399"/>
                </a:solidFill>
              </a:rPr>
              <a:t> подуровней,</a:t>
            </a:r>
            <a:r>
              <a:rPr lang="ru-RU" sz="3200" b="1"/>
              <a:t> </a:t>
            </a:r>
            <a:r>
              <a:rPr lang="ru-RU" sz="2800" b="1"/>
              <a:t>где </a:t>
            </a:r>
            <a:r>
              <a:rPr lang="en-US" sz="2800" b="1" i="1"/>
              <a:t>N</a:t>
            </a:r>
            <a:r>
              <a:rPr lang="en-US" sz="2800" b="1"/>
              <a:t> </a:t>
            </a:r>
            <a:r>
              <a:rPr lang="ru-RU" sz="2800" b="1">
                <a:sym typeface="Symbol" pitchFamily="18" charset="2"/>
              </a:rPr>
              <a:t></a:t>
            </a:r>
            <a:r>
              <a:rPr lang="ru-RU" sz="2800" b="1"/>
              <a:t> число атомов, образующих кристалл. </a:t>
            </a:r>
          </a:p>
          <a:p>
            <a:r>
              <a:rPr lang="ru-RU" sz="3200" b="1"/>
              <a:t>     </a:t>
            </a:r>
            <a:r>
              <a:rPr lang="ru-RU" sz="3200" b="1">
                <a:solidFill>
                  <a:srgbClr val="003399"/>
                </a:solidFill>
              </a:rPr>
              <a:t>В результате образуется зона разрешенных энергетических уровней для электронов в твердом теле.</a:t>
            </a:r>
          </a:p>
        </p:txBody>
      </p:sp>
      <p:pic>
        <p:nvPicPr>
          <p:cNvPr id="25603" name="Picture 5" descr="6_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378325"/>
            <a:ext cx="6099175" cy="2505075"/>
          </a:xfrm>
          <a:prstGeom prst="rect">
            <a:avLst/>
          </a:prstGeom>
          <a:noFill/>
          <a:ln w="9525">
            <a:solidFill>
              <a:srgbClr val="FF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0" y="193675"/>
            <a:ext cx="9144000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/>
              <a:t>	В металлах внешние валентные оболочки заполнены не полностью, например, у атомов серебра во внешней оболочке 5</a:t>
            </a:r>
            <a:r>
              <a:rPr lang="en-US" sz="2800" b="1" i="1"/>
              <a:t>s</a:t>
            </a:r>
            <a:r>
              <a:rPr lang="ru-RU" sz="2800" b="1" baseline="30000"/>
              <a:t>1</a:t>
            </a:r>
            <a:r>
              <a:rPr lang="ru-RU" sz="2800" b="1"/>
              <a:t> находится один электрон, в то время как, согласно принципу Паули, могло бы находиться два электрона с различными ориентациями  спинов </a:t>
            </a:r>
            <a:r>
              <a:rPr lang="ru-RU" sz="2800" b="1">
                <a:sym typeface="Symbol" pitchFamily="18" charset="2"/>
              </a:rPr>
              <a:t></a:t>
            </a:r>
            <a:r>
              <a:rPr lang="ru-RU" sz="2800" b="1"/>
              <a:t> собственных механических моментов, но второго электрона во внешней оболочке атома серебра просто нет. </a:t>
            </a:r>
          </a:p>
        </p:txBody>
      </p:sp>
      <p:pic>
        <p:nvPicPr>
          <p:cNvPr id="26627" name="Picture 5" descr="6_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378325"/>
            <a:ext cx="6099175" cy="2505075"/>
          </a:xfrm>
          <a:prstGeom prst="rect">
            <a:avLst/>
          </a:prstGeom>
          <a:noFill/>
          <a:ln w="9525">
            <a:solidFill>
              <a:srgbClr val="FF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0" y="-71438"/>
            <a:ext cx="9144000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/>
              <a:t>	При сближении </a:t>
            </a:r>
            <a:r>
              <a:rPr lang="en-US" sz="2800" b="1" i="1"/>
              <a:t>N</a:t>
            </a:r>
            <a:r>
              <a:rPr lang="ru-RU" sz="2800" b="1"/>
              <a:t> атомов </a:t>
            </a:r>
            <a:r>
              <a:rPr lang="en-US" sz="2800" b="1"/>
              <a:t>Ag</a:t>
            </a:r>
            <a:r>
              <a:rPr lang="ru-RU" sz="2800" b="1"/>
              <a:t> и расщеплении внешнего энергетического уровня 5</a:t>
            </a:r>
            <a:r>
              <a:rPr lang="en-US" sz="2800" b="1" i="1"/>
              <a:t>s</a:t>
            </a:r>
            <a:r>
              <a:rPr lang="ru-RU" sz="2800" b="1" baseline="30000"/>
              <a:t>1</a:t>
            </a:r>
            <a:r>
              <a:rPr lang="ru-RU" sz="2800" b="1"/>
              <a:t> на </a:t>
            </a:r>
            <a:r>
              <a:rPr lang="en-US" sz="2800" b="1" i="1"/>
              <a:t>N</a:t>
            </a:r>
            <a:r>
              <a:rPr lang="ru-RU" sz="2800" b="1"/>
              <a:t> подуровней каждый из них заполняется уже двумя электронами с различными ориентациями спинов.</a:t>
            </a:r>
          </a:p>
          <a:p>
            <a:r>
              <a:rPr lang="ru-RU" sz="2800" b="1"/>
              <a:t>	В результате при сближении </a:t>
            </a:r>
            <a:r>
              <a:rPr lang="en-US" sz="2800" b="1" i="1"/>
              <a:t>N</a:t>
            </a:r>
            <a:r>
              <a:rPr lang="ru-RU" sz="2800" b="1"/>
              <a:t> атомов серебра возникает энергетическая зона, наполовину заполненная электронами.</a:t>
            </a:r>
          </a:p>
          <a:p>
            <a:r>
              <a:rPr lang="ru-RU" sz="2800" b="1"/>
              <a:t>	</a:t>
            </a:r>
            <a:r>
              <a:rPr lang="ru-RU" sz="2800" b="1">
                <a:solidFill>
                  <a:srgbClr val="003399"/>
                </a:solidFill>
              </a:rPr>
              <a:t>Энергия, соответствующая последнему заполненному электронному уровню при 0 К, называется энергией Ферми    </a:t>
            </a:r>
            <a:r>
              <a:rPr lang="ru-RU" sz="2800" b="1">
                <a:solidFill>
                  <a:schemeClr val="accent2"/>
                </a:solidFill>
                <a:sym typeface="Symbol" pitchFamily="18" charset="2"/>
              </a:rPr>
              <a:t></a:t>
            </a:r>
            <a:r>
              <a:rPr lang="en-US" sz="2800" b="1" baseline="-25000">
                <a:solidFill>
                  <a:schemeClr val="accent2"/>
                </a:solidFill>
              </a:rPr>
              <a:t>F</a:t>
            </a:r>
            <a:r>
              <a:rPr lang="en-US" sz="2800" b="1">
                <a:solidFill>
                  <a:schemeClr val="accent2"/>
                </a:solidFill>
              </a:rPr>
              <a:t> </a:t>
            </a:r>
            <a:r>
              <a:rPr lang="ru-RU" sz="2800" b="1">
                <a:solidFill>
                  <a:schemeClr val="accent2"/>
                </a:solidFill>
                <a:sym typeface="Symbol" pitchFamily="18" charset="2"/>
              </a:rPr>
              <a:t></a:t>
            </a:r>
            <a:r>
              <a:rPr lang="ru-RU" sz="2800" b="1">
                <a:solidFill>
                  <a:schemeClr val="accent2"/>
                </a:solidFill>
              </a:rPr>
              <a:t> </a:t>
            </a:r>
            <a:r>
              <a:rPr lang="en-US" sz="2800" b="1" i="1">
                <a:solidFill>
                  <a:schemeClr val="accent2"/>
                </a:solidFill>
              </a:rPr>
              <a:t>kT</a:t>
            </a:r>
            <a:r>
              <a:rPr lang="en-US" sz="2800" b="1" i="1" baseline="-25000">
                <a:solidFill>
                  <a:schemeClr val="accent2"/>
                </a:solidFill>
              </a:rPr>
              <a:t>g</a:t>
            </a:r>
            <a:r>
              <a:rPr lang="ru-RU" sz="2800" b="1">
                <a:solidFill>
                  <a:srgbClr val="003399"/>
                </a:solidFill>
              </a:rPr>
              <a:t>.</a:t>
            </a:r>
          </a:p>
        </p:txBody>
      </p:sp>
      <p:pic>
        <p:nvPicPr>
          <p:cNvPr id="27651" name="Picture 5" descr="6_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4"/>
          <a:stretch>
            <a:fillRect/>
          </a:stretch>
        </p:blipFill>
        <p:spPr bwMode="auto">
          <a:xfrm>
            <a:off x="1403350" y="4760913"/>
            <a:ext cx="6099175" cy="2122487"/>
          </a:xfrm>
          <a:prstGeom prst="rect">
            <a:avLst/>
          </a:prstGeom>
          <a:noFill/>
          <a:ln w="9525">
            <a:solidFill>
              <a:srgbClr val="FFCC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0" y="188913"/>
            <a:ext cx="9144000" cy="422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   Расстояние между соседними энергетическими уровнями очень мало, поскольку </a:t>
            </a:r>
            <a:r>
              <a:rPr lang="en-US" sz="2800" b="1" i="1"/>
              <a:t>N</a:t>
            </a:r>
            <a:r>
              <a:rPr lang="ru-RU" sz="2800" b="1"/>
              <a:t> очень велико, до 10</a:t>
            </a:r>
            <a:r>
              <a:rPr lang="ru-RU" sz="2800" b="1" baseline="30000"/>
              <a:t>23</a:t>
            </a:r>
            <a:r>
              <a:rPr lang="ru-RU" sz="2800" b="1"/>
              <a:t> см</a:t>
            </a:r>
            <a:r>
              <a:rPr lang="ru-RU" sz="2800" b="1" baseline="30000">
                <a:sym typeface="Symbol" pitchFamily="18" charset="2"/>
              </a:rPr>
              <a:t></a:t>
            </a:r>
            <a:r>
              <a:rPr lang="ru-RU" sz="2800" b="1" baseline="30000"/>
              <a:t>3  </a:t>
            </a:r>
          </a:p>
          <a:p>
            <a:pPr>
              <a:buFontTx/>
              <a:buChar char="•"/>
            </a:pPr>
            <a:endParaRPr lang="ru-RU" sz="2800" b="1" baseline="30000"/>
          </a:p>
          <a:p>
            <a:pPr>
              <a:buFontTx/>
              <a:buChar char="•"/>
            </a:pPr>
            <a:r>
              <a:rPr lang="ru-RU" sz="2800" b="1" baseline="30000"/>
              <a:t>     </a:t>
            </a:r>
            <a:r>
              <a:rPr lang="ru-RU" sz="2800" b="1">
                <a:sym typeface="Symbol" pitchFamily="18" charset="2"/>
              </a:rPr>
              <a:t></a:t>
            </a:r>
            <a:r>
              <a:rPr lang="en-US" sz="2800" b="1" baseline="-25000"/>
              <a:t>F</a:t>
            </a:r>
            <a:r>
              <a:rPr lang="en-US" sz="2800" b="1" i="1"/>
              <a:t> </a:t>
            </a:r>
            <a:r>
              <a:rPr lang="ru-RU" sz="2800" b="1">
                <a:sym typeface="Symbol" pitchFamily="18" charset="2"/>
              </a:rPr>
              <a:t></a:t>
            </a:r>
            <a:r>
              <a:rPr lang="ru-RU" sz="2800" b="1"/>
              <a:t> 1</a:t>
            </a:r>
            <a:r>
              <a:rPr lang="ru-RU" sz="2800" b="1">
                <a:sym typeface="Symbol" pitchFamily="18" charset="2"/>
              </a:rPr>
              <a:t></a:t>
            </a:r>
            <a:r>
              <a:rPr lang="ru-RU" sz="2800" b="1"/>
              <a:t>10 эВ,        </a:t>
            </a:r>
            <a:r>
              <a:rPr lang="ru-RU" sz="2800" b="1">
                <a:sym typeface="Symbol" pitchFamily="18" charset="2"/>
              </a:rPr>
              <a:t></a:t>
            </a:r>
            <a:r>
              <a:rPr lang="ru-RU" sz="2800" b="1" i="1"/>
              <a:t>Е</a:t>
            </a:r>
            <a:r>
              <a:rPr lang="ru-RU" sz="2800" b="1"/>
              <a:t> = </a:t>
            </a:r>
            <a:r>
              <a:rPr lang="ru-RU" sz="2800" b="1">
                <a:sym typeface="Symbol" pitchFamily="18" charset="2"/>
              </a:rPr>
              <a:t></a:t>
            </a:r>
            <a:r>
              <a:rPr lang="en-US" sz="2800" b="1"/>
              <a:t>F</a:t>
            </a:r>
            <a:r>
              <a:rPr lang="ru-RU" sz="2800" b="1"/>
              <a:t>/</a:t>
            </a:r>
            <a:r>
              <a:rPr lang="en-US" sz="2800" b="1" i="1"/>
              <a:t>N</a:t>
            </a:r>
            <a:r>
              <a:rPr lang="en-US" sz="2800" b="1"/>
              <a:t> </a:t>
            </a:r>
            <a:r>
              <a:rPr lang="ru-RU" sz="2800" b="1"/>
              <a:t>&lt;&lt; </a:t>
            </a:r>
            <a:r>
              <a:rPr lang="en-US" sz="2800" b="1" i="1"/>
              <a:t>kT</a:t>
            </a:r>
            <a:r>
              <a:rPr lang="en-US" sz="2800" b="1"/>
              <a:t> </a:t>
            </a:r>
            <a:r>
              <a:rPr lang="ru-RU" sz="2800" b="1">
                <a:sym typeface="Symbol" pitchFamily="18" charset="2"/>
              </a:rPr>
              <a:t></a:t>
            </a:r>
            <a:r>
              <a:rPr lang="ru-RU" sz="2800" b="1"/>
              <a:t> 0,025 эВ.</a:t>
            </a:r>
          </a:p>
          <a:p>
            <a:pPr>
              <a:buFontTx/>
              <a:buChar char="•"/>
            </a:pPr>
            <a:endParaRPr lang="ru-RU" sz="2800" b="1"/>
          </a:p>
          <a:p>
            <a:pPr>
              <a:buFontTx/>
              <a:buChar char="•"/>
            </a:pPr>
            <a:r>
              <a:rPr lang="ru-RU" sz="2800" b="1"/>
              <a:t>   Расстояние между соседними разрешенными уровнями электронов в металлах много меньше энергии  теплового движения электронов даже при самых низких температурах.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0" y="130175"/>
            <a:ext cx="9144000" cy="672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ru-RU" sz="3200" b="1"/>
              <a:t>     Если поместить проводник в электрическое поле, включив его, например, в замкнутую цепь с источником ЭДС, то </a:t>
            </a:r>
            <a:r>
              <a:rPr lang="ru-RU" sz="3200" b="1">
                <a:solidFill>
                  <a:schemeClr val="accent2"/>
                </a:solidFill>
              </a:rPr>
              <a:t>электроны начнут перемещаться из точки с меньшим потенциалом к точке проводника с большим потенциалом</a:t>
            </a:r>
            <a:r>
              <a:rPr lang="ru-RU" sz="3200" b="1"/>
              <a:t>, так как их заряд отрицателен.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ru-RU" sz="3200" b="1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3200" b="1"/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ru-RU" sz="3200" b="1"/>
              <a:t>     Но движение в электрическом поле означает увеличение энергии электрона, а </a:t>
            </a:r>
            <a:r>
              <a:rPr lang="ru-RU" sz="3200" b="1">
                <a:solidFill>
                  <a:schemeClr val="accent2"/>
                </a:solidFill>
              </a:rPr>
              <a:t>по квантовым представлениям, переход на более высокий энергетический уровень у электрона возможен, если этот соседний уровень свободен.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0" y="5661025"/>
            <a:ext cx="9144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600" b="1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130175" y="4797425"/>
            <a:ext cx="90138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 b="1"/>
              <a:t>	</a:t>
            </a:r>
            <a:r>
              <a:rPr lang="ru-RU" sz="3000" b="1">
                <a:solidFill>
                  <a:schemeClr val="accent2"/>
                </a:solidFill>
              </a:rPr>
              <a:t>Концентрация таких электронов примерно равна    </a:t>
            </a:r>
            <a:r>
              <a:rPr lang="en-US" sz="3600" b="1" i="1">
                <a:solidFill>
                  <a:schemeClr val="accent2"/>
                </a:solidFill>
              </a:rPr>
              <a:t>nT</a:t>
            </a:r>
            <a:r>
              <a:rPr lang="ru-RU" sz="4400" b="1">
                <a:solidFill>
                  <a:schemeClr val="accent2"/>
                </a:solidFill>
              </a:rPr>
              <a:t>/</a:t>
            </a:r>
            <a:r>
              <a:rPr lang="en-US" sz="3600" b="1" i="1">
                <a:solidFill>
                  <a:schemeClr val="accent2"/>
                </a:solidFill>
              </a:rPr>
              <a:t>T</a:t>
            </a:r>
            <a:r>
              <a:rPr lang="en-US" sz="3600" b="1" i="1" baseline="-25000">
                <a:solidFill>
                  <a:schemeClr val="accent2"/>
                </a:solidFill>
              </a:rPr>
              <a:t>g</a:t>
            </a:r>
            <a:r>
              <a:rPr lang="ru-RU" sz="3000" b="1">
                <a:solidFill>
                  <a:schemeClr val="accent2"/>
                </a:solidFill>
              </a:rPr>
              <a:t>, </a:t>
            </a:r>
          </a:p>
          <a:p>
            <a:r>
              <a:rPr lang="ru-RU" sz="3000" b="1">
                <a:solidFill>
                  <a:schemeClr val="accent2"/>
                </a:solidFill>
              </a:rPr>
              <a:t>где </a:t>
            </a:r>
            <a:r>
              <a:rPr lang="en-US" sz="3000" b="1" i="1">
                <a:solidFill>
                  <a:schemeClr val="accent2"/>
                </a:solidFill>
              </a:rPr>
              <a:t>T</a:t>
            </a:r>
            <a:r>
              <a:rPr lang="en-US" sz="3000" b="1" i="1" baseline="-25000">
                <a:solidFill>
                  <a:schemeClr val="accent2"/>
                </a:solidFill>
              </a:rPr>
              <a:t>g</a:t>
            </a:r>
            <a:r>
              <a:rPr lang="ru-RU" sz="3000" b="1" baseline="-25000">
                <a:solidFill>
                  <a:schemeClr val="accent2"/>
                </a:solidFill>
              </a:rPr>
              <a:t> </a:t>
            </a:r>
            <a:r>
              <a:rPr lang="ru-RU" sz="3000" b="1">
                <a:solidFill>
                  <a:schemeClr val="accent2"/>
                </a:solidFill>
              </a:rPr>
              <a:t>= 5</a:t>
            </a:r>
            <a:r>
              <a:rPr lang="ru-RU" sz="3000" b="1">
                <a:solidFill>
                  <a:schemeClr val="accent2"/>
                </a:solidFill>
                <a:sym typeface="Symbol" pitchFamily="18" charset="2"/>
              </a:rPr>
              <a:t></a:t>
            </a:r>
            <a:r>
              <a:rPr lang="ru-RU" sz="3000" b="1">
                <a:solidFill>
                  <a:schemeClr val="accent2"/>
                </a:solidFill>
              </a:rPr>
              <a:t>10</a:t>
            </a:r>
            <a:r>
              <a:rPr lang="ru-RU" sz="3000" b="1" baseline="30000">
                <a:solidFill>
                  <a:schemeClr val="accent2"/>
                </a:solidFill>
              </a:rPr>
              <a:t>4</a:t>
            </a:r>
            <a:r>
              <a:rPr lang="ru-RU" sz="3000" b="1">
                <a:solidFill>
                  <a:schemeClr val="accent2"/>
                </a:solidFill>
              </a:rPr>
              <a:t> К – температура</a:t>
            </a:r>
            <a:r>
              <a:rPr lang="ru-RU" sz="3000" b="1"/>
              <a:t> </a:t>
            </a:r>
            <a:r>
              <a:rPr lang="ru-RU" sz="3000" b="1">
                <a:solidFill>
                  <a:schemeClr val="accent2"/>
                </a:solidFill>
              </a:rPr>
              <a:t>вырождения.</a:t>
            </a: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0" y="2708275"/>
            <a:ext cx="91440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 b="1"/>
              <a:t>	Однако эту проводимость обеспечивают </a:t>
            </a:r>
            <a:r>
              <a:rPr lang="ru-RU" sz="3000" b="1">
                <a:solidFill>
                  <a:schemeClr val="accent2"/>
                </a:solidFill>
              </a:rPr>
              <a:t>не все свободные электроны металла, а лишь те из них, что расположены вблизи уровня Ферми.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0" y="260350"/>
            <a:ext cx="91440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	 </a:t>
            </a:r>
            <a:r>
              <a:rPr lang="ru-RU" sz="3000" b="1"/>
              <a:t>В металлах таких свободных уровней для электронов, находящихся вблизи уровня Ферми, вполне достаточно, </a:t>
            </a:r>
            <a:r>
              <a:rPr lang="ru-RU" sz="3000" b="1">
                <a:solidFill>
                  <a:schemeClr val="accent2"/>
                </a:solidFill>
              </a:rPr>
              <a:t>поэтому металлы являются хорошими проводниками электрического тока.</a:t>
            </a:r>
            <a:r>
              <a:rPr lang="ru-RU" sz="280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96300" cy="11430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accent2"/>
                </a:solidFill>
              </a:rPr>
              <a:t>Электрический ток в полупроводниках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b="1" smtClean="0"/>
              <a:t>Качественное отличие полупроводников от металлов</a:t>
            </a:r>
            <a:r>
              <a:rPr lang="ru-RU" sz="2800" smtClean="0"/>
              <a:t>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b="1" smtClean="0"/>
              <a:t>Электронно-дырочный механизм проводимости чистых беспримесных полупроводников.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b="1" smtClean="0"/>
              <a:t>Электронная и дырочная проводимость примесных полупроводников. 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z="2800" b="1" smtClean="0"/>
              <a:t>      Донорные и акцепторные примеси.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2800" b="1" smtClean="0"/>
              <a:t>Электронно-дырочный переход. Полупроводниковый диод. Транзистор.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800" b="1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400" b="1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b="1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3399"/>
                </a:solidFill>
              </a:rPr>
              <a:t>Электрический ток в металлах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1200"/>
            <a:ext cx="907415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b="1" smtClean="0"/>
              <a:t>Опыт Толмена -Стьюарта.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b="1" smtClean="0"/>
              <a:t>Классическая теория проводимости металлов - Теория Друде-Лоренца.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b="1" smtClean="0"/>
              <a:t>Закон Ома и закон Джоуля- Ленца из классической теории электропроводности.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b="1" smtClean="0"/>
              <a:t>Сверхпроводимость.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476250"/>
            <a:ext cx="7772400" cy="59055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chemeClr val="hlink"/>
                </a:solidFill>
              </a:rPr>
              <a:t>К числу полупроводников относятся многие химические элементы (германий, кремний, селен, теллур, мышьяк и др.), огромное количество сплавов и химических соединений.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Почти все неорганические вещества окружающего нас мира – полупроводники.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chemeClr val="accent2"/>
                </a:solidFill>
              </a:rPr>
              <a:t>Самым распространенным в природе полупроводником является кремний, составляющий около 30 % земной коры.</a:t>
            </a:r>
          </a:p>
          <a:p>
            <a:pPr eaLnBrk="1" hangingPunct="1">
              <a:lnSpc>
                <a:spcPct val="90000"/>
              </a:lnSpc>
            </a:pPr>
            <a:endParaRPr lang="ru-RU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333375"/>
            <a:ext cx="8569325" cy="4114800"/>
          </a:xfrm>
        </p:spPr>
        <p:txBody>
          <a:bodyPr/>
          <a:lstStyle/>
          <a:p>
            <a:pPr eaLnBrk="1" hangingPunct="1"/>
            <a:r>
              <a:rPr lang="ru-RU" b="1" smtClean="0"/>
              <a:t>Качественное отличие полупроводников от металлов проявляется прежде всего в </a:t>
            </a:r>
            <a:r>
              <a:rPr lang="ru-RU" b="1" i="1" smtClean="0">
                <a:solidFill>
                  <a:schemeClr val="accent2"/>
                </a:solidFill>
              </a:rPr>
              <a:t>зависимости удельного сопротивления от температуры</a:t>
            </a:r>
            <a:r>
              <a:rPr lang="ru-RU" b="1" smtClean="0"/>
              <a:t>.</a:t>
            </a:r>
            <a:r>
              <a:rPr lang="ru-RU" smtClean="0"/>
              <a:t> </a:t>
            </a:r>
          </a:p>
        </p:txBody>
      </p:sp>
      <p:pic>
        <p:nvPicPr>
          <p:cNvPr id="33795" name="Picture 4" descr="1-13-1"/>
          <p:cNvPicPr>
            <a:picLocks noChangeAspect="1" noChangeArrowheads="1"/>
          </p:cNvPicPr>
          <p:nvPr/>
        </p:nvPicPr>
        <p:blipFill>
          <a:blip r:embed="rId2">
            <a:lum bright="-20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141663"/>
            <a:ext cx="72009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pPr eaLnBrk="1" hangingPunct="1"/>
            <a:r>
              <a:rPr lang="ru-RU" sz="3000" b="1" smtClean="0">
                <a:solidFill>
                  <a:schemeClr val="accent2"/>
                </a:solidFill>
              </a:rPr>
              <a:t>Зонная модель электронно-дырочной проводимости полупроводников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12875"/>
            <a:ext cx="9144000" cy="4114800"/>
          </a:xfrm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</a:pPr>
            <a:r>
              <a:rPr lang="ru-RU" sz="2400" b="1" smtClean="0">
                <a:latin typeface="Lucida Console" pitchFamily="49" charset="0"/>
              </a:rPr>
              <a:t>При образовании твердых тел возможна ситуация, когда энергетическая зона, возникшая из энергетических уровней валентных электронов исходных атомов, оказывается полностью заполненной электронами, а ближайшие, доступные для заполнения электронами энергетические уровни отделены от </a:t>
            </a:r>
            <a:r>
              <a:rPr lang="ru-RU" sz="2400" b="1" i="1" smtClean="0">
                <a:solidFill>
                  <a:schemeClr val="accent2"/>
                </a:solidFill>
                <a:latin typeface="Lucida Console" pitchFamily="49" charset="0"/>
              </a:rPr>
              <a:t>валентной зоны</a:t>
            </a:r>
            <a:r>
              <a:rPr lang="ru-RU" sz="2400" b="1" smtClean="0">
                <a:latin typeface="Lucida Console" pitchFamily="49" charset="0"/>
              </a:rPr>
              <a:t> промежутком неразрешенных энергетических состояний – так называемой </a:t>
            </a:r>
            <a:r>
              <a:rPr lang="ru-RU" sz="2400" b="1" i="1" smtClean="0">
                <a:solidFill>
                  <a:schemeClr val="accent2"/>
                </a:solidFill>
                <a:latin typeface="Lucida Console" pitchFamily="49" charset="0"/>
              </a:rPr>
              <a:t>запрещенной зоной. </a:t>
            </a:r>
            <a:endParaRPr lang="ru-RU" sz="1500" b="1" i="1" smtClean="0">
              <a:solidFill>
                <a:schemeClr val="accent2"/>
              </a:solidFill>
              <a:latin typeface="Lucida Console" pitchFamily="49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-3449638" y="3246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ru-RU" sz="1800">
              <a:latin typeface="Verdana" pitchFamily="34" charset="0"/>
            </a:endParaRPr>
          </a:p>
        </p:txBody>
      </p:sp>
      <p:pic>
        <p:nvPicPr>
          <p:cNvPr id="34821" name="Picture 5" descr="6_10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4138613"/>
            <a:ext cx="4681537" cy="271938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0" y="0"/>
            <a:ext cx="9144000" cy="333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     </a:t>
            </a:r>
            <a:r>
              <a:rPr lang="ru-RU" sz="2800" b="1">
                <a:solidFill>
                  <a:schemeClr val="accent2"/>
                </a:solidFill>
              </a:rPr>
              <a:t>Выше запрещенной зоны расположена зона разрешенных для электронов энергетических состояний – зона проводимости</a:t>
            </a:r>
            <a:r>
              <a:rPr lang="ru-RU" sz="2800" b="1"/>
              <a:t>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    </a:t>
            </a:r>
            <a:r>
              <a:rPr lang="ru-RU" sz="2800" b="1">
                <a:solidFill>
                  <a:schemeClr val="accent2"/>
                </a:solidFill>
              </a:rPr>
              <a:t>Зона проводимости при 0 К полностью свободна, а валентная зона полностью занята</a:t>
            </a:r>
            <a:r>
              <a:rPr lang="ru-RU" sz="2800" b="1"/>
              <a:t>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   Подобные зонные структуры характерны для </a:t>
            </a:r>
            <a:r>
              <a:rPr lang="ru-RU" sz="2800" b="1">
                <a:solidFill>
                  <a:schemeClr val="accent2"/>
                </a:solidFill>
              </a:rPr>
              <a:t>кремния, германия, арсенида галлия (</a:t>
            </a:r>
            <a:r>
              <a:rPr lang="en-US" sz="2800" b="1">
                <a:solidFill>
                  <a:schemeClr val="accent2"/>
                </a:solidFill>
              </a:rPr>
              <a:t>GaAs</a:t>
            </a:r>
            <a:r>
              <a:rPr lang="ru-RU" sz="2800" b="1">
                <a:solidFill>
                  <a:schemeClr val="accent2"/>
                </a:solidFill>
              </a:rPr>
              <a:t>), фосфида индия (</a:t>
            </a:r>
            <a:r>
              <a:rPr lang="en-US" sz="2800" b="1">
                <a:solidFill>
                  <a:schemeClr val="accent2"/>
                </a:solidFill>
              </a:rPr>
              <a:t>InP</a:t>
            </a:r>
            <a:r>
              <a:rPr lang="ru-RU" sz="2800" b="1">
                <a:solidFill>
                  <a:schemeClr val="accent2"/>
                </a:solidFill>
              </a:rPr>
              <a:t>)</a:t>
            </a:r>
            <a:r>
              <a:rPr lang="ru-RU" sz="2800" b="1"/>
              <a:t> и многих других твердых тел, являющихся полупроводниками (см. рис.).</a:t>
            </a:r>
            <a:r>
              <a:rPr lang="ru-RU" sz="2800"/>
              <a:t> </a:t>
            </a:r>
          </a:p>
        </p:txBody>
      </p:sp>
      <p:pic>
        <p:nvPicPr>
          <p:cNvPr id="35843" name="Picture 5" descr="6_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802063"/>
            <a:ext cx="5256212" cy="305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0" y="0"/>
            <a:ext cx="9144000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      При повышении температуры полупроводников и диэлектриков электроны способны получать дополнительную энергию </a:t>
            </a:r>
            <a:r>
              <a:rPr lang="en-US" sz="2800" b="1" i="1"/>
              <a:t>kT</a:t>
            </a:r>
            <a:r>
              <a:rPr lang="ru-RU" sz="2800" b="1"/>
              <a:t>, связанную с тепловым движением.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      У части электронов энергии теплового движения оказывается достаточно для перехода </a:t>
            </a:r>
            <a:r>
              <a:rPr lang="ru-RU" sz="2800" b="1" i="1">
                <a:solidFill>
                  <a:schemeClr val="accent2"/>
                </a:solidFill>
              </a:rPr>
              <a:t>из валентной зоны в зону проводимости,</a:t>
            </a:r>
            <a:r>
              <a:rPr lang="ru-RU" sz="2800" b="1"/>
              <a:t> где электроны под действием внешнего электрического поля могут перемещаться практически свободно</a:t>
            </a:r>
            <a:r>
              <a:rPr lang="ru-RU" sz="2800"/>
              <a:t>  </a:t>
            </a:r>
          </a:p>
        </p:txBody>
      </p:sp>
      <p:pic>
        <p:nvPicPr>
          <p:cNvPr id="36867" name="Picture 5" descr="6_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802063"/>
            <a:ext cx="5256212" cy="305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0" y="0"/>
            <a:ext cx="9144000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       В этом случае, в цепи с полупроводниковым материалом по мере повышения температуры полупроводника будет нарастать электрический ток. </a:t>
            </a:r>
          </a:p>
          <a:p>
            <a:pPr>
              <a:buFontTx/>
              <a:buChar char="•"/>
            </a:pPr>
            <a:r>
              <a:rPr lang="ru-RU" sz="2800" b="1"/>
              <a:t>       Этот ток связан не только с движением электронов в зоне проводимости, но и с появлением </a:t>
            </a:r>
            <a:r>
              <a:rPr lang="ru-RU" sz="2800" b="1" i="1">
                <a:solidFill>
                  <a:schemeClr val="accent2"/>
                </a:solidFill>
              </a:rPr>
              <a:t>вакантных мест от ушедших в зону проводимости электронов</a:t>
            </a:r>
            <a:r>
              <a:rPr lang="ru-RU" sz="2800" b="1"/>
              <a:t> в валентной зоне, так называемых </a:t>
            </a:r>
            <a:r>
              <a:rPr lang="ru-RU" sz="2800" b="1" i="1">
                <a:solidFill>
                  <a:schemeClr val="accent2"/>
                </a:solidFill>
              </a:rPr>
              <a:t>дырок</a:t>
            </a:r>
          </a:p>
        </p:txBody>
      </p:sp>
      <p:pic>
        <p:nvPicPr>
          <p:cNvPr id="37891" name="Picture 5" descr="6_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802063"/>
            <a:ext cx="5256212" cy="305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250825" y="476250"/>
            <a:ext cx="8713788" cy="545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200" b="1"/>
              <a:t>    Вакантное место может быть занято </a:t>
            </a:r>
            <a:r>
              <a:rPr lang="ru-RU" sz="3200" b="1">
                <a:solidFill>
                  <a:srgbClr val="DE6060"/>
                </a:solidFill>
              </a:rPr>
              <a:t>валентным электроном</a:t>
            </a:r>
            <a:r>
              <a:rPr lang="ru-RU" sz="3200" b="1"/>
              <a:t> из соседней пары, тогда </a:t>
            </a:r>
            <a:r>
              <a:rPr lang="ru-RU" sz="3200" b="1">
                <a:solidFill>
                  <a:srgbClr val="DE6060"/>
                </a:solidFill>
              </a:rPr>
              <a:t>дырка </a:t>
            </a:r>
            <a:r>
              <a:rPr lang="ru-RU" sz="3200" b="1"/>
              <a:t>переместиться на новое место в кристалле.</a:t>
            </a:r>
            <a:r>
              <a:rPr lang="ru-RU" sz="3200"/>
              <a:t> </a:t>
            </a:r>
          </a:p>
          <a:p>
            <a:r>
              <a:rPr lang="ru-RU" sz="3200" b="1"/>
              <a:t>    </a:t>
            </a:r>
          </a:p>
          <a:p>
            <a:pPr>
              <a:buFontTx/>
              <a:buChar char="•"/>
            </a:pPr>
            <a:r>
              <a:rPr lang="ru-RU" sz="3200" b="1"/>
              <a:t>    Если полупроводник помещается в электрическое поле, то в упорядоченное движение вовлекаются не только свободные электроны, но и дырки, которые ведут себя как положительно заряженные частицы.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0" y="260350"/>
            <a:ext cx="914400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600" b="1"/>
              <a:t>    Поэтому ток </a:t>
            </a:r>
            <a:r>
              <a:rPr lang="ru-RU" sz="4400" b="1" i="1">
                <a:solidFill>
                  <a:schemeClr val="accent2"/>
                </a:solidFill>
              </a:rPr>
              <a:t>I</a:t>
            </a:r>
            <a:r>
              <a:rPr lang="ru-RU" sz="3600" b="1">
                <a:solidFill>
                  <a:schemeClr val="folHlink"/>
                </a:solidFill>
              </a:rPr>
              <a:t> </a:t>
            </a:r>
            <a:r>
              <a:rPr lang="ru-RU" sz="3600" b="1"/>
              <a:t>в полупроводнике складывается из </a:t>
            </a:r>
            <a:r>
              <a:rPr lang="ru-RU" sz="3600" b="1">
                <a:solidFill>
                  <a:schemeClr val="accent2"/>
                </a:solidFill>
              </a:rPr>
              <a:t>электронного </a:t>
            </a:r>
            <a:r>
              <a:rPr lang="ru-RU" sz="4400" b="1" i="1">
                <a:solidFill>
                  <a:schemeClr val="accent2"/>
                </a:solidFill>
              </a:rPr>
              <a:t>I</a:t>
            </a:r>
            <a:r>
              <a:rPr lang="en-US" sz="4400" b="1" i="1" baseline="-25000">
                <a:solidFill>
                  <a:schemeClr val="accent2"/>
                </a:solidFill>
              </a:rPr>
              <a:t>n</a:t>
            </a:r>
            <a:r>
              <a:rPr lang="ru-RU" sz="3600" b="1"/>
              <a:t> и </a:t>
            </a:r>
            <a:r>
              <a:rPr lang="ru-RU" sz="3600" b="1">
                <a:solidFill>
                  <a:schemeClr val="accent2"/>
                </a:solidFill>
              </a:rPr>
              <a:t>дырочного </a:t>
            </a:r>
            <a:r>
              <a:rPr lang="ru-RU" sz="4400" b="1" i="1">
                <a:solidFill>
                  <a:schemeClr val="accent2"/>
                </a:solidFill>
              </a:rPr>
              <a:t>I</a:t>
            </a:r>
            <a:r>
              <a:rPr lang="en-US" sz="4400" b="1" i="1" baseline="-25000">
                <a:solidFill>
                  <a:schemeClr val="accent2"/>
                </a:solidFill>
              </a:rPr>
              <a:t>p</a:t>
            </a:r>
            <a:r>
              <a:rPr lang="ru-RU" sz="3600" b="1"/>
              <a:t> токов: </a:t>
            </a:r>
            <a:r>
              <a:rPr lang="en-US" sz="3600" b="1"/>
              <a:t>     </a:t>
            </a:r>
            <a:r>
              <a:rPr lang="ru-RU" sz="4400" b="1" i="1">
                <a:solidFill>
                  <a:schemeClr val="accent2"/>
                </a:solidFill>
              </a:rPr>
              <a:t>I</a:t>
            </a:r>
            <a:r>
              <a:rPr lang="ru-RU" sz="4400" b="1">
                <a:solidFill>
                  <a:schemeClr val="accent2"/>
                </a:solidFill>
              </a:rPr>
              <a:t> = </a:t>
            </a:r>
            <a:r>
              <a:rPr lang="ru-RU" sz="4400" b="1" i="1">
                <a:solidFill>
                  <a:schemeClr val="accent2"/>
                </a:solidFill>
              </a:rPr>
              <a:t>I</a:t>
            </a:r>
            <a:r>
              <a:rPr lang="en-US" sz="4400" b="1" i="1" baseline="-25000">
                <a:solidFill>
                  <a:schemeClr val="accent2"/>
                </a:solidFill>
              </a:rPr>
              <a:t>n</a:t>
            </a:r>
            <a:r>
              <a:rPr lang="ru-RU" sz="4400" b="1">
                <a:solidFill>
                  <a:schemeClr val="accent2"/>
                </a:solidFill>
              </a:rPr>
              <a:t> + </a:t>
            </a:r>
            <a:r>
              <a:rPr lang="ru-RU" sz="4400" b="1" i="1">
                <a:solidFill>
                  <a:schemeClr val="accent2"/>
                </a:solidFill>
              </a:rPr>
              <a:t>I</a:t>
            </a:r>
            <a:r>
              <a:rPr lang="en-US" sz="4400" b="1" i="1" baseline="-25000">
                <a:solidFill>
                  <a:schemeClr val="accent2"/>
                </a:solidFill>
              </a:rPr>
              <a:t>p</a:t>
            </a:r>
            <a:r>
              <a:rPr lang="ru-RU" sz="4400" b="1">
                <a:solidFill>
                  <a:schemeClr val="accent2"/>
                </a:solidFill>
              </a:rPr>
              <a:t>.</a:t>
            </a:r>
            <a:r>
              <a:rPr lang="ru-RU" sz="3600"/>
              <a:t> </a:t>
            </a:r>
            <a:endParaRPr lang="en-US" sz="3600"/>
          </a:p>
          <a:p>
            <a:pPr>
              <a:buFontTx/>
              <a:buChar char="•"/>
            </a:pPr>
            <a:r>
              <a:rPr lang="ru-RU" sz="3600" b="1"/>
              <a:t>    Электронно-дырочный механизм проводимости проявляется только у чистых (т. е. без примесей) полупроводников. </a:t>
            </a:r>
          </a:p>
          <a:p>
            <a:pPr>
              <a:buFontTx/>
              <a:buChar char="•"/>
            </a:pPr>
            <a:r>
              <a:rPr lang="ru-RU" sz="3600" b="1"/>
              <a:t>    Он называется </a:t>
            </a:r>
            <a:r>
              <a:rPr lang="ru-RU" sz="3600" b="1" i="1">
                <a:solidFill>
                  <a:srgbClr val="DE6060"/>
                </a:solidFill>
              </a:rPr>
              <a:t>собственной электрической проводимостью</a:t>
            </a:r>
            <a:r>
              <a:rPr lang="ru-RU" sz="3600" b="1">
                <a:solidFill>
                  <a:srgbClr val="DE6060"/>
                </a:solidFill>
              </a:rPr>
              <a:t> полупроводников.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 flipV="1">
            <a:off x="-3617913" y="2051050"/>
            <a:ext cx="127619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>
            <a:spAutoFit/>
          </a:bodyPr>
          <a:lstStyle/>
          <a:p>
            <a:endParaRPr lang="ru-RU" sz="2800" b="1"/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0" y="2205038"/>
            <a:ext cx="127619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sz="2800" b="1"/>
          </a:p>
        </p:txBody>
      </p:sp>
      <p:sp>
        <p:nvSpPr>
          <p:cNvPr id="40964" name="Rectangle 6"/>
          <p:cNvSpPr>
            <a:spLocks noChangeArrowheads="1"/>
          </p:cNvSpPr>
          <p:nvPr/>
        </p:nvSpPr>
        <p:spPr bwMode="auto">
          <a:xfrm>
            <a:off x="0" y="260350"/>
            <a:ext cx="95408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  Электроны забрасываются в зону проводимости с </a:t>
            </a:r>
            <a:r>
              <a:rPr lang="ru-RU" sz="2800" b="1" i="1">
                <a:solidFill>
                  <a:schemeClr val="accent2"/>
                </a:solidFill>
              </a:rPr>
              <a:t>уровня Ферми</a:t>
            </a:r>
            <a:r>
              <a:rPr lang="ru-RU" sz="2800" b="1"/>
              <a:t>, который оказывается в собственном полупроводнике расположенным </a:t>
            </a:r>
            <a:r>
              <a:rPr lang="ru-RU" sz="2800" b="1" i="1">
                <a:solidFill>
                  <a:schemeClr val="accent2"/>
                </a:solidFill>
              </a:rPr>
              <a:t>посередине запрещенной зоны</a:t>
            </a:r>
            <a:r>
              <a:rPr lang="ru-RU" sz="2800" b="1"/>
              <a:t>.</a:t>
            </a:r>
          </a:p>
        </p:txBody>
      </p:sp>
      <p:pic>
        <p:nvPicPr>
          <p:cNvPr id="40965" name="Picture 7" descr="6_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802063"/>
            <a:ext cx="5256212" cy="305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0" y="0"/>
            <a:ext cx="9144000" cy="664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ru-RU" sz="2800" b="1"/>
              <a:t>    Существенно изменить проводимость полупроводников можно, введя в них очень небольшие количества примесей.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ru-RU" sz="2800" b="1"/>
              <a:t>    В металлах примесь всегда уменьшает проводимость.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ru-RU" sz="2800" b="1"/>
              <a:t>    Так, добавление в чистый кремний 10</a:t>
            </a:r>
            <a:r>
              <a:rPr lang="ru-RU" sz="2800" b="1" baseline="30000">
                <a:sym typeface="Symbol" pitchFamily="18" charset="2"/>
              </a:rPr>
              <a:t></a:t>
            </a:r>
            <a:r>
              <a:rPr lang="ru-RU" sz="2800" b="1" baseline="30000"/>
              <a:t>3</a:t>
            </a:r>
            <a:r>
              <a:rPr lang="ru-RU" sz="2800" b="1"/>
              <a:t> % атомов фосфора увеличивает электропроводность кристалла в 10</a:t>
            </a:r>
            <a:r>
              <a:rPr lang="ru-RU" sz="2800" b="1" baseline="30000"/>
              <a:t>5</a:t>
            </a:r>
            <a:r>
              <a:rPr lang="ru-RU" sz="2800" b="1"/>
              <a:t> раз.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ru-RU" sz="2800" b="1"/>
              <a:t>    Небольшое добавление примеси к полупроводнику называется легированием.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ru-RU" sz="2800" b="1"/>
              <a:t>    Если добавить пятивалентный атом фосфора в решетку кремния, то четыре валентных электрона фосфора вступят в связь с четырьмя соседними атомами кремния, у которого во внешней оболочке четыре электрона, а пятый электрон атома Р может достаточно легко отщепиться в результате теплового движения и перейти в зону проводимости.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119813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003399"/>
                </a:solidFill>
              </a:rPr>
              <a:t>Электрический ток в металлах – это упорядоченное движение электронов под действием электрического поля.</a:t>
            </a:r>
            <a:r>
              <a:rPr lang="ru-RU" sz="3600" smtClean="0"/>
              <a:t> </a:t>
            </a:r>
          </a:p>
          <a:p>
            <a:pPr eaLnBrk="1" hangingPunct="1"/>
            <a:r>
              <a:rPr lang="ru-RU" sz="3600" smtClean="0"/>
              <a:t>Наиболее убедительное доказательство электронной природы тока в металлах было получено в опытах с инерцией электронов</a:t>
            </a:r>
            <a:r>
              <a:rPr lang="ru-RU" sz="3600" b="1" smtClean="0"/>
              <a:t>      	(</a:t>
            </a:r>
            <a:r>
              <a:rPr lang="ru-RU" sz="3600" b="1" smtClean="0">
                <a:solidFill>
                  <a:schemeClr val="hlink"/>
                </a:solidFill>
              </a:rPr>
              <a:t>опыт Толмена и Стьюарта</a:t>
            </a:r>
            <a:r>
              <a:rPr lang="ru-RU" sz="3600" b="1" smtClean="0"/>
              <a:t>):</a:t>
            </a:r>
            <a:r>
              <a:rPr lang="ru-RU" smtClean="0"/>
              <a:t> 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6147" name="Picture 0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062413"/>
            <a:ext cx="7929562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ChangeArrowheads="1"/>
          </p:cNvSpPr>
          <p:nvPr/>
        </p:nvSpPr>
        <p:spPr bwMode="auto">
          <a:xfrm>
            <a:off x="0" y="260350"/>
            <a:ext cx="91440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200" b="1"/>
              <a:t>    Необходимым условием резкого уменьшения удельного сопротивления полупроводника при введении примесей </a:t>
            </a:r>
            <a:r>
              <a:rPr lang="ru-RU" sz="3200" b="1">
                <a:solidFill>
                  <a:srgbClr val="DE6060"/>
                </a:solidFill>
              </a:rPr>
              <a:t>является отличие валентности атомов примеси от валентности основных атомов кристалла.</a:t>
            </a:r>
            <a:endParaRPr lang="en-US" sz="3200" b="1">
              <a:solidFill>
                <a:srgbClr val="DE6060"/>
              </a:solidFill>
            </a:endParaRPr>
          </a:p>
          <a:p>
            <a:pPr>
              <a:buFontTx/>
              <a:buChar char="•"/>
            </a:pPr>
            <a:r>
              <a:rPr lang="ru-RU" sz="3200" b="1"/>
              <a:t>    Проводимость полупроводников при наличии примесей называется </a:t>
            </a:r>
            <a:r>
              <a:rPr lang="ru-RU" sz="3200" b="1" i="1">
                <a:solidFill>
                  <a:srgbClr val="DE6060"/>
                </a:solidFill>
              </a:rPr>
              <a:t>примесной проводимостью</a:t>
            </a:r>
            <a:r>
              <a:rPr lang="ru-RU" sz="3200" b="1">
                <a:solidFill>
                  <a:srgbClr val="DE6060"/>
                </a:solidFill>
              </a:rPr>
              <a:t>.</a:t>
            </a:r>
            <a:r>
              <a:rPr lang="ru-RU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179388" y="692150"/>
            <a:ext cx="8964612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600" b="1"/>
              <a:t>   Различают два типа примесной проводимости – </a:t>
            </a:r>
            <a:r>
              <a:rPr lang="ru-RU" sz="3600" b="1">
                <a:solidFill>
                  <a:srgbClr val="DE6060"/>
                </a:solidFill>
              </a:rPr>
              <a:t>электронную</a:t>
            </a:r>
            <a:r>
              <a:rPr lang="ru-RU" sz="3600" b="1"/>
              <a:t> и </a:t>
            </a:r>
            <a:r>
              <a:rPr lang="ru-RU" sz="3600" b="1">
                <a:solidFill>
                  <a:srgbClr val="DE6060"/>
                </a:solidFill>
              </a:rPr>
              <a:t>дырочную проводимости.</a:t>
            </a:r>
            <a:endParaRPr lang="ru-RU" sz="3600" b="1" i="1">
              <a:solidFill>
                <a:srgbClr val="DE6060"/>
              </a:solidFill>
            </a:endParaRPr>
          </a:p>
          <a:p>
            <a:pPr>
              <a:buFontTx/>
              <a:buChar char="•"/>
            </a:pPr>
            <a:r>
              <a:rPr lang="ru-RU" sz="3600" b="1" i="1">
                <a:solidFill>
                  <a:srgbClr val="426362"/>
                </a:solidFill>
              </a:rPr>
              <a:t>   </a:t>
            </a:r>
            <a:r>
              <a:rPr lang="ru-RU" sz="3600" b="1" i="1">
                <a:solidFill>
                  <a:schemeClr val="accent2"/>
                </a:solidFill>
              </a:rPr>
              <a:t>Электронная проводимость</a:t>
            </a:r>
            <a:r>
              <a:rPr lang="ru-RU" sz="3600" b="1"/>
              <a:t> возникает, когда в кристалл германия с четырехвалентными атомами введены пятивалентные атомы (например, атомы мышьяка, As).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1-13-3"/>
          <p:cNvPicPr>
            <a:picLocks noChangeAspect="1" noChangeArrowheads="1"/>
          </p:cNvPicPr>
          <p:nvPr/>
        </p:nvPicPr>
        <p:blipFill>
          <a:blip r:embed="rId2">
            <a:lum bright="-20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205038"/>
            <a:ext cx="5943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ChangeArrowheads="1"/>
          </p:cNvSpPr>
          <p:nvPr/>
        </p:nvSpPr>
        <p:spPr bwMode="auto">
          <a:xfrm>
            <a:off x="0" y="0"/>
            <a:ext cx="91440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    Четыре валентных электрона атома мышьяка включены в образование ковалентных связей с четырьмя соседними атомами германия. </a:t>
            </a:r>
            <a:endParaRPr lang="en-US" sz="2800" b="1"/>
          </a:p>
          <a:p>
            <a:pPr>
              <a:buFontTx/>
              <a:buChar char="•"/>
            </a:pPr>
            <a:r>
              <a:rPr lang="ru-RU" sz="2800" b="1"/>
              <a:t>    Пятый валентный электрон оказался излишним.</a:t>
            </a:r>
            <a:endParaRPr lang="en-US" sz="2800" b="1"/>
          </a:p>
          <a:p>
            <a:pPr>
              <a:buFontTx/>
              <a:buChar char="•"/>
            </a:pPr>
            <a:r>
              <a:rPr lang="ru-RU" sz="2800" b="1"/>
              <a:t>    Он легко отрывается от атома мышьяка и становится свободным.</a:t>
            </a:r>
          </a:p>
          <a:p>
            <a:pPr>
              <a:buFontTx/>
              <a:buChar char="•"/>
            </a:pPr>
            <a:r>
              <a:rPr lang="ru-RU" sz="2800" b="1"/>
              <a:t>    Атом, потерявший электрон, превращается в положительный ион, расположенный в узле кристаллической решетки.</a:t>
            </a:r>
          </a:p>
        </p:txBody>
      </p:sp>
      <p:pic>
        <p:nvPicPr>
          <p:cNvPr id="46083" name="Picture 5" descr="1-13-3"/>
          <p:cNvPicPr>
            <a:picLocks noChangeAspect="1" noChangeArrowheads="1"/>
          </p:cNvPicPr>
          <p:nvPr/>
        </p:nvPicPr>
        <p:blipFill>
          <a:blip r:embed="rId2">
            <a:lum bright="-20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221163"/>
            <a:ext cx="395922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ChangeArrowheads="1"/>
          </p:cNvSpPr>
          <p:nvPr/>
        </p:nvSpPr>
        <p:spPr bwMode="auto">
          <a:xfrm>
            <a:off x="0" y="260350"/>
            <a:ext cx="9144000" cy="60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   Примесь из атомов с валентностью, превышающей валентность основных атомов полупроводникового кристалла, называется </a:t>
            </a:r>
            <a:r>
              <a:rPr lang="ru-RU" sz="2800" b="1" i="1">
                <a:solidFill>
                  <a:srgbClr val="DE6060"/>
                </a:solidFill>
              </a:rPr>
              <a:t>донорской примесью</a:t>
            </a:r>
            <a:r>
              <a:rPr lang="ru-RU" sz="2800" b="1">
                <a:solidFill>
                  <a:srgbClr val="DE6060"/>
                </a:solidFill>
              </a:rPr>
              <a:t>.</a:t>
            </a:r>
            <a:r>
              <a:rPr lang="ru-RU" sz="2800" b="1"/>
              <a:t> </a:t>
            </a:r>
          </a:p>
          <a:p>
            <a:pPr>
              <a:buFontTx/>
              <a:buChar char="•"/>
            </a:pPr>
            <a:r>
              <a:rPr lang="ru-RU" sz="2800" b="1"/>
              <a:t>   В результате ее введения в кристалле появляется значительное число свободных электронов.</a:t>
            </a:r>
          </a:p>
          <a:p>
            <a:pPr>
              <a:buFontTx/>
              <a:buChar char="•"/>
            </a:pPr>
            <a:r>
              <a:rPr lang="ru-RU" sz="2800" b="1"/>
              <a:t>    Это приводит к резкому уменьшению удельного сопротивления полупроводника – в тысячи и даже миллионы раз.</a:t>
            </a:r>
          </a:p>
          <a:p>
            <a:pPr>
              <a:buFontTx/>
              <a:buChar char="•"/>
            </a:pPr>
            <a:r>
              <a:rPr lang="ru-RU" sz="2800" b="1"/>
              <a:t>    Удельное сопротивление полупроводника с большим содержанием примесей может приближаться к удельному сопротивлению металлического проводника.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ChangeArrowheads="1"/>
          </p:cNvSpPr>
          <p:nvPr/>
        </p:nvSpPr>
        <p:spPr bwMode="auto">
          <a:xfrm>
            <a:off x="250825" y="404813"/>
            <a:ext cx="8569325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    Такая проводимость, обусловленная свободными электронами, называется </a:t>
            </a:r>
            <a:r>
              <a:rPr lang="ru-RU" sz="2800" b="1">
                <a:solidFill>
                  <a:srgbClr val="DE6060"/>
                </a:solidFill>
              </a:rPr>
              <a:t>электронной,</a:t>
            </a:r>
            <a:r>
              <a:rPr lang="ru-RU" sz="2800" b="1"/>
              <a:t> а полупроводник, обладающий электронной проводимостью, называется </a:t>
            </a:r>
            <a:r>
              <a:rPr lang="ru-RU" sz="2800" b="1" i="1">
                <a:solidFill>
                  <a:srgbClr val="DE6060"/>
                </a:solidFill>
              </a:rPr>
              <a:t>полупроводником n-типа</a:t>
            </a:r>
            <a:r>
              <a:rPr lang="ru-RU" sz="2800" b="1">
                <a:solidFill>
                  <a:srgbClr val="DE6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4675" y="1125538"/>
            <a:ext cx="8569325" cy="41148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chemeClr val="accent2"/>
                </a:solidFill>
              </a:rPr>
              <a:t>Дырочная проводимость</a:t>
            </a:r>
            <a:r>
              <a:rPr lang="ru-RU" b="1" smtClean="0"/>
              <a:t> возникает, когда в кристалл германия введены трехвалентные атомы (например, атомы индия, In).</a:t>
            </a:r>
            <a:r>
              <a:rPr lang="ru-RU" smtClean="0"/>
              <a:t> </a:t>
            </a:r>
          </a:p>
        </p:txBody>
      </p:sp>
      <p:pic>
        <p:nvPicPr>
          <p:cNvPr id="49155" name="Picture 4" descr="1-13-4"/>
          <p:cNvPicPr>
            <a:picLocks noChangeAspect="1" noChangeArrowheads="1"/>
          </p:cNvPicPr>
          <p:nvPr/>
        </p:nvPicPr>
        <p:blipFill>
          <a:blip r:embed="rId2">
            <a:lum bright="-20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317875"/>
            <a:ext cx="511175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ChangeArrowheads="1"/>
          </p:cNvSpPr>
          <p:nvPr/>
        </p:nvSpPr>
        <p:spPr bwMode="auto">
          <a:xfrm>
            <a:off x="0" y="0"/>
            <a:ext cx="9144000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/>
              <a:t>На рис. показан атом индия, который создал с помощью своих валентных электронов ковалентные связи лишь с тремя соседними атомами германия.</a:t>
            </a:r>
          </a:p>
          <a:p>
            <a:r>
              <a:rPr lang="ru-RU" sz="2800" b="1"/>
              <a:t>На образование связи с четвертым атомом германия у атома индия нет электрона.</a:t>
            </a:r>
          </a:p>
          <a:p>
            <a:r>
              <a:rPr lang="ru-RU" sz="2800" b="1"/>
              <a:t> Этот недостающий электрон может быть захвачен атомом индия из ковалентной связи соседних атомов германия.</a:t>
            </a:r>
          </a:p>
          <a:p>
            <a:r>
              <a:rPr lang="ru-RU" sz="2800" b="1"/>
              <a:t>В этом случае атом индия превращается в отрицательный ион, расположенный в узле кристаллической решетки, а в ковалентной связи соседних атомов образуется вакансия.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4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3600" b="1">
                <a:latin typeface="Times New Roman" pitchFamily="18" charset="0"/>
              </a:rPr>
              <a:t>Примесь атомов, способных захватывать электроны, называется </a:t>
            </a:r>
            <a:r>
              <a:rPr lang="ru-RU" sz="3600" b="1" i="1">
                <a:solidFill>
                  <a:srgbClr val="DE6060"/>
                </a:solidFill>
                <a:latin typeface="Times New Roman" pitchFamily="18" charset="0"/>
              </a:rPr>
              <a:t>акцепторной примесью</a:t>
            </a:r>
            <a:r>
              <a:rPr lang="ru-RU" sz="3600" b="1">
                <a:solidFill>
                  <a:srgbClr val="DE6060"/>
                </a:solidFill>
                <a:latin typeface="Times New Roman" pitchFamily="18" charset="0"/>
              </a:rPr>
              <a:t>.</a:t>
            </a:r>
            <a:endParaRPr lang="en-US" sz="3600" b="1">
              <a:solidFill>
                <a:srgbClr val="DE6060"/>
              </a:solidFill>
              <a:latin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ru-RU" sz="3600" b="1">
              <a:solidFill>
                <a:srgbClr val="DE6060"/>
              </a:solidFill>
              <a:latin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3600" b="1">
                <a:latin typeface="Times New Roman" pitchFamily="18" charset="0"/>
              </a:rPr>
              <a:t>В результате введения акцепторной примеси в кристалле разрывается множество ковалентных связей и образуются вакантные места (дырки).</a:t>
            </a:r>
            <a:r>
              <a:rPr lang="ru-RU" sz="3600">
                <a:latin typeface="Times New Roman" pitchFamily="18" charset="0"/>
              </a:rPr>
              <a:t> </a:t>
            </a:r>
            <a:endParaRPr lang="en-US" sz="3600">
              <a:latin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3600">
              <a:latin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3600" b="1">
                <a:latin typeface="Times New Roman" pitchFamily="18" charset="0"/>
              </a:rPr>
              <a:t>На эти места могут перескакивать электроны из соседних ковалентных связей, что приводит к хаотическому блужданию дырок по кристаллу.</a:t>
            </a:r>
            <a:r>
              <a:rPr lang="ru-RU" sz="3600">
                <a:solidFill>
                  <a:srgbClr val="DE606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0" y="476250"/>
            <a:ext cx="9144000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    Концентрация дырок в полупроводнике с акцепторной примесью значительно превышает концентрацию электронов, которые возникли из-за механизма собственной электропроводности полупроводника: </a:t>
            </a:r>
            <a:r>
              <a:rPr lang="ru-RU" sz="2800" b="1" i="1"/>
              <a:t>n</a:t>
            </a:r>
            <a:r>
              <a:rPr lang="en-US" sz="2800" b="1" i="1"/>
              <a:t>p</a:t>
            </a:r>
            <a:r>
              <a:rPr lang="ru-RU" sz="2800" b="1"/>
              <a:t> &gt;&gt; </a:t>
            </a:r>
            <a:r>
              <a:rPr lang="ru-RU" sz="2800" b="1" i="1"/>
              <a:t>n</a:t>
            </a:r>
            <a:r>
              <a:rPr lang="en-US" sz="2800" b="1" i="1"/>
              <a:t>n</a:t>
            </a:r>
            <a:r>
              <a:rPr lang="ru-RU" sz="2800" b="1"/>
              <a:t>. </a:t>
            </a:r>
            <a:endParaRPr lang="en-US" sz="2800" b="1"/>
          </a:p>
          <a:p>
            <a:pPr>
              <a:buFontTx/>
              <a:buChar char="•"/>
            </a:pPr>
            <a:r>
              <a:rPr lang="ru-RU" sz="2800" b="1"/>
              <a:t>    Проводимость такого типа называется </a:t>
            </a:r>
            <a:r>
              <a:rPr lang="ru-RU" sz="2800" b="1">
                <a:solidFill>
                  <a:schemeClr val="accent2"/>
                </a:solidFill>
              </a:rPr>
              <a:t>дырочной проводимостью.</a:t>
            </a:r>
            <a:r>
              <a:rPr lang="ru-RU" sz="2800" b="1">
                <a:solidFill>
                  <a:srgbClr val="DE6060"/>
                </a:solidFill>
              </a:rPr>
              <a:t> </a:t>
            </a:r>
            <a:endParaRPr lang="en-US" sz="2800" b="1">
              <a:solidFill>
                <a:srgbClr val="DE6060"/>
              </a:solidFill>
            </a:endParaRPr>
          </a:p>
          <a:p>
            <a:pPr>
              <a:buFontTx/>
              <a:buChar char="•"/>
            </a:pPr>
            <a:r>
              <a:rPr lang="ru-RU" sz="2800" b="1"/>
              <a:t>    Примесный полупроводник с дырочной проводимостью называется </a:t>
            </a:r>
            <a:r>
              <a:rPr lang="ru-RU" sz="2800" b="1" i="1">
                <a:solidFill>
                  <a:schemeClr val="accent2"/>
                </a:solidFill>
              </a:rPr>
              <a:t>полупроводником p-типа</a:t>
            </a:r>
            <a:r>
              <a:rPr lang="ru-RU" sz="2800" b="1">
                <a:solidFill>
                  <a:schemeClr val="accent2"/>
                </a:solidFill>
              </a:rPr>
              <a:t>. </a:t>
            </a:r>
            <a:endParaRPr lang="en-US" sz="2800" b="1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ru-RU" sz="2800" b="1"/>
              <a:t>    Основными носителями свободного заряда в полупроводниках </a:t>
            </a:r>
            <a:r>
              <a:rPr lang="ru-RU" sz="2800" b="1" i="1"/>
              <a:t>p</a:t>
            </a:r>
            <a:r>
              <a:rPr lang="ru-RU" sz="2800" b="1"/>
              <a:t>-типа являются дырки.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95288" y="260350"/>
            <a:ext cx="8497887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200" b="1"/>
              <a:t>	Катушка с большим числом витков тонкой проволоки приводилась в быстрое вращение вокруг своей оси. </a:t>
            </a:r>
          </a:p>
          <a:p>
            <a:r>
              <a:rPr lang="ru-RU" sz="3200" b="1"/>
              <a:t>Концы катушки с помощью гибких проводов были присоединены к чувствительному баллистическому гальванометру.</a:t>
            </a:r>
            <a:r>
              <a:rPr lang="ru-RU" sz="3200"/>
              <a:t> </a:t>
            </a:r>
          </a:p>
        </p:txBody>
      </p:sp>
      <p:pic>
        <p:nvPicPr>
          <p:cNvPr id="7171" name="Picture 0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062413"/>
            <a:ext cx="7929562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3200" b="1" smtClean="0"/>
              <a:t>Электронно-дырочный переход. </a:t>
            </a:r>
            <a:endParaRPr lang="ru-RU" sz="3800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48275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b="1" smtClean="0"/>
              <a:t>В современной электронной технике полупроводниковые приборы играют исключительную роль.</a:t>
            </a:r>
            <a:endParaRPr lang="en-US" b="1" smtClean="0"/>
          </a:p>
          <a:p>
            <a:pPr eaLnBrk="1" hangingPunct="1">
              <a:lnSpc>
                <a:spcPct val="80000"/>
              </a:lnSpc>
            </a:pPr>
            <a:r>
              <a:rPr lang="ru-RU" b="1" smtClean="0"/>
              <a:t> За последние три десятилетия они почти полностью вытеснили электровакуумные приборы.</a:t>
            </a:r>
            <a:endParaRPr lang="en-US" b="1" smtClean="0"/>
          </a:p>
          <a:p>
            <a:pPr eaLnBrk="1" hangingPunct="1">
              <a:lnSpc>
                <a:spcPct val="80000"/>
              </a:lnSpc>
            </a:pPr>
            <a:r>
              <a:rPr lang="ru-RU" b="1" smtClean="0"/>
              <a:t>В любом полупроводниковом приборе имеется один или несколько электронно-дырочных переходов.</a:t>
            </a:r>
            <a:endParaRPr lang="en-US" b="1" smtClean="0"/>
          </a:p>
          <a:p>
            <a:pPr eaLnBrk="1" hangingPunct="1">
              <a:lnSpc>
                <a:spcPct val="80000"/>
              </a:lnSpc>
            </a:pPr>
            <a:r>
              <a:rPr lang="ru-RU" b="1" smtClean="0"/>
              <a:t> </a:t>
            </a:r>
            <a:r>
              <a:rPr lang="ru-RU" sz="3600" b="1" i="1" smtClean="0">
                <a:solidFill>
                  <a:schemeClr val="accent2"/>
                </a:solidFill>
              </a:rPr>
              <a:t>Электронно-дырочный переход</a:t>
            </a:r>
            <a:r>
              <a:rPr lang="ru-RU" b="1" smtClean="0"/>
              <a:t> (или </a:t>
            </a:r>
            <a:r>
              <a:rPr lang="ru-RU" b="1" i="1" smtClean="0"/>
              <a:t>n</a:t>
            </a:r>
            <a:r>
              <a:rPr lang="ru-RU" b="1" smtClean="0"/>
              <a:t>–</a:t>
            </a:r>
            <a:r>
              <a:rPr lang="ru-RU" b="1" i="1" smtClean="0"/>
              <a:t>p</a:t>
            </a:r>
            <a:r>
              <a:rPr lang="ru-RU" b="1" smtClean="0"/>
              <a:t>-переход) – это область контакта двух полупроводников с разными типами проводимости.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700" b="1" smtClean="0"/>
              <a:t>Электронно-дырочный переход.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43063"/>
            <a:ext cx="7772400" cy="4452937"/>
          </a:xfrm>
        </p:spPr>
        <p:txBody>
          <a:bodyPr/>
          <a:lstStyle/>
          <a:p>
            <a:pPr eaLnBrk="1" hangingPunct="1"/>
            <a:r>
              <a:rPr lang="ru-RU" sz="2400" b="1" smtClean="0"/>
              <a:t>На границе полупроводников образуется двойной электрический слой, электрическое поле которого препятствует процессу диффузии электронов и дырок навстречу друг другу</a:t>
            </a:r>
            <a:r>
              <a:rPr lang="ru-RU" sz="2400" smtClean="0"/>
              <a:t> </a:t>
            </a:r>
          </a:p>
        </p:txBody>
      </p:sp>
      <p:pic>
        <p:nvPicPr>
          <p:cNvPr id="54276" name="Picture 4" descr="1-14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05200"/>
            <a:ext cx="7315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4813"/>
            <a:ext cx="9396413" cy="6453187"/>
          </a:xfrm>
        </p:spPr>
        <p:txBody>
          <a:bodyPr/>
          <a:lstStyle/>
          <a:p>
            <a:pPr eaLnBrk="1" hangingPunct="1"/>
            <a:r>
              <a:rPr lang="ru-RU" b="1" smtClean="0"/>
              <a:t>Способность </a:t>
            </a:r>
            <a:r>
              <a:rPr lang="ru-RU" b="1" i="1" smtClean="0"/>
              <a:t>n</a:t>
            </a:r>
            <a:r>
              <a:rPr lang="ru-RU" b="1" smtClean="0"/>
              <a:t>–</a:t>
            </a:r>
            <a:r>
              <a:rPr lang="ru-RU" b="1" i="1" smtClean="0"/>
              <a:t>p</a:t>
            </a:r>
            <a:r>
              <a:rPr lang="ru-RU" b="1" smtClean="0"/>
              <a:t>-перехода пропускать ток практически только в одном направлении используется в приборах, которые называются </a:t>
            </a:r>
            <a:r>
              <a:rPr lang="ru-RU" sz="3600" b="1" i="1" smtClean="0">
                <a:solidFill>
                  <a:schemeClr val="accent2"/>
                </a:solidFill>
              </a:rPr>
              <a:t>полупроводниковыми диодами</a:t>
            </a:r>
            <a:r>
              <a:rPr lang="ru-RU" sz="3600" b="1" smtClean="0">
                <a:solidFill>
                  <a:schemeClr val="accent2"/>
                </a:solidFill>
              </a:rPr>
              <a:t>.</a:t>
            </a:r>
            <a:r>
              <a:rPr lang="ru-RU" b="1" smtClean="0"/>
              <a:t> </a:t>
            </a:r>
          </a:p>
          <a:p>
            <a:pPr eaLnBrk="1" hangingPunct="1"/>
            <a:endParaRPr lang="ru-RU" b="1" smtClean="0"/>
          </a:p>
          <a:p>
            <a:pPr eaLnBrk="1" hangingPunct="1"/>
            <a:r>
              <a:rPr lang="ru-RU" b="1" smtClean="0"/>
              <a:t>Полупроводниковые диоды изготавливаются из кристаллов кремния или германия. </a:t>
            </a:r>
            <a:endParaRPr lang="en-US" b="1" smtClean="0"/>
          </a:p>
          <a:p>
            <a:pPr eaLnBrk="1" hangingPunct="1"/>
            <a:endParaRPr lang="ru-RU" b="1" smtClean="0"/>
          </a:p>
          <a:p>
            <a:pPr eaLnBrk="1" hangingPunct="1"/>
            <a:r>
              <a:rPr lang="ru-RU" b="1" smtClean="0"/>
              <a:t>При их изготовлении в кристалл c каким-либо типом проводимости вплавляют примесь, обеспечивающую другой тип проводимости.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620713"/>
            <a:ext cx="7772400" cy="4114800"/>
          </a:xfrm>
        </p:spPr>
        <p:txBody>
          <a:bodyPr/>
          <a:lstStyle/>
          <a:p>
            <a:pPr eaLnBrk="1" hangingPunct="1"/>
            <a:r>
              <a:rPr lang="ru-RU" b="1" smtClean="0"/>
              <a:t>Типичная вольт - амперная характеристика кремниевого диода</a:t>
            </a:r>
            <a:r>
              <a:rPr lang="ru-RU" smtClean="0"/>
              <a:t> </a:t>
            </a:r>
          </a:p>
        </p:txBody>
      </p:sp>
      <p:pic>
        <p:nvPicPr>
          <p:cNvPr id="56323" name="Picture 4" descr="1-14-2"/>
          <p:cNvPicPr>
            <a:picLocks noChangeAspect="1" noChangeArrowheads="1"/>
          </p:cNvPicPr>
          <p:nvPr/>
        </p:nvPicPr>
        <p:blipFill>
          <a:blip r:embed="rId2">
            <a:lum bright="-20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362200"/>
            <a:ext cx="5040313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Электронно-дырочный переход. Транзистор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Полупроводниковые приборы не с одним, а с двумя </a:t>
            </a:r>
            <a:r>
              <a:rPr lang="ru-RU" b="1" i="1" smtClean="0"/>
              <a:t>n</a:t>
            </a:r>
            <a:r>
              <a:rPr lang="ru-RU" b="1" smtClean="0"/>
              <a:t>–</a:t>
            </a:r>
            <a:r>
              <a:rPr lang="ru-RU" b="1" i="1" smtClean="0"/>
              <a:t>p</a:t>
            </a:r>
            <a:r>
              <a:rPr lang="ru-RU" b="1" smtClean="0"/>
              <a:t>-переходами называются </a:t>
            </a:r>
            <a:r>
              <a:rPr lang="ru-RU" b="1" i="1" smtClean="0">
                <a:solidFill>
                  <a:srgbClr val="DE6060"/>
                </a:solidFill>
              </a:rPr>
              <a:t>транзисторами</a:t>
            </a:r>
            <a:r>
              <a:rPr lang="ru-RU" b="1" smtClean="0">
                <a:solidFill>
                  <a:srgbClr val="DE6060"/>
                </a:solidFill>
              </a:rPr>
              <a:t>.</a:t>
            </a:r>
            <a:r>
              <a:rPr lang="ru-RU" smtClean="0"/>
              <a:t> </a:t>
            </a:r>
            <a:endParaRPr lang="en-US" smtClean="0"/>
          </a:p>
          <a:p>
            <a:pPr eaLnBrk="1" hangingPunct="1"/>
            <a:r>
              <a:rPr lang="ru-RU" b="1" smtClean="0"/>
              <a:t>Транзисторы бывают двух типов: </a:t>
            </a:r>
            <a:r>
              <a:rPr lang="ru-RU" b="1" i="1" smtClean="0"/>
              <a:t>p</a:t>
            </a:r>
            <a:r>
              <a:rPr lang="ru-RU" b="1" smtClean="0"/>
              <a:t>–</a:t>
            </a:r>
            <a:r>
              <a:rPr lang="ru-RU" b="1" i="1" smtClean="0"/>
              <a:t>n</a:t>
            </a:r>
            <a:r>
              <a:rPr lang="ru-RU" b="1" smtClean="0"/>
              <a:t>–</a:t>
            </a:r>
            <a:r>
              <a:rPr lang="ru-RU" b="1" i="1" smtClean="0"/>
              <a:t>p</a:t>
            </a:r>
            <a:r>
              <a:rPr lang="ru-RU" b="1" smtClean="0"/>
              <a:t>-транзисторы и </a:t>
            </a:r>
            <a:r>
              <a:rPr lang="ru-RU" b="1" i="1" smtClean="0"/>
              <a:t>n</a:t>
            </a:r>
            <a:r>
              <a:rPr lang="ru-RU" b="1" smtClean="0"/>
              <a:t>–</a:t>
            </a:r>
            <a:r>
              <a:rPr lang="ru-RU" b="1" i="1" smtClean="0"/>
              <a:t>p</a:t>
            </a:r>
            <a:r>
              <a:rPr lang="ru-RU" b="1" smtClean="0"/>
              <a:t>–</a:t>
            </a:r>
            <a:r>
              <a:rPr lang="ru-RU" b="1" i="1" smtClean="0"/>
              <a:t>n</a:t>
            </a:r>
            <a:r>
              <a:rPr lang="ru-RU" b="1" smtClean="0"/>
              <a:t>-транзисторы.</a:t>
            </a:r>
            <a:r>
              <a:rPr lang="ru-RU" smtClean="0"/>
              <a:t> </a:t>
            </a:r>
            <a:endParaRPr lang="en-US" smtClean="0"/>
          </a:p>
          <a:p>
            <a:pPr eaLnBrk="1" hangingPunct="1">
              <a:buFontTx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/>
              <a:t>Электронно-дырочный переход. Транзистор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В транзисторе  </a:t>
            </a:r>
            <a:r>
              <a:rPr lang="ru-RU" sz="2800" b="1" i="1" smtClean="0"/>
              <a:t>n</a:t>
            </a:r>
            <a:r>
              <a:rPr lang="ru-RU" sz="2800" b="1" smtClean="0"/>
              <a:t>–</a:t>
            </a:r>
            <a:r>
              <a:rPr lang="ru-RU" sz="2800" b="1" i="1" smtClean="0"/>
              <a:t>p</a:t>
            </a:r>
            <a:r>
              <a:rPr lang="ru-RU" sz="2800" b="1" smtClean="0"/>
              <a:t>–</a:t>
            </a:r>
            <a:r>
              <a:rPr lang="ru-RU" sz="2800" b="1" i="1" smtClean="0"/>
              <a:t>n</a:t>
            </a:r>
            <a:r>
              <a:rPr lang="ru-RU" sz="2800" b="1" smtClean="0"/>
              <a:t>-типа основная германиевая пластинка обладает проводимостью </a:t>
            </a:r>
            <a:r>
              <a:rPr lang="ru-RU" sz="2800" b="1" i="1" smtClean="0"/>
              <a:t>p</a:t>
            </a:r>
            <a:r>
              <a:rPr lang="ru-RU" sz="2800" b="1" smtClean="0"/>
              <a:t>-типа, а созданные на ней две области – проводимостью </a:t>
            </a:r>
            <a:r>
              <a:rPr lang="ru-RU" sz="2800" b="1" i="1" smtClean="0"/>
              <a:t>n</a:t>
            </a:r>
            <a:r>
              <a:rPr lang="ru-RU" sz="2800" b="1" smtClean="0"/>
              <a:t>-типа</a:t>
            </a:r>
            <a:r>
              <a:rPr lang="ru-RU" sz="280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В транзисторе  </a:t>
            </a:r>
            <a:r>
              <a:rPr lang="en-US" sz="2800" b="1" i="1" smtClean="0"/>
              <a:t>p – n – p</a:t>
            </a:r>
            <a:r>
              <a:rPr lang="en-US" sz="2800" b="1" smtClean="0"/>
              <a:t> – </a:t>
            </a:r>
            <a:r>
              <a:rPr lang="ru-RU" sz="2800" b="1" smtClean="0"/>
              <a:t>типа всё наоборот</a:t>
            </a:r>
            <a:r>
              <a:rPr lang="ru-RU" sz="280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ru-RU" sz="2800" b="1" smtClean="0"/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Пластинку транзистора называют </a:t>
            </a:r>
            <a:r>
              <a:rPr lang="ru-RU" sz="2800" b="1" i="1" smtClean="0">
                <a:solidFill>
                  <a:srgbClr val="DE6060"/>
                </a:solidFill>
              </a:rPr>
              <a:t>базой</a:t>
            </a:r>
            <a:r>
              <a:rPr lang="ru-RU" sz="2800" b="1" smtClean="0">
                <a:solidFill>
                  <a:srgbClr val="DE6060"/>
                </a:solidFill>
              </a:rPr>
              <a:t> (Б),</a:t>
            </a:r>
            <a:r>
              <a:rPr lang="ru-RU" sz="2800" b="1" smtClean="0"/>
              <a:t> одну из областей с противоположным типом проводимости – </a:t>
            </a:r>
            <a:r>
              <a:rPr lang="ru-RU" sz="2800" b="1" i="1" smtClean="0">
                <a:solidFill>
                  <a:srgbClr val="DE6060"/>
                </a:solidFill>
              </a:rPr>
              <a:t>коллектором</a:t>
            </a:r>
            <a:r>
              <a:rPr lang="ru-RU" sz="2800" b="1" smtClean="0">
                <a:solidFill>
                  <a:srgbClr val="DE6060"/>
                </a:solidFill>
              </a:rPr>
              <a:t> (К),</a:t>
            </a:r>
            <a:r>
              <a:rPr lang="ru-RU" sz="2800" b="1" smtClean="0"/>
              <a:t> а вторую – </a:t>
            </a:r>
            <a:r>
              <a:rPr lang="ru-RU" sz="2800" b="1" i="1" smtClean="0">
                <a:solidFill>
                  <a:srgbClr val="DE6060"/>
                </a:solidFill>
              </a:rPr>
              <a:t>эмиттером</a:t>
            </a:r>
            <a:r>
              <a:rPr lang="ru-RU" sz="2800" b="1" smtClean="0">
                <a:solidFill>
                  <a:srgbClr val="DE6060"/>
                </a:solidFill>
              </a:rPr>
              <a:t> (Э).</a:t>
            </a:r>
            <a:r>
              <a:rPr lang="ru-RU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 descr="shemotechnika_one"/>
          <p:cNvPicPr>
            <a:picLocks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700" b="1" smtClean="0"/>
              <a:t>Электронно-дырочный переход. Транзистор</a:t>
            </a:r>
          </a:p>
        </p:txBody>
      </p:sp>
      <p:pic>
        <p:nvPicPr>
          <p:cNvPr id="60419" name="Picture 3" descr="1-14-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6400" y="1447800"/>
            <a:ext cx="5943600" cy="2057400"/>
          </a:xfrm>
          <a:noFill/>
        </p:spPr>
      </p:pic>
      <p:pic>
        <p:nvPicPr>
          <p:cNvPr id="60420" name="Picture 4" descr="1-14-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86200"/>
            <a:ext cx="60960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3600" b="1" smtClean="0"/>
              <a:t>Сверхпроводимость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</a:pPr>
            <a:r>
              <a:rPr lang="ru-RU" sz="2800" b="1" smtClean="0">
                <a:latin typeface="Lucida Console" pitchFamily="49" charset="0"/>
              </a:rPr>
              <a:t>Существует одно явление, механизм которого оказалось возможным объяснить лишь в рамках квантовой теории. </a:t>
            </a:r>
          </a:p>
          <a:p>
            <a:pPr marL="469900" indent="-469900" eaLnBrk="1" hangingPunct="1">
              <a:lnSpc>
                <a:spcPct val="80000"/>
              </a:lnSpc>
            </a:pPr>
            <a:endParaRPr lang="ru-RU" sz="2800" b="1" smtClean="0">
              <a:latin typeface="Lucida Console" pitchFamily="49" charset="0"/>
            </a:endParaRPr>
          </a:p>
          <a:p>
            <a:pPr marL="469900" indent="-469900" eaLnBrk="1" hangingPunct="1">
              <a:lnSpc>
                <a:spcPct val="80000"/>
              </a:lnSpc>
            </a:pPr>
            <a:endParaRPr lang="ru-RU" sz="2800" b="1" smtClean="0">
              <a:latin typeface="Lucida Console" pitchFamily="49" charset="0"/>
            </a:endParaRPr>
          </a:p>
          <a:p>
            <a:pPr marL="469900" indent="-469900" eaLnBrk="1" hangingPunct="1">
              <a:lnSpc>
                <a:spcPct val="80000"/>
              </a:lnSpc>
            </a:pPr>
            <a:endParaRPr lang="ru-RU" sz="2800" b="1" smtClean="0">
              <a:latin typeface="Lucida Console" pitchFamily="49" charset="0"/>
            </a:endParaRPr>
          </a:p>
          <a:p>
            <a:pPr marL="469900" indent="-469900" eaLnBrk="1" hangingPunct="1">
              <a:lnSpc>
                <a:spcPct val="80000"/>
              </a:lnSpc>
            </a:pPr>
            <a:endParaRPr lang="ru-RU" sz="2800" b="1" smtClean="0">
              <a:latin typeface="Lucida Console" pitchFamily="49" charset="0"/>
            </a:endParaRPr>
          </a:p>
          <a:p>
            <a:pPr marL="469900" indent="-469900" eaLnBrk="1" hangingPunct="1">
              <a:lnSpc>
                <a:spcPct val="80000"/>
              </a:lnSpc>
            </a:pPr>
            <a:r>
              <a:rPr lang="ru-RU" sz="2800" b="1" smtClean="0">
                <a:latin typeface="Lucida Console" pitchFamily="49" charset="0"/>
              </a:rPr>
              <a:t>В 1908 г. голландскому физику Г. Камерлинг-Оннесу удалось получить жидкий гелий с температурой кипения 4,44 К. Метод получения жидкого гелия оказался очень сложным и малоэффективным, и в течение долгого времени лишь лаборатория Камерлинг-Оннеса в  Лейдине производила жидкий гелий. 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2349500"/>
            <a:ext cx="91440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При некоторой определенной температуре </a:t>
            </a:r>
            <a:r>
              <a:rPr lang="ru-RU" sz="2800" b="1" i="1">
                <a:solidFill>
                  <a:schemeClr val="accent2"/>
                </a:solidFill>
              </a:rPr>
              <a:t>T</a:t>
            </a:r>
            <a:r>
              <a:rPr lang="ru-RU" sz="2800" b="1" baseline="-25000">
                <a:solidFill>
                  <a:schemeClr val="accent2"/>
                </a:solidFill>
              </a:rPr>
              <a:t>кр</a:t>
            </a:r>
            <a:r>
              <a:rPr lang="ru-RU" sz="2800" b="1">
                <a:solidFill>
                  <a:schemeClr val="accent2"/>
                </a:solidFill>
              </a:rPr>
              <a:t>, различной для разных веществ, удельное сопротивление скачком уменьшается до нуля.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4"/>
          <p:cNvSpPr>
            <a:spLocks noChangeArrowheads="1"/>
          </p:cNvSpPr>
          <p:nvPr/>
        </p:nvSpPr>
        <p:spPr bwMode="auto">
          <a:xfrm>
            <a:off x="179388" y="333375"/>
            <a:ext cx="9217025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    Изучая поведение сопротивления ртути, охлаждаемой до гелиевых температур, Камерлинг-Оннес в 1911 г. впервые в мире </a:t>
            </a:r>
            <a:r>
              <a:rPr lang="ru-RU" sz="2800" b="1">
                <a:solidFill>
                  <a:schemeClr val="accent2"/>
                </a:solidFill>
              </a:rPr>
              <a:t>наблюдал исчезновение сопротивления ртути практически до нуля.</a:t>
            </a:r>
            <a:r>
              <a:rPr lang="ru-RU" sz="2800" b="1"/>
              <a:t>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    Это явление было названо </a:t>
            </a:r>
            <a:r>
              <a:rPr lang="ru-RU" sz="2800" b="1" i="1">
                <a:solidFill>
                  <a:schemeClr val="accent2"/>
                </a:solidFill>
              </a:rPr>
              <a:t>сверхпроводимостью.</a:t>
            </a:r>
            <a:r>
              <a:rPr lang="ru-RU" sz="2800" b="1"/>
              <a:t>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    Камерлинг-Оннес писал: «При 4,3 К сопротивление ртути уменьшается до 0,084 Ом, что составляет 0,0021 от значения сопротивления, которое имела бы твердая ртуть при 0 </a:t>
            </a:r>
            <a:r>
              <a:rPr lang="ru-RU" sz="2800" b="1">
                <a:sym typeface="Symbol" pitchFamily="18" charset="2"/>
              </a:rPr>
              <a:t></a:t>
            </a:r>
            <a:r>
              <a:rPr lang="ru-RU" sz="2800" b="1"/>
              <a:t>С (39,7 Ом).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/>
              <a:t>    Обнаружено, что при 3 К сопротивление падает ниже 3</a:t>
            </a:r>
            <a:r>
              <a:rPr lang="ru-RU" sz="2800" b="1">
                <a:sym typeface="Symbol" pitchFamily="18" charset="2"/>
              </a:rPr>
              <a:t></a:t>
            </a:r>
            <a:r>
              <a:rPr lang="ru-RU" sz="2800" b="1"/>
              <a:t>10</a:t>
            </a:r>
            <a:r>
              <a:rPr lang="ru-RU" sz="2800" b="1" baseline="30000"/>
              <a:t>-6</a:t>
            </a:r>
            <a:r>
              <a:rPr lang="ru-RU" sz="2800" b="1"/>
              <a:t> Ом, что составляет 10</a:t>
            </a:r>
            <a:r>
              <a:rPr lang="ru-RU" sz="2800" b="1" baseline="30000"/>
              <a:t>-7</a:t>
            </a:r>
            <a:r>
              <a:rPr lang="ru-RU" sz="2800" b="1"/>
              <a:t> от значения при 0 </a:t>
            </a:r>
            <a:r>
              <a:rPr lang="ru-RU" sz="2800" b="1">
                <a:sym typeface="Symbol" pitchFamily="18" charset="2"/>
              </a:rPr>
              <a:t></a:t>
            </a:r>
            <a:r>
              <a:rPr lang="ru-RU" sz="2800" b="1"/>
              <a:t>С». Отметим, что температурный интервал, в котором сопротивление уменьшалось до нуля, очень узок, и для некоторых металлов он составляет лишь 10</a:t>
            </a:r>
            <a:r>
              <a:rPr lang="ru-RU" sz="2800" b="1" baseline="30000"/>
              <a:t>-3</a:t>
            </a:r>
            <a:r>
              <a:rPr lang="ru-RU" sz="2800" b="1"/>
              <a:t> К.</a:t>
            </a:r>
            <a:r>
              <a:rPr lang="ru-RU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ChangeArrowheads="1"/>
          </p:cNvSpPr>
          <p:nvPr/>
        </p:nvSpPr>
        <p:spPr bwMode="auto">
          <a:xfrm>
            <a:off x="0" y="188913"/>
            <a:ext cx="91440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600" b="1"/>
              <a:t>Раскрученная катушка резко тормозилась, и в цепи возникал кратковременный ток, обусловленный инерцией носителей заряда. </a:t>
            </a:r>
          </a:p>
          <a:p>
            <a:pPr>
              <a:buFontTx/>
              <a:buChar char="•"/>
            </a:pPr>
            <a:r>
              <a:rPr lang="ru-RU" sz="3600" b="1"/>
              <a:t>Полный заряд, протекающий по цепи, измерялся по отбросу стрелки гальванометра.</a:t>
            </a:r>
          </a:p>
        </p:txBody>
      </p:sp>
      <p:pic>
        <p:nvPicPr>
          <p:cNvPr id="8195" name="Picture 0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062413"/>
            <a:ext cx="7929562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9144000" cy="5472113"/>
          </a:xfrm>
        </p:spPr>
        <p:txBody>
          <a:bodyPr/>
          <a:lstStyle/>
          <a:p>
            <a:pPr marL="469900" indent="-469900" eaLnBrk="1" hangingPunct="1">
              <a:lnSpc>
                <a:spcPct val="80000"/>
              </a:lnSpc>
            </a:pPr>
            <a:r>
              <a:rPr lang="ru-RU" sz="3000" b="1" smtClean="0">
                <a:latin typeface="Lucida Console" pitchFamily="49" charset="0"/>
              </a:rPr>
              <a:t>В 1957 г. Дж. Бардином, Л. Купером, Дж. Шрифером дано квантово-механическое объяснение природы сверхпроводимости (теория БКШ). </a:t>
            </a:r>
          </a:p>
          <a:p>
            <a:pPr marL="469900" indent="-469900" eaLnBrk="1" hangingPunct="1">
              <a:lnSpc>
                <a:spcPct val="80000"/>
              </a:lnSpc>
            </a:pPr>
            <a:endParaRPr lang="ru-RU" sz="3000" b="1" smtClean="0">
              <a:latin typeface="Lucida Console" pitchFamily="49" charset="0"/>
            </a:endParaRPr>
          </a:p>
          <a:p>
            <a:pPr marL="469900" indent="-469900" eaLnBrk="1" hangingPunct="1">
              <a:lnSpc>
                <a:spcPct val="80000"/>
              </a:lnSpc>
            </a:pPr>
            <a:r>
              <a:rPr lang="ru-RU" sz="3000" b="1" smtClean="0">
                <a:latin typeface="Lucida Console" pitchFamily="49" charset="0"/>
              </a:rPr>
              <a:t>Было показано, что хотя между электронами действуют силы кулоновского отталкивания, тем не менее в твердых телах при температуре перехода в сверхпроводящее состояние </a:t>
            </a:r>
            <a:r>
              <a:rPr lang="ru-RU" sz="3000" b="1" i="1" smtClean="0">
                <a:latin typeface="Lucida Console" pitchFamily="49" charset="0"/>
              </a:rPr>
              <a:t>Т</a:t>
            </a:r>
            <a:r>
              <a:rPr lang="ru-RU" sz="3000" b="1" i="1" baseline="-25000" smtClean="0">
                <a:latin typeface="Lucida Console" pitchFamily="49" charset="0"/>
              </a:rPr>
              <a:t>с</a:t>
            </a:r>
            <a:r>
              <a:rPr lang="ru-RU" sz="3000" b="1" smtClean="0">
                <a:latin typeface="Lucida Console" pitchFamily="49" charset="0"/>
              </a:rPr>
              <a:t> – </a:t>
            </a:r>
            <a:r>
              <a:rPr lang="ru-RU" sz="3000" b="1" smtClean="0">
                <a:solidFill>
                  <a:schemeClr val="accent2"/>
                </a:solidFill>
                <a:latin typeface="Lucida Console" pitchFamily="49" charset="0"/>
              </a:rPr>
              <a:t>критической температуре</a:t>
            </a:r>
            <a:r>
              <a:rPr lang="ru-RU" sz="3000" b="1" smtClean="0">
                <a:latin typeface="Lucida Console" pitchFamily="49" charset="0"/>
              </a:rPr>
              <a:t>, между электронами начинают действовать силы притяжения, обусловленные обменом </a:t>
            </a:r>
            <a:r>
              <a:rPr lang="ru-RU" b="1" i="1" smtClean="0">
                <a:solidFill>
                  <a:schemeClr val="accent2"/>
                </a:solidFill>
                <a:latin typeface="Lucida Console" pitchFamily="49" charset="0"/>
              </a:rPr>
              <a:t>фононами</a:t>
            </a:r>
            <a:r>
              <a:rPr lang="ru-RU" sz="3000" b="1" smtClean="0">
                <a:latin typeface="Lucida Console" pitchFamily="49" charset="0"/>
              </a:rPr>
              <a:t> между электронами.</a:t>
            </a:r>
            <a:r>
              <a:rPr lang="ru-RU" sz="2400" b="1" smtClean="0">
                <a:latin typeface="Lucida Console" pitchFamily="49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/>
          <p:cNvSpPr>
            <a:spLocks noChangeArrowheads="1"/>
          </p:cNvSpPr>
          <p:nvPr/>
        </p:nvSpPr>
        <p:spPr bwMode="auto">
          <a:xfrm>
            <a:off x="250825" y="404813"/>
            <a:ext cx="8893175" cy="60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    Фононы – кванты упругих колебаний кристаллической решетки. </a:t>
            </a:r>
            <a:endParaRPr lang="en-US" sz="2800" b="1"/>
          </a:p>
          <a:p>
            <a:pPr>
              <a:buFontTx/>
              <a:buChar char="•"/>
            </a:pPr>
            <a:r>
              <a:rPr lang="en-US" sz="2800" b="1"/>
              <a:t>    </a:t>
            </a:r>
            <a:r>
              <a:rPr lang="ru-RU" sz="2800" b="1"/>
              <a:t>Это притяжение приводит к образованию связанных электронных пар – </a:t>
            </a:r>
            <a:r>
              <a:rPr lang="ru-RU" sz="2800" b="1" i="1">
                <a:solidFill>
                  <a:schemeClr val="accent2"/>
                </a:solidFill>
              </a:rPr>
              <a:t>куперовских пар</a:t>
            </a:r>
            <a:r>
              <a:rPr lang="ru-RU" sz="2800" b="1"/>
              <a:t>. </a:t>
            </a:r>
          </a:p>
          <a:p>
            <a:pPr>
              <a:buFontTx/>
              <a:buChar char="•"/>
            </a:pPr>
            <a:r>
              <a:rPr lang="ru-RU" sz="2800" b="1"/>
              <a:t>    Пары электронов уже не являются фермионами, и для них уже не действует принцип запрета Паули. </a:t>
            </a:r>
          </a:p>
          <a:p>
            <a:pPr>
              <a:buFontTx/>
              <a:buChar char="•"/>
            </a:pPr>
            <a:r>
              <a:rPr lang="ru-RU" sz="2800" b="1"/>
              <a:t>    Спаренные электроны являются бозонами – частицами с нулевым спином, и стремятся сконденсироваться. </a:t>
            </a:r>
          </a:p>
          <a:p>
            <a:pPr>
              <a:buFontTx/>
              <a:buChar char="•"/>
            </a:pPr>
            <a:r>
              <a:rPr lang="ru-RU" sz="2800" b="1"/>
              <a:t>    В результате такой конденсации образуется электрически заряженная, сверхтекучая электронная жидкость, обладающая свойствами сверхпроводимости.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ChangeArrowheads="1"/>
          </p:cNvSpPr>
          <p:nvPr/>
        </p:nvSpPr>
        <p:spPr bwMode="auto">
          <a:xfrm>
            <a:off x="0" y="0"/>
            <a:ext cx="9467850" cy="692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b="1"/>
              <a:t>    Сверхпроводящее состояние является макроскопическим квантовым состоянием металла </a:t>
            </a:r>
          </a:p>
          <a:p>
            <a:pPr>
              <a:buFontTx/>
              <a:buChar char="•"/>
            </a:pPr>
            <a:r>
              <a:rPr lang="ru-RU" sz="2800" b="1"/>
              <a:t>    Электрон, движущийся среди положительно заряженных ионов, поляризует решетку т.е. электростатическими силами притягивает к себе ближайшие ионы.     </a:t>
            </a:r>
          </a:p>
          <a:p>
            <a:pPr>
              <a:buFontTx/>
              <a:buChar char="•"/>
            </a:pPr>
            <a:r>
              <a:rPr lang="ru-RU" sz="2800" b="1"/>
              <a:t>    Благодаря такому смещению ионов в окрестности траектории электрона локально возрастает плотность положительного заряда.</a:t>
            </a:r>
          </a:p>
          <a:p>
            <a:pPr>
              <a:buFontTx/>
              <a:buChar char="•"/>
            </a:pPr>
            <a:r>
              <a:rPr lang="ru-RU" sz="2800" b="1"/>
              <a:t>     Второй электрон, движущийся вслед за первым, будет притягиваться областью с избыточным положительным зарядом. </a:t>
            </a:r>
          </a:p>
          <a:p>
            <a:pPr>
              <a:buFontTx/>
              <a:buChar char="•"/>
            </a:pPr>
            <a:r>
              <a:rPr lang="ru-RU" sz="2800" b="1"/>
              <a:t>    В результате косвенным образом за счет взаимодействия с решеткой между электронами </a:t>
            </a:r>
            <a:r>
              <a:rPr lang="ru-RU" sz="2800" b="1" i="1"/>
              <a:t>1</a:t>
            </a:r>
            <a:r>
              <a:rPr lang="ru-RU" sz="2800" b="1"/>
              <a:t> и </a:t>
            </a:r>
            <a:r>
              <a:rPr lang="ru-RU" sz="2800" b="1" i="1"/>
              <a:t>2</a:t>
            </a:r>
            <a:r>
              <a:rPr lang="ru-RU" sz="2800" b="1"/>
              <a:t> возникают силы притяжения(связанная куперовская пара).</a:t>
            </a:r>
            <a:r>
              <a:rPr lang="ru-RU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ChangeArrowheads="1"/>
          </p:cNvSpPr>
          <p:nvPr/>
        </p:nvSpPr>
        <p:spPr bwMode="auto">
          <a:xfrm>
            <a:off x="250825" y="333375"/>
            <a:ext cx="8893175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ru-RU" sz="3200" b="1"/>
              <a:t>  Вещества в сверхпроводящем состоянии обладают исключительными свойствами.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ru-RU" sz="3200" b="1"/>
              <a:t>  Практически наиболее важным их них является способность длительное время (многие годы) поддерживать без затухания электрический ток, возбужденный в сверхпроводящей цепи.</a:t>
            </a:r>
          </a:p>
        </p:txBody>
      </p:sp>
      <p:sp>
        <p:nvSpPr>
          <p:cNvPr id="66563" name="Rectangle 5"/>
          <p:cNvSpPr>
            <a:spLocks noChangeArrowheads="1"/>
          </p:cNvSpPr>
          <p:nvPr/>
        </p:nvSpPr>
        <p:spPr bwMode="auto">
          <a:xfrm>
            <a:off x="179388" y="4076700"/>
            <a:ext cx="8964612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3200" b="1"/>
              <a:t>  </a:t>
            </a:r>
            <a:r>
              <a:rPr lang="ru-RU" sz="3200" b="1"/>
              <a:t>Научный интерес к сверхпроводимости возрастал по мере открытия новых материалов с более высокими критическими температурами.</a:t>
            </a:r>
            <a:r>
              <a:rPr lang="ru-RU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4"/>
          <p:cNvSpPr>
            <a:spLocks noChangeArrowheads="1"/>
          </p:cNvSpPr>
          <p:nvPr/>
        </p:nvSpPr>
        <p:spPr bwMode="auto">
          <a:xfrm>
            <a:off x="179388" y="260350"/>
            <a:ext cx="8964612" cy="604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600" b="1"/>
              <a:t>    Значительный шаг в этом направлении произошел в 1986 году, когда было обнаружено, что у одного сложного керамического соединения </a:t>
            </a:r>
            <a:r>
              <a:rPr lang="ru-RU" sz="2600" b="1" i="1"/>
              <a:t>T</a:t>
            </a:r>
            <a:r>
              <a:rPr lang="ru-RU" sz="2600" b="1" baseline="-25000"/>
              <a:t>кр</a:t>
            </a:r>
            <a:r>
              <a:rPr lang="ru-RU" sz="2600" b="1"/>
              <a:t> = 35 K. </a:t>
            </a:r>
          </a:p>
          <a:p>
            <a:pPr>
              <a:buFontTx/>
              <a:buChar char="•"/>
            </a:pPr>
            <a:r>
              <a:rPr lang="ru-RU" sz="2600" b="1"/>
              <a:t>    Уже в следующем 1987 году физики сумели создать новую керамику с критической температурой 98 К, превышающей температуру жидкого азота (77 К). </a:t>
            </a:r>
          </a:p>
          <a:p>
            <a:pPr>
              <a:buFontTx/>
              <a:buChar char="•"/>
            </a:pPr>
            <a:r>
              <a:rPr lang="ru-RU" sz="2600" b="1"/>
              <a:t>    Явление перехода веществ в сверхпроводящее состояние при температурах, превышающих температуру кипения жидкого азота, было названо </a:t>
            </a:r>
            <a:r>
              <a:rPr lang="ru-RU" sz="2600" b="1" i="1">
                <a:solidFill>
                  <a:srgbClr val="FF0066"/>
                </a:solidFill>
              </a:rPr>
              <a:t>высокотемпературной сверхпроводимостью</a:t>
            </a:r>
            <a:r>
              <a:rPr lang="ru-RU" sz="2600" b="1">
                <a:solidFill>
                  <a:srgbClr val="FF0066"/>
                </a:solidFill>
              </a:rPr>
              <a:t>.</a:t>
            </a:r>
            <a:r>
              <a:rPr lang="ru-RU" sz="2600" b="1"/>
              <a:t> </a:t>
            </a:r>
          </a:p>
          <a:p>
            <a:pPr>
              <a:buFontTx/>
              <a:buChar char="•"/>
            </a:pPr>
            <a:r>
              <a:rPr lang="ru-RU" sz="2600" b="1"/>
              <a:t>    В 1988 году было создано керамическое соединение на основе элементов Tl–Ca–Ba–Cu–O с критической температурой 125 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ChangeArrowheads="1"/>
          </p:cNvSpPr>
          <p:nvPr/>
        </p:nvSpPr>
        <p:spPr bwMode="auto">
          <a:xfrm>
            <a:off x="223838" y="620713"/>
            <a:ext cx="8920162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4000" b="1"/>
              <a:t>   Следует отметить, что до настоящего времени механизм высокотемпературной сверхпроводимости керамических материалов до конца не выяснен.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Электрический ток в электролитах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000" b="1" smtClean="0">
                <a:solidFill>
                  <a:srgbClr val="003399"/>
                </a:solidFill>
              </a:rPr>
              <a:t>Электролиты. Носители зарядов в электролитах.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000" b="1" smtClean="0">
                <a:solidFill>
                  <a:srgbClr val="003399"/>
                </a:solidFill>
              </a:rPr>
              <a:t>Электролиз. Электролитическая диссоциация.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000" b="1" smtClean="0">
                <a:solidFill>
                  <a:srgbClr val="003399"/>
                </a:solidFill>
              </a:rPr>
              <a:t>Закон Фарадея для электролиза.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ru-RU" sz="3000" b="1" smtClean="0">
                <a:solidFill>
                  <a:srgbClr val="003399"/>
                </a:solidFill>
              </a:rPr>
              <a:t>Объединенный закон Фарадея для электролиза.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3000" b="1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endParaRPr lang="ru-RU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/>
              <a:t> </a:t>
            </a:r>
            <a:endParaRPr lang="ru-RU" sz="480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620713"/>
            <a:ext cx="8497887" cy="4546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000" b="1" i="1" smtClean="0">
                <a:solidFill>
                  <a:srgbClr val="003399"/>
                </a:solidFill>
              </a:rPr>
              <a:t>Электролитами</a:t>
            </a:r>
            <a:r>
              <a:rPr lang="ru-RU" sz="4000" b="1" smtClean="0"/>
              <a:t> принято называть проводящие среды, в которых протекание </a:t>
            </a:r>
            <a:r>
              <a:rPr lang="ru-RU" sz="4000" b="1" smtClean="0">
                <a:hlinkClick r:id="rId2" action="ppaction://hlinkfile"/>
              </a:rPr>
              <a:t>электрического тока</a:t>
            </a:r>
            <a:r>
              <a:rPr lang="ru-RU" sz="4000" b="1" smtClean="0"/>
              <a:t> сопровождается переносом вещества. </a:t>
            </a:r>
          </a:p>
          <a:p>
            <a:pPr eaLnBrk="1" hangingPunct="1">
              <a:lnSpc>
                <a:spcPct val="90000"/>
              </a:lnSpc>
            </a:pPr>
            <a:r>
              <a:rPr lang="ru-RU" sz="4000" b="1" smtClean="0">
                <a:solidFill>
                  <a:srgbClr val="003399"/>
                </a:solidFill>
              </a:rPr>
              <a:t>Носителями свободных зарядов</a:t>
            </a:r>
            <a:r>
              <a:rPr lang="ru-RU" sz="4000" b="1" smtClean="0"/>
              <a:t> в электролитах являются </a:t>
            </a:r>
            <a:r>
              <a:rPr lang="ru-RU" sz="4000" b="1" smtClean="0">
                <a:solidFill>
                  <a:srgbClr val="003399"/>
                </a:solidFill>
              </a:rPr>
              <a:t>положительно и отрицательно заряженные ионы</a:t>
            </a:r>
            <a:r>
              <a:rPr lang="ru-RU" sz="4000" b="1" smtClean="0"/>
              <a:t>.</a:t>
            </a:r>
            <a:r>
              <a:rPr lang="ru-RU" sz="40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3800" b="1" smtClean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69215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Основными представителями электролитов, широко используемыми в технике, являются водные </a:t>
            </a:r>
            <a:r>
              <a:rPr lang="ru-RU" b="1" smtClean="0">
                <a:solidFill>
                  <a:srgbClr val="003399"/>
                </a:solidFill>
              </a:rPr>
              <a:t>растворы неорганических кислот, солей и оснований.</a:t>
            </a:r>
          </a:p>
          <a:p>
            <a:pPr eaLnBrk="1" hangingPunct="1">
              <a:lnSpc>
                <a:spcPct val="90000"/>
              </a:lnSpc>
            </a:pPr>
            <a:endParaRPr lang="ru-RU" b="1" smtClean="0">
              <a:solidFill>
                <a:srgbClr val="00339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Прохождение электрического тока через электролит сопровождается выделением веществ на электродах.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Это явление получило название </a:t>
            </a:r>
            <a:r>
              <a:rPr lang="ru-RU" sz="3600" b="1" i="1" smtClean="0">
                <a:solidFill>
                  <a:schemeClr val="accent2"/>
                </a:solidFill>
              </a:rPr>
              <a:t>электролиза.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93863" y="639763"/>
            <a:ext cx="5324475" cy="457200"/>
          </a:xfrm>
        </p:spPr>
        <p:txBody>
          <a:bodyPr/>
          <a:lstStyle/>
          <a:p>
            <a:pPr eaLnBrk="1" hangingPunct="1"/>
            <a:r>
              <a:rPr lang="ru-RU" b="1" smtClean="0"/>
              <a:t>Электролиз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81200"/>
            <a:ext cx="3814762" cy="4114800"/>
          </a:xfrm>
        </p:spPr>
        <p:txBody>
          <a:bodyPr/>
          <a:lstStyle/>
          <a:p>
            <a:pPr eaLnBrk="1" hangingPunct="1"/>
            <a:r>
              <a:rPr lang="ru-RU" sz="2400" smtClean="0"/>
              <a:t>Это совокупность процессов, протекающих в растворе или расплаве электролита, при пропускании через него электрического тока. Электролиз является одним из важнейших направлений в электрохимии</a:t>
            </a:r>
            <a:endParaRPr lang="en-US" sz="2400" smtClean="0"/>
          </a:p>
          <a:p>
            <a:pPr eaLnBrk="1" hangingPunct="1"/>
            <a:endParaRPr lang="ru-RU" sz="2400" smtClean="0"/>
          </a:p>
        </p:txBody>
      </p:sp>
      <p:pic>
        <p:nvPicPr>
          <p:cNvPr id="72708" name="Picture 6" descr="тема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1688"/>
            <a:ext cx="4643438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0" y="0"/>
            <a:ext cx="9540875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200"/>
              <a:t>   При торможении вращающейся катушки на каждый носитель заряда </a:t>
            </a:r>
            <a:r>
              <a:rPr lang="ru-RU" sz="3600" b="1" i="1"/>
              <a:t>e</a:t>
            </a:r>
            <a:r>
              <a:rPr lang="ru-RU" sz="3200"/>
              <a:t> действует </a:t>
            </a:r>
            <a:r>
              <a:rPr lang="ru-RU" sz="3200" b="1" i="1">
                <a:solidFill>
                  <a:schemeClr val="hlink"/>
                </a:solidFill>
              </a:rPr>
              <a:t>тормозящая сила</a:t>
            </a:r>
            <a:r>
              <a:rPr lang="ru-RU" sz="3200"/>
              <a:t>, которая играет роль </a:t>
            </a:r>
            <a:r>
              <a:rPr lang="ru-RU" sz="3200" b="1">
                <a:hlinkClick r:id="rId3" action="ppaction://hlinkfile"/>
              </a:rPr>
              <a:t>сторонней силы</a:t>
            </a:r>
            <a:r>
              <a:rPr lang="ru-RU" sz="3200"/>
              <a:t>, то есть </a:t>
            </a:r>
            <a:r>
              <a:rPr lang="ru-RU" sz="3200" b="1" i="1">
                <a:solidFill>
                  <a:srgbClr val="FF0000"/>
                </a:solidFill>
              </a:rPr>
              <a:t>силы </a:t>
            </a:r>
            <a:r>
              <a:rPr lang="ru-RU" sz="2800" b="1" i="1">
                <a:solidFill>
                  <a:srgbClr val="FF0000"/>
                </a:solidFill>
              </a:rPr>
              <a:t>неэлектрического происхождения</a:t>
            </a:r>
            <a:r>
              <a:rPr lang="ru-RU" sz="2800" b="1">
                <a:solidFill>
                  <a:srgbClr val="FF0000"/>
                </a:solidFill>
              </a:rPr>
              <a:t>:</a:t>
            </a:r>
          </a:p>
          <a:p>
            <a:pPr>
              <a:buFontTx/>
              <a:buChar char="•"/>
            </a:pPr>
            <a:r>
              <a:rPr lang="ru-RU" sz="3200"/>
              <a:t> </a:t>
            </a:r>
            <a:r>
              <a:rPr lang="ru-RU" sz="3200">
                <a:solidFill>
                  <a:schemeClr val="hlink"/>
                </a:solidFill>
              </a:rPr>
              <a:t>Сторонняя сила, отнесенная к единице заряда, </a:t>
            </a:r>
            <a:r>
              <a:rPr lang="ru-RU" sz="3200"/>
              <a:t>по определению</a:t>
            </a:r>
            <a:r>
              <a:rPr lang="ru-RU" sz="3200">
                <a:solidFill>
                  <a:schemeClr val="hlink"/>
                </a:solidFill>
              </a:rPr>
              <a:t> является напряженностью </a:t>
            </a:r>
            <a:r>
              <a:rPr lang="ru-RU" sz="3200" b="1" i="1">
                <a:solidFill>
                  <a:schemeClr val="hlink"/>
                </a:solidFill>
              </a:rPr>
              <a:t>E</a:t>
            </a:r>
            <a:r>
              <a:rPr lang="ru-RU" sz="3200" b="1" baseline="-25000">
                <a:solidFill>
                  <a:schemeClr val="hlink"/>
                </a:solidFill>
              </a:rPr>
              <a:t>ст</a:t>
            </a:r>
            <a:r>
              <a:rPr lang="ru-RU" sz="3200" baseline="-25000">
                <a:solidFill>
                  <a:schemeClr val="hlink"/>
                </a:solidFill>
              </a:rPr>
              <a:t> </a:t>
            </a:r>
            <a:r>
              <a:rPr lang="ru-RU" sz="3200">
                <a:solidFill>
                  <a:schemeClr val="hlink"/>
                </a:solidFill>
              </a:rPr>
              <a:t>поля сторонних сил: </a:t>
            </a:r>
          </a:p>
          <a:p>
            <a:endParaRPr lang="ru-RU" sz="3200">
              <a:solidFill>
                <a:schemeClr val="hlink"/>
              </a:solidFill>
            </a:endParaRPr>
          </a:p>
          <a:p>
            <a:endParaRPr lang="ru-RU" sz="3200"/>
          </a:p>
          <a:p>
            <a:r>
              <a:rPr lang="ru-RU" sz="3200"/>
              <a:t>Следовательно, в цепи при торможении катушки возникает </a:t>
            </a:r>
            <a:r>
              <a:rPr lang="ru-RU" sz="3200" b="1" i="1">
                <a:solidFill>
                  <a:srgbClr val="003399"/>
                </a:solidFill>
              </a:rPr>
              <a:t>электродвижущая сила</a:t>
            </a:r>
            <a:r>
              <a:rPr lang="en-US" sz="3200" b="1" i="1">
                <a:solidFill>
                  <a:srgbClr val="003399"/>
                </a:solidFill>
              </a:rPr>
              <a:t>:</a:t>
            </a:r>
            <a:endParaRPr lang="ru-RU" sz="3200" b="1" i="1">
              <a:solidFill>
                <a:srgbClr val="003399"/>
              </a:solidFill>
            </a:endParaRPr>
          </a:p>
        </p:txBody>
      </p:sp>
      <p:sp>
        <p:nvSpPr>
          <p:cNvPr id="9219" name="Oval 8"/>
          <p:cNvSpPr>
            <a:spLocks noChangeArrowheads="1"/>
          </p:cNvSpPr>
          <p:nvPr/>
        </p:nvSpPr>
        <p:spPr bwMode="auto">
          <a:xfrm>
            <a:off x="6516688" y="1412875"/>
            <a:ext cx="3168650" cy="1223963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1" name="Object 0"/>
          <p:cNvGraphicFramePr>
            <a:graphicFrameLocks noChangeAspect="1"/>
          </p:cNvGraphicFramePr>
          <p:nvPr/>
        </p:nvGraphicFramePr>
        <p:xfrm>
          <a:off x="6643688" y="1357313"/>
          <a:ext cx="2647950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Формула" r:id="rId4" imgW="812447" imgH="444307" progId="Equation.3">
                  <p:embed/>
                </p:oleObj>
              </mc:Choice>
              <mc:Fallback>
                <p:oleObj name="Формула" r:id="rId4" imgW="812447" imgH="444307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1357313"/>
                        <a:ext cx="2647950" cy="128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3" name="Object 2"/>
          <p:cNvGraphicFramePr>
            <a:graphicFrameLocks noChangeAspect="1"/>
          </p:cNvGraphicFramePr>
          <p:nvPr/>
        </p:nvGraphicFramePr>
        <p:xfrm>
          <a:off x="2857500" y="3714750"/>
          <a:ext cx="2960688" cy="137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Формула" r:id="rId6" imgW="965200" imgH="444500" progId="Equation.3">
                  <p:embed/>
                </p:oleObj>
              </mc:Choice>
              <mc:Fallback>
                <p:oleObj name="Формула" r:id="rId6" imgW="965200" imgH="4445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3714750"/>
                        <a:ext cx="2960688" cy="137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25" name="Object 4"/>
          <p:cNvGraphicFramePr>
            <a:graphicFrameLocks noChangeAspect="1"/>
          </p:cNvGraphicFramePr>
          <p:nvPr/>
        </p:nvGraphicFramePr>
        <p:xfrm>
          <a:off x="5429250" y="5627688"/>
          <a:ext cx="3714750" cy="123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Формула" r:id="rId8" imgW="1384300" imgH="457200" progId="Equation.3">
                  <p:embed/>
                </p:oleObj>
              </mc:Choice>
              <mc:Fallback>
                <p:oleObj name="Формула" r:id="rId8" imgW="13843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0" y="5627688"/>
                        <a:ext cx="3714750" cy="1230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33375"/>
            <a:ext cx="8351837" cy="62642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b="1" smtClean="0"/>
              <a:t>   </a:t>
            </a:r>
            <a:r>
              <a:rPr lang="ru-RU" b="1" smtClean="0">
                <a:solidFill>
                  <a:srgbClr val="CC3300"/>
                </a:solidFill>
              </a:rPr>
              <a:t>Электрический ток в электролитах представляет собой перемещение ионов обоих знаков в противоположных направлениях</a:t>
            </a:r>
            <a:r>
              <a:rPr lang="ru-RU" b="1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b="1" smtClean="0"/>
              <a:t> </a:t>
            </a:r>
            <a:r>
              <a:rPr lang="en-US" b="1" smtClean="0"/>
              <a:t>   </a:t>
            </a:r>
            <a:r>
              <a:rPr lang="ru-RU" b="1" smtClean="0"/>
              <a:t>Положительные ионы движутся к отрицательному электроду </a:t>
            </a:r>
            <a:r>
              <a:rPr lang="ru-RU" b="1" smtClean="0">
                <a:solidFill>
                  <a:srgbClr val="DE6060"/>
                </a:solidFill>
              </a:rPr>
              <a:t>(</a:t>
            </a:r>
            <a:r>
              <a:rPr lang="ru-RU" b="1" i="1" smtClean="0">
                <a:solidFill>
                  <a:srgbClr val="DE6060"/>
                </a:solidFill>
              </a:rPr>
              <a:t>катоду</a:t>
            </a:r>
            <a:r>
              <a:rPr lang="ru-RU" b="1" smtClean="0">
                <a:solidFill>
                  <a:srgbClr val="DE6060"/>
                </a:solidFill>
              </a:rPr>
              <a:t>),</a:t>
            </a:r>
            <a:r>
              <a:rPr lang="ru-RU" b="1" smtClean="0"/>
              <a:t> отрицательные ионы – к положительному электроду </a:t>
            </a:r>
            <a:r>
              <a:rPr lang="ru-RU" b="1" smtClean="0">
                <a:solidFill>
                  <a:srgbClr val="DE6060"/>
                </a:solidFill>
              </a:rPr>
              <a:t>(</a:t>
            </a:r>
            <a:r>
              <a:rPr lang="ru-RU" b="1" i="1" smtClean="0">
                <a:solidFill>
                  <a:srgbClr val="DE6060"/>
                </a:solidFill>
              </a:rPr>
              <a:t>аноду</a:t>
            </a:r>
            <a:r>
              <a:rPr lang="ru-RU" b="1" smtClean="0">
                <a:solidFill>
                  <a:srgbClr val="DE6060"/>
                </a:solidFill>
              </a:rPr>
              <a:t>).</a:t>
            </a:r>
          </a:p>
          <a:p>
            <a:pPr eaLnBrk="1" hangingPunct="1">
              <a:lnSpc>
                <a:spcPct val="80000"/>
              </a:lnSpc>
            </a:pPr>
            <a:r>
              <a:rPr lang="en-US" b="1" smtClean="0"/>
              <a:t>    </a:t>
            </a:r>
            <a:r>
              <a:rPr lang="ru-RU" b="1" smtClean="0"/>
              <a:t>Ионы обоих знаков появляются в водных растворах солей, кислот и щелочей в результате расщепления части нейтральных молекул. </a:t>
            </a:r>
          </a:p>
          <a:p>
            <a:pPr eaLnBrk="1" hangingPunct="1">
              <a:lnSpc>
                <a:spcPct val="80000"/>
              </a:lnSpc>
            </a:pPr>
            <a:r>
              <a:rPr lang="en-US" b="1" smtClean="0"/>
              <a:t>   </a:t>
            </a:r>
            <a:r>
              <a:rPr lang="ru-RU" b="1" smtClean="0"/>
              <a:t>Это явление называется </a:t>
            </a:r>
            <a:r>
              <a:rPr lang="ru-RU" sz="3600" b="1" i="1" smtClean="0">
                <a:solidFill>
                  <a:schemeClr val="accent2"/>
                </a:solidFill>
              </a:rPr>
              <a:t>электролитической диссоциацией</a:t>
            </a:r>
            <a:r>
              <a:rPr lang="ru-RU" sz="3600" b="1" smtClean="0">
                <a:solidFill>
                  <a:schemeClr val="accent2"/>
                </a:solidFill>
              </a:rPr>
              <a:t>.</a:t>
            </a:r>
            <a:r>
              <a:rPr lang="ru-RU" smtClean="0">
                <a:solidFill>
                  <a:srgbClr val="DE6060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77724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 </a:t>
            </a:r>
            <a:endParaRPr lang="ru-RU" smtClean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404813"/>
            <a:ext cx="889317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   </a:t>
            </a:r>
            <a:r>
              <a:rPr lang="ru-RU" b="1" smtClean="0"/>
              <a:t>Закон электролиза был экспериментально установлен английским физиком М. Фарадеем в 1833 году. 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i="1" smtClean="0">
                <a:solidFill>
                  <a:schemeClr val="accent2"/>
                </a:solidFill>
              </a:rPr>
              <a:t>   </a:t>
            </a:r>
            <a:r>
              <a:rPr lang="ru-RU" sz="3600" b="1" i="1" smtClean="0">
                <a:solidFill>
                  <a:schemeClr val="accent2"/>
                </a:solidFill>
              </a:rPr>
              <a:t>Закон Фарадея</a:t>
            </a:r>
            <a:r>
              <a:rPr lang="ru-RU" b="1" smtClean="0"/>
              <a:t> определяет количества первичных продуктов, выделяющихся на электродах при электролизе:</a:t>
            </a:r>
          </a:p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chemeClr val="accent2"/>
                </a:solidFill>
              </a:rPr>
              <a:t>   </a:t>
            </a:r>
            <a:r>
              <a:rPr lang="ru-RU" b="1" smtClean="0">
                <a:solidFill>
                  <a:schemeClr val="accent2"/>
                </a:solidFill>
              </a:rPr>
              <a:t>Масса </a:t>
            </a:r>
            <a:r>
              <a:rPr lang="ru-RU" b="1" i="1" smtClean="0">
                <a:solidFill>
                  <a:schemeClr val="accent2"/>
                </a:solidFill>
              </a:rPr>
              <a:t>m</a:t>
            </a:r>
            <a:r>
              <a:rPr lang="ru-RU" b="1" smtClean="0">
                <a:solidFill>
                  <a:schemeClr val="accent2"/>
                </a:solidFill>
              </a:rPr>
              <a:t> вещества, выделившегося на электроде, прямо пропорциональна заряду </a:t>
            </a:r>
            <a:r>
              <a:rPr lang="ru-RU" b="1" i="1" smtClean="0">
                <a:solidFill>
                  <a:schemeClr val="accent2"/>
                </a:solidFill>
              </a:rPr>
              <a:t>Q</a:t>
            </a:r>
            <a:r>
              <a:rPr lang="ru-RU" b="1" smtClean="0">
                <a:solidFill>
                  <a:schemeClr val="accent2"/>
                </a:solidFill>
              </a:rPr>
              <a:t>, прошедшему через электролит:</a:t>
            </a:r>
            <a:endParaRPr lang="ru-RU" b="1" i="1" smtClean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000" b="1" i="1" smtClean="0"/>
              <a:t>m</a:t>
            </a:r>
            <a:r>
              <a:rPr lang="ru-RU" sz="4000" b="1" smtClean="0"/>
              <a:t> = </a:t>
            </a:r>
            <a:r>
              <a:rPr lang="ru-RU" sz="4000" b="1" i="1" smtClean="0"/>
              <a:t>kQ</a:t>
            </a:r>
            <a:r>
              <a:rPr lang="ru-RU" sz="4000" b="1" smtClean="0"/>
              <a:t> = </a:t>
            </a:r>
            <a:r>
              <a:rPr lang="ru-RU" sz="4000" b="1" i="1" smtClean="0"/>
              <a:t>kIt</a:t>
            </a:r>
            <a:r>
              <a:rPr lang="ru-RU" sz="4000" b="1" smtClean="0"/>
              <a:t>.</a:t>
            </a:r>
            <a:r>
              <a:rPr lang="ru-RU" sz="40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Величину </a:t>
            </a:r>
            <a:r>
              <a:rPr lang="ru-RU" b="1" i="1" smtClean="0"/>
              <a:t>k</a:t>
            </a:r>
            <a:r>
              <a:rPr lang="ru-RU" b="1" smtClean="0"/>
              <a:t> называют </a:t>
            </a:r>
            <a:r>
              <a:rPr lang="ru-RU" sz="3600" b="1" i="1" smtClean="0">
                <a:solidFill>
                  <a:schemeClr val="accent2"/>
                </a:solidFill>
              </a:rPr>
              <a:t>электрохимическим эквивалентом</a:t>
            </a:r>
            <a:r>
              <a:rPr lang="ru-RU" sz="3600" b="1" smtClean="0">
                <a:solidFill>
                  <a:schemeClr val="accent2"/>
                </a:solidFill>
              </a:rPr>
              <a:t>.</a:t>
            </a:r>
            <a:endParaRPr lang="ru-RU" sz="360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60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3375"/>
            <a:ext cx="8964613" cy="6524625"/>
          </a:xfrm>
        </p:spPr>
        <p:txBody>
          <a:bodyPr/>
          <a:lstStyle/>
          <a:p>
            <a:pPr eaLnBrk="1" hangingPunct="1"/>
            <a:r>
              <a:rPr lang="ru-RU" b="1" smtClean="0"/>
              <a:t>Так как заряд иона равен произведению валентности вещества </a:t>
            </a:r>
            <a:r>
              <a:rPr lang="ru-RU" b="1" i="1" smtClean="0"/>
              <a:t>n</a:t>
            </a:r>
            <a:r>
              <a:rPr lang="ru-RU" b="1" smtClean="0"/>
              <a:t> на элементарный заряд </a:t>
            </a:r>
            <a:r>
              <a:rPr lang="ru-RU" b="1" i="1" smtClean="0"/>
              <a:t>e</a:t>
            </a:r>
            <a:r>
              <a:rPr lang="ru-RU" b="1" smtClean="0"/>
              <a:t> (</a:t>
            </a:r>
            <a:r>
              <a:rPr lang="ru-RU" b="1" i="1" smtClean="0"/>
              <a:t>q</a:t>
            </a:r>
            <a:r>
              <a:rPr lang="ru-RU" b="1" i="1" baseline="-25000" smtClean="0"/>
              <a:t>0</a:t>
            </a:r>
            <a:r>
              <a:rPr lang="ru-RU" b="1" smtClean="0"/>
              <a:t> = </a:t>
            </a:r>
            <a:r>
              <a:rPr lang="en-US" b="1" i="1" smtClean="0"/>
              <a:t>ne</a:t>
            </a:r>
            <a:r>
              <a:rPr lang="ru-RU" b="1" smtClean="0"/>
              <a:t>), то выражение для электрохимического эквивалента </a:t>
            </a:r>
            <a:r>
              <a:rPr lang="ru-RU" b="1" i="1" smtClean="0"/>
              <a:t>k</a:t>
            </a:r>
            <a:r>
              <a:rPr lang="ru-RU" b="1" smtClean="0"/>
              <a:t> можно записать в виде</a:t>
            </a:r>
            <a:r>
              <a:rPr lang="ru-RU" smtClean="0"/>
              <a:t> </a:t>
            </a:r>
            <a:r>
              <a:rPr lang="en-US" smtClean="0"/>
              <a:t>:</a:t>
            </a:r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z="3600" b="1" i="1" smtClean="0"/>
          </a:p>
          <a:p>
            <a:pPr eaLnBrk="1" hangingPunct="1"/>
            <a:r>
              <a:rPr lang="ru-RU" sz="3600" b="1" i="1" smtClean="0"/>
              <a:t>F</a:t>
            </a:r>
            <a:r>
              <a:rPr lang="ru-RU" sz="3600" b="1" smtClean="0"/>
              <a:t> = </a:t>
            </a:r>
            <a:r>
              <a:rPr lang="ru-RU" sz="3600" b="1" i="1" smtClean="0"/>
              <a:t>eN</a:t>
            </a:r>
            <a:r>
              <a:rPr lang="ru-RU" sz="3600" b="1" baseline="-25000" smtClean="0"/>
              <a:t>A </a:t>
            </a:r>
            <a:r>
              <a:rPr lang="ru-RU" sz="3600" b="1" smtClean="0"/>
              <a:t>– </a:t>
            </a:r>
            <a:r>
              <a:rPr lang="ru-RU" sz="3600" b="1" i="1" smtClean="0">
                <a:solidFill>
                  <a:srgbClr val="DE6060"/>
                </a:solidFill>
              </a:rPr>
              <a:t>постоянная Фарадея</a:t>
            </a:r>
            <a:r>
              <a:rPr lang="ru-RU" sz="3600" b="1" smtClean="0"/>
              <a:t>. </a:t>
            </a:r>
            <a:endParaRPr lang="ru-RU" sz="3600" b="1" i="1" smtClean="0"/>
          </a:p>
          <a:p>
            <a:pPr eaLnBrk="1" hangingPunct="1"/>
            <a:r>
              <a:rPr lang="ru-RU" sz="3600" b="1" i="1" smtClean="0"/>
              <a:t>F</a:t>
            </a:r>
            <a:r>
              <a:rPr lang="ru-RU" sz="3600" b="1" smtClean="0"/>
              <a:t> = </a:t>
            </a:r>
            <a:r>
              <a:rPr lang="ru-RU" sz="3600" b="1" i="1" smtClean="0"/>
              <a:t>eN</a:t>
            </a:r>
            <a:r>
              <a:rPr lang="ru-RU" sz="3600" b="1" baseline="-25000" smtClean="0"/>
              <a:t>A</a:t>
            </a:r>
            <a:r>
              <a:rPr lang="ru-RU" sz="3600" b="1" smtClean="0"/>
              <a:t> = 96485 Кл / моль.</a:t>
            </a:r>
            <a:r>
              <a:rPr lang="ru-RU" sz="3600" smtClean="0"/>
              <a:t> 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75779" name="Oval 5"/>
          <p:cNvSpPr>
            <a:spLocks noChangeArrowheads="1"/>
          </p:cNvSpPr>
          <p:nvPr/>
        </p:nvSpPr>
        <p:spPr bwMode="auto">
          <a:xfrm>
            <a:off x="1187450" y="2781300"/>
            <a:ext cx="7200900" cy="19431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5780" name="Object 1024"/>
          <p:cNvGraphicFramePr>
            <a:graphicFrameLocks noChangeAspect="1"/>
          </p:cNvGraphicFramePr>
          <p:nvPr/>
        </p:nvGraphicFramePr>
        <p:xfrm>
          <a:off x="1214438" y="3000375"/>
          <a:ext cx="6696075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1" name="Формула" r:id="rId3" imgW="1790700" imgH="495300" progId="Equation.3">
                  <p:embed/>
                </p:oleObj>
              </mc:Choice>
              <mc:Fallback>
                <p:oleObj name="Формула" r:id="rId3" imgW="1790700" imgH="4953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3000375"/>
                        <a:ext cx="6696075" cy="157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8913"/>
            <a:ext cx="8964613" cy="41148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chemeClr val="accent2"/>
                </a:solidFill>
              </a:rPr>
              <a:t>Постоянная Фарадея численно равна заряду, который необходимо пропустить через электролит для выделения на электроде одного моля одновалентного вещества.</a:t>
            </a:r>
          </a:p>
          <a:p>
            <a:pPr eaLnBrk="1" hangingPunct="1"/>
            <a:endParaRPr lang="ru-RU" b="1" smtClean="0"/>
          </a:p>
          <a:p>
            <a:pPr eaLnBrk="1" hangingPunct="1"/>
            <a:r>
              <a:rPr lang="ru-RU" b="1" smtClean="0">
                <a:solidFill>
                  <a:schemeClr val="accent2"/>
                </a:solidFill>
              </a:rPr>
              <a:t>Объединенный закон Фарадея для электролиза</a:t>
            </a:r>
            <a:r>
              <a:rPr lang="ru-RU" b="1" smtClean="0"/>
              <a:t> приобретает вид:</a:t>
            </a:r>
            <a:r>
              <a:rPr lang="ru-RU" smtClean="0"/>
              <a:t> </a:t>
            </a:r>
          </a:p>
        </p:txBody>
      </p:sp>
      <p:sp>
        <p:nvSpPr>
          <p:cNvPr id="76803" name="Oval 5"/>
          <p:cNvSpPr>
            <a:spLocks noChangeArrowheads="1"/>
          </p:cNvSpPr>
          <p:nvPr/>
        </p:nvSpPr>
        <p:spPr bwMode="auto">
          <a:xfrm>
            <a:off x="1763713" y="3978275"/>
            <a:ext cx="5329237" cy="2736850"/>
          </a:xfrm>
          <a:prstGeom prst="ellips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6804" name="Rectangle 10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6805" name="Object 1024"/>
          <p:cNvGraphicFramePr>
            <a:graphicFrameLocks noChangeAspect="1"/>
          </p:cNvGraphicFramePr>
          <p:nvPr/>
        </p:nvGraphicFramePr>
        <p:xfrm>
          <a:off x="2286000" y="4000500"/>
          <a:ext cx="4143375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06" name="Формула" r:id="rId3" imgW="799753" imgH="444307" progId="Equation.3">
                  <p:embed/>
                </p:oleObj>
              </mc:Choice>
              <mc:Fallback>
                <p:oleObj name="Формула" r:id="rId3" imgW="799753" imgH="444307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000500"/>
                        <a:ext cx="4143375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*  Электролитические процессы</a:t>
            </a:r>
            <a:r>
              <a:rPr lang="ru-RU" sz="2400" smtClean="0"/>
              <a:t> *классифицируются следующим образом: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/>
              <a:t>получение неорганических веществ(водорода, кислорода, хлора, щелочей и т.д.)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/>
              <a:t>получение металлов(литий, натрий, калий, берилий, магний, цинк, алюминий, медь и т.д.)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/>
              <a:t>очистка металлов(медь, серебро,…)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/>
              <a:t>получение металлических сплавов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/>
              <a:t>получение гальванических покрытий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/>
              <a:t>обработка поверхностей металлов</a:t>
            </a:r>
            <a:r>
              <a:rPr lang="en-US" sz="2400" smtClean="0"/>
              <a:t> </a:t>
            </a:r>
            <a:r>
              <a:rPr lang="ru-RU" sz="2400" smtClean="0"/>
              <a:t>(азотирование, </a:t>
            </a:r>
            <a:r>
              <a:rPr lang="en-US" sz="2400" smtClean="0"/>
              <a:t> </a:t>
            </a:r>
            <a:r>
              <a:rPr lang="ru-RU" sz="2400" smtClean="0"/>
              <a:t>борирование,</a:t>
            </a:r>
            <a:r>
              <a:rPr lang="en-US" sz="2400" smtClean="0"/>
              <a:t> </a:t>
            </a:r>
            <a:r>
              <a:rPr lang="ru-RU" sz="2400" smtClean="0"/>
              <a:t>электрополировка, </a:t>
            </a:r>
            <a:r>
              <a:rPr lang="en-US" sz="2400" smtClean="0"/>
              <a:t> </a:t>
            </a:r>
            <a:r>
              <a:rPr lang="ru-RU" sz="2400" smtClean="0"/>
              <a:t>очистка)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/>
              <a:t>получение органических веществ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/>
              <a:t>электродиализ и обессоливание воды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ru-RU" sz="2400" smtClean="0"/>
              <a:t>нанесение пленок при помощи электрофореза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6163" y="609600"/>
            <a:ext cx="6980237" cy="487363"/>
          </a:xfrm>
        </p:spPr>
        <p:txBody>
          <a:bodyPr/>
          <a:lstStyle/>
          <a:p>
            <a:pPr eaLnBrk="1" hangingPunct="1"/>
            <a:r>
              <a:rPr lang="ru-RU" sz="2800" b="1" smtClean="0"/>
              <a:t>Практическое применение электролиза</a:t>
            </a:r>
            <a:r>
              <a:rPr lang="ru-RU" sz="4000" smtClean="0"/>
              <a:t>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486400"/>
          </a:xfrm>
        </p:spPr>
        <p:txBody>
          <a:bodyPr/>
          <a:lstStyle/>
          <a:p>
            <a:pPr eaLnBrk="1" hangingPunct="1"/>
            <a:r>
              <a:rPr lang="ru-RU" sz="1800" smtClean="0"/>
              <a:t>Электрохимические процессы широко применяются в различных областях современной техники, в </a:t>
            </a:r>
            <a:r>
              <a:rPr lang="ru-RU" sz="1800" b="1" smtClean="0"/>
              <a:t>аналитической химии</a:t>
            </a:r>
            <a:r>
              <a:rPr lang="ru-RU" sz="1800" smtClean="0"/>
              <a:t>,</a:t>
            </a:r>
            <a:r>
              <a:rPr lang="ru-RU" sz="1800" b="1" smtClean="0"/>
              <a:t> биохимии</a:t>
            </a:r>
            <a:r>
              <a:rPr lang="ru-RU" sz="1800" smtClean="0"/>
              <a:t> и т. д. В </a:t>
            </a:r>
            <a:r>
              <a:rPr lang="ru-RU" sz="1800" b="1" smtClean="0"/>
              <a:t>химической промышленности</a:t>
            </a:r>
            <a:r>
              <a:rPr lang="ru-RU" sz="1800" smtClean="0"/>
              <a:t> электролизом получают хлор и фтор, щелочи, хлораты и перхлораты, надсерную кислоту и персульфаты, химически чистые </a:t>
            </a:r>
            <a:r>
              <a:rPr lang="ru-RU" sz="1800" smtClean="0">
                <a:hlinkClick r:id="rId2" action="ppaction://hlinkfile"/>
              </a:rPr>
              <a:t>водород</a:t>
            </a:r>
            <a:r>
              <a:rPr lang="ru-RU" sz="1800" smtClean="0"/>
              <a:t> и кислород и т. д. При этом одни вещества получают путем восстановления на катоде (альдегиды, парааминофенол и др.), другие электроокислением на аноде (хлораты, перхлораты, перманганат калия и др.).</a:t>
            </a:r>
            <a:endParaRPr lang="ru-RU" sz="2800" smtClean="0"/>
          </a:p>
          <a:p>
            <a:pPr eaLnBrk="1" hangingPunct="1"/>
            <a:r>
              <a:rPr lang="ru-RU" sz="2800" smtClean="0"/>
              <a:t> </a:t>
            </a:r>
            <a:r>
              <a:rPr lang="ru-RU" sz="2000" smtClean="0"/>
              <a:t>Электролиз в </a:t>
            </a:r>
            <a:r>
              <a:rPr lang="ru-RU" sz="2000" b="1" smtClean="0"/>
              <a:t>гидрометаллургии</a:t>
            </a:r>
            <a:r>
              <a:rPr lang="ru-RU" sz="2000" smtClean="0"/>
              <a:t> является одной из стадий переработки металлсодержащего сырья, обеспечивающей получение товарных металлов.</a:t>
            </a:r>
            <a:br>
              <a:rPr lang="ru-RU" sz="2000" smtClean="0"/>
            </a:br>
            <a:r>
              <a:rPr lang="ru-RU" sz="2000" smtClean="0"/>
              <a:t>Электролиз может осуществляться с растворимыми анодами - процесс электрорафинирования или с нерастворимыми - процесс электроэкстракции.</a:t>
            </a:r>
            <a:br>
              <a:rPr lang="ru-RU" sz="2000" smtClean="0"/>
            </a:br>
            <a:r>
              <a:rPr lang="ru-RU" sz="2000" smtClean="0"/>
              <a:t>Главной задачей при электрорафинировании металлов является обеспечения необходимой чистоты катодного металла при приемлемых энергетических расходах.</a:t>
            </a:r>
            <a:r>
              <a:rPr lang="ru-RU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28600"/>
            <a:ext cx="8991600" cy="6172200"/>
          </a:xfrm>
        </p:spPr>
        <p:txBody>
          <a:bodyPr/>
          <a:lstStyle/>
          <a:p>
            <a:pPr eaLnBrk="1" hangingPunct="1"/>
            <a:r>
              <a:rPr lang="ru-RU" sz="2000" smtClean="0"/>
              <a:t>В цветной металлургии электролиз используется для </a:t>
            </a:r>
            <a:r>
              <a:rPr lang="ru-RU" sz="2000" b="1" smtClean="0"/>
              <a:t>извлечения металлов</a:t>
            </a:r>
            <a:r>
              <a:rPr lang="ru-RU" sz="2000" smtClean="0"/>
              <a:t> из руд и их </a:t>
            </a:r>
            <a:r>
              <a:rPr lang="ru-RU" sz="2000" b="1" smtClean="0"/>
              <a:t>очистки</a:t>
            </a:r>
            <a:r>
              <a:rPr lang="ru-RU" sz="2000" smtClean="0"/>
              <a:t>. Электролизом расплавленных сред получают алюминий, магний, титан, цирконий, уран, бериллий и др. </a:t>
            </a:r>
            <a:endParaRPr lang="en-US" sz="2000" smtClean="0"/>
          </a:p>
          <a:p>
            <a:pPr eaLnBrk="1" hangingPunct="1">
              <a:buFontTx/>
              <a:buNone/>
            </a:pPr>
            <a:r>
              <a:rPr lang="ru-RU" sz="2000" smtClean="0"/>
              <a:t>   Для </a:t>
            </a:r>
            <a:r>
              <a:rPr lang="ru-RU" sz="2000" b="1" smtClean="0"/>
              <a:t>рафинирования (очистки)</a:t>
            </a:r>
            <a:r>
              <a:rPr lang="ru-RU" sz="2000" smtClean="0"/>
              <a:t> металла электролизом из него отливают пластины и помещают их в качестве анодов в электролизер. При пропускании тока металл, подлежащий очистке, подвергается анодному растворению, т. е. переходит в раствор в виде катионов. Затем эти катионы металла разряжаются на катоде, благодаря чему образуется компактный осадок уже чистого металла. Примеси, находящиеся в аноде, либо остаются нерастворимыми, либо переходят в электролит и удаляются</a:t>
            </a:r>
            <a:r>
              <a:rPr lang="ru-RU" smtClean="0"/>
              <a:t>. </a:t>
            </a:r>
          </a:p>
        </p:txBody>
      </p:sp>
      <p:sp>
        <p:nvSpPr>
          <p:cNvPr id="79875" name="Text Box 4"/>
          <p:cNvSpPr txBox="1">
            <a:spLocks noChangeArrowheads="1"/>
          </p:cNvSpPr>
          <p:nvPr/>
        </p:nvSpPr>
        <p:spPr bwMode="auto">
          <a:xfrm>
            <a:off x="609600" y="4860925"/>
            <a:ext cx="3581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>
                <a:cs typeface="Arial" charset="0"/>
              </a:rPr>
              <a:t>C</a:t>
            </a:r>
            <a:r>
              <a:rPr lang="ru-RU" sz="2000">
                <a:cs typeface="Arial" charset="0"/>
              </a:rPr>
              <a:t>хема электролитического рафинирования меди</a:t>
            </a:r>
          </a:p>
        </p:txBody>
      </p:sp>
      <p:pic>
        <p:nvPicPr>
          <p:cNvPr id="79876" name="Picture 5" descr="тема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3786188"/>
            <a:ext cx="48577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"/>
            <a:ext cx="8839200" cy="6400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u="sng" smtClean="0"/>
              <a:t>Гальванотехника</a:t>
            </a:r>
            <a:r>
              <a:rPr lang="ru-RU" sz="2000" smtClean="0"/>
              <a:t> </a:t>
            </a:r>
            <a:r>
              <a:rPr lang="ru-RU" sz="1800" smtClean="0"/>
              <a:t>– область прикладной электрохимии, занимающаяся процессами нанесения металлических покрытий на поверхность как металлических, так и неметаллических изделий при прохождении постоянного электрического тока через растворы их солей. Гальванотехника подразделяется на гальваностегию и гальванопластику.</a:t>
            </a:r>
            <a:r>
              <a:rPr lang="ru-RU" sz="28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u="sng" smtClean="0"/>
              <a:t>Гальваностегия</a:t>
            </a:r>
            <a:r>
              <a:rPr lang="ru-RU" sz="1800" smtClean="0"/>
              <a:t> (от греч. покрывать) – это электроосаждение на поверхность металла другого металла, который прочно связывается (сцепляется) с покрываемым металлом (предметом), служащим катодом электролизера.</a:t>
            </a:r>
            <a:r>
              <a:rPr lang="ru-RU" sz="28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 </a:t>
            </a:r>
            <a:r>
              <a:rPr lang="ru-RU" sz="2000" smtClean="0"/>
              <a:t>Перед покрытием изделия необходимо его поверхность тщательно очистить (обезжирить и протравить), в противном случае металл будет осаждаться неравномерно, а кроме того, сцепление (связь) металла покрытия с поверхностью изделия будет непрочной. Способом гальваностегии можно покрыть деталь тонким слоем золота или серебра, хрома или никеля. С помощью электролиза можно наносить тончайшие металлические покрытия на различных металлических поверхностях. При таком способе нанесения покрытий, деталь используют в качестве катода, помещенного в раствор соли того металла, покрытие из которого необходимо получить. В качестве анода используется пластинка из того же металла.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"/>
            <a:ext cx="8839200" cy="6477000"/>
          </a:xfrm>
        </p:spPr>
        <p:txBody>
          <a:bodyPr/>
          <a:lstStyle/>
          <a:p>
            <a:pPr eaLnBrk="1" hangingPunct="1"/>
            <a:r>
              <a:rPr lang="ru-RU" sz="2400" b="1" u="sng" smtClean="0"/>
              <a:t>Гальванопластика</a:t>
            </a:r>
            <a:r>
              <a:rPr lang="ru-RU" sz="1800" b="1" smtClean="0"/>
              <a:t> </a:t>
            </a:r>
            <a:r>
              <a:rPr lang="ru-RU" sz="1800" smtClean="0"/>
              <a:t>– получение путем электролиза точных, легко отделяемых металлических копий относительно значительной толщины с различных как неметаллических, так и металлических предметов, называемых матрицами. </a:t>
            </a:r>
          </a:p>
          <a:p>
            <a:pPr eaLnBrk="1" hangingPunct="1">
              <a:buFontTx/>
              <a:buNone/>
            </a:pPr>
            <a:r>
              <a:rPr lang="ru-RU" sz="1800" smtClean="0"/>
              <a:t>   С помощью гальванопластики изготовляют бюсты, статуи и т. д.</a:t>
            </a:r>
          </a:p>
          <a:p>
            <a:pPr eaLnBrk="1" hangingPunct="1">
              <a:buFontTx/>
              <a:buNone/>
            </a:pPr>
            <a:r>
              <a:rPr lang="ru-RU" sz="1800" smtClean="0"/>
              <a:t>   Гальванопластика используется для нанесения сравнительно толстых металлических покрытий на другие металлы (например, образование "накладного" слоя никеля, серебра, золота и т. д.).</a:t>
            </a:r>
            <a:r>
              <a:rPr lang="ru-RU" smtClean="0"/>
              <a:t> </a:t>
            </a:r>
          </a:p>
          <a:p>
            <a:pPr eaLnBrk="1" hangingPunct="1"/>
            <a:endParaRPr lang="ru-RU" smtClean="0"/>
          </a:p>
        </p:txBody>
      </p:sp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00400"/>
            <a:ext cx="2514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Носителями заряда в электролитах являются…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latin typeface="Century" pitchFamily="18" charset="0"/>
              </a:rPr>
              <a:t> 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1258888" y="1844675"/>
            <a:ext cx="72009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latin typeface="Century" pitchFamily="18" charset="0"/>
              </a:rPr>
              <a:t>положительные и отрицательные ионы.</a:t>
            </a:r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692275" y="3573463"/>
            <a:ext cx="1008063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600" b="1">
                <a:latin typeface="Century" pitchFamily="18" charset="0"/>
              </a:rPr>
              <a:t>-</a:t>
            </a:r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5651500" y="3141663"/>
            <a:ext cx="936625" cy="863600"/>
          </a:xfrm>
          <a:prstGeom prst="ellipse">
            <a:avLst/>
          </a:prstGeom>
          <a:solidFill>
            <a:srgbClr val="EEB6B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/>
              <a:t>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43 -0.05347 C 0.2099 -0.11227 0.24289 -0.17107 0.26042 -0.18681 C 0.27796 -0.20255 0.27223 -0.16366 0.28316 -0.14769 C 0.2941 -0.13172 0.31493 -0.10602 0.32587 -0.09097 C 0.33716 -0.0757 0.3382 -0.0625 0.35053 -0.05695 C 0.36268 -0.05139 0.38316 -0.0669 0.39896 -0.05695 C 0.41493 -0.04699 0.42639 -0.01644 0.44618 0.00324 C 0.46598 0.02315 0.4882 0.06157 0.51771 0.06203 C 0.54705 0.06227 0.6033 0.02986 0.62205 0.00509 C 0.6408 -0.01945 0.62848 -0.05926 0.63056 -0.08542 C 0.63247 -0.11181 0.63664 -0.13704 0.63334 -0.15301 C 0.63021 -0.16898 0.62778 -0.17361 0.61059 -0.18148 C 0.59358 -0.18912 0.5599 -0.1963 0.53056 -0.19908 C 0.50105 -0.20209 0.45643 -0.20996 0.43473 -0.19908 C 0.41303 -0.1882 0.41355 -0.16621 0.40035 -0.13334 C 0.3875 -0.1007 0.38542 -0.04792 0.35608 -0.00209 C 0.32657 0.04398 0.25678 0.1125 0.22309 0.1419 C 0.18941 0.17129 0.18438 0.16759 0.15452 0.17407 C 0.12466 0.18055 0.07622 0.17361 0.04323 0.18102 C 0.01007 0.18842 -0.02586 0.22037 -0.04409 0.21852 C -0.0625 0.21666 -0.06319 0.19537 -0.06701 0.17037 C -0.07083 0.14514 -0.06701 0.08518 -0.06701 0.06736 " pathEditMode="relative" rAng="0" ptsTypes="aaaaaaaaaaaaaaaaaaaaaA">
                                      <p:cBhvr>
                                        <p:cTn id="11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47" y="585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7662 C 0.04774 -0.08796 0.09653 -0.0993 0.11736 -0.10115 C 0.1382 -0.103 0.12031 -0.10185 0.12413 -0.08773 C 0.12795 -0.07361 0.15 -0.03773 0.1408 -0.01666 C 0.1316 0.0044 0.1 0.01551 0.0691 0.03889 C 0.0382 0.06227 -0.0217 0.08704 -0.04427 0.12338 C -0.06684 0.15973 -0.05729 0.21713 -0.06597 0.25672 C -0.07465 0.2963 -0.0691 0.33635 -0.09601 0.36112 C -0.12292 0.38588 -0.1941 0.41366 -0.2276 0.40556 C -0.26111 0.39746 -0.2868 0.3419 -0.29757 0.31227 C -0.30833 0.28264 -0.27639 0.2463 -0.29253 0.22778 C -0.30868 0.20926 -0.36458 0.21227 -0.39427 0.20116 C -0.42396 0.19005 -0.44375 0.19121 -0.47101 0.16112 C -0.49826 0.13102 -0.54792 0.05695 -0.55764 0.02107 C -0.56736 -0.01481 -0.55677 -0.04375 -0.52934 -0.05439 C -0.50191 -0.06504 -0.43333 -0.03819 -0.39253 -0.04328 C -0.35174 -0.04837 -0.31614 -0.07847 -0.2842 -0.08541 C -0.25226 -0.09236 -0.23333 -0.10393 -0.20087 -0.08541 C -0.1684 -0.06689 -0.11094 0.00417 -0.08924 0.0257 C -0.06753 0.04723 -0.07378 0.04028 -0.07101 0.04329 " pathEditMode="relative" ptsTypes="aaaaaaaaaaaaaaaaaaaA">
                                      <p:cBhvr>
                                        <p:cTn id="16" dur="5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0" y="0"/>
            <a:ext cx="9144000" cy="667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/>
              <a:t>За время торможения катушки по </a:t>
            </a:r>
            <a:r>
              <a:rPr lang="ru-RU" sz="2800" b="1" i="1">
                <a:solidFill>
                  <a:srgbClr val="003399"/>
                </a:solidFill>
              </a:rPr>
              <a:t>цепи протечет заряд q,</a:t>
            </a:r>
            <a:r>
              <a:rPr lang="ru-RU" sz="2800" b="1"/>
              <a:t> равный</a:t>
            </a:r>
            <a:r>
              <a:rPr lang="en-US" sz="2800" b="1"/>
              <a:t>:</a:t>
            </a:r>
            <a:r>
              <a:rPr lang="ru-RU" sz="2800"/>
              <a:t> </a:t>
            </a:r>
          </a:p>
          <a:p>
            <a:endParaRPr lang="ru-RU" sz="2800"/>
          </a:p>
          <a:p>
            <a:endParaRPr lang="ru-RU" sz="2800"/>
          </a:p>
          <a:p>
            <a:endParaRPr lang="ru-RU" sz="2800" b="1"/>
          </a:p>
          <a:p>
            <a:r>
              <a:rPr lang="ru-RU" sz="2800" b="1"/>
              <a:t>Здесь где </a:t>
            </a:r>
            <a:r>
              <a:rPr lang="en-US" sz="2800" b="1"/>
              <a:t>   </a:t>
            </a:r>
            <a:r>
              <a:rPr lang="ru-RU" sz="2800" b="1"/>
              <a:t>– длина проволоки катушки, </a:t>
            </a:r>
            <a:r>
              <a:rPr lang="ru-RU" sz="3200" b="1" i="1"/>
              <a:t>I</a:t>
            </a:r>
            <a:r>
              <a:rPr lang="ru-RU" sz="3200" b="1"/>
              <a:t> </a:t>
            </a:r>
            <a:r>
              <a:rPr lang="ru-RU" sz="2800" b="1"/>
              <a:t>– мгновенное значение силы тока в катушке, </a:t>
            </a:r>
            <a:r>
              <a:rPr lang="ru-RU" sz="2800" b="1" i="1"/>
              <a:t>R</a:t>
            </a:r>
            <a:r>
              <a:rPr lang="ru-RU" sz="2800" b="1"/>
              <a:t> – полное сопротивление цепи, </a:t>
            </a:r>
            <a:r>
              <a:rPr lang="ru-RU" sz="3200" b="1" i="1"/>
              <a:t>  </a:t>
            </a:r>
            <a:r>
              <a:rPr lang="ru-RU" sz="2800" b="1"/>
              <a:t> </a:t>
            </a:r>
            <a:r>
              <a:rPr lang="ru-RU" sz="2800" b="1" baseline="-25000"/>
              <a:t>0</a:t>
            </a:r>
            <a:r>
              <a:rPr lang="ru-RU" sz="2800" b="1"/>
              <a:t>  – начальная линейная скорость проволоки.</a:t>
            </a:r>
          </a:p>
          <a:p>
            <a:pPr>
              <a:buFontTx/>
              <a:buChar char="•"/>
            </a:pPr>
            <a:r>
              <a:rPr lang="ru-RU" sz="2800" b="1"/>
              <a:t>По современным данным модуль заряда электрона </a:t>
            </a:r>
            <a:r>
              <a:rPr lang="ru-RU" sz="2800" b="1">
                <a:solidFill>
                  <a:srgbClr val="DE6060"/>
                </a:solidFill>
              </a:rPr>
              <a:t>(</a:t>
            </a:r>
            <a:r>
              <a:rPr lang="ru-RU" sz="2800" b="1" i="1">
                <a:solidFill>
                  <a:srgbClr val="DE6060"/>
                </a:solidFill>
              </a:rPr>
              <a:t>элементарный заряд</a:t>
            </a:r>
            <a:r>
              <a:rPr lang="ru-RU" sz="2800" b="1">
                <a:solidFill>
                  <a:srgbClr val="DE6060"/>
                </a:solidFill>
              </a:rPr>
              <a:t>)</a:t>
            </a:r>
            <a:r>
              <a:rPr lang="ru-RU" sz="2800" b="1"/>
              <a:t> равен: </a:t>
            </a:r>
          </a:p>
          <a:p>
            <a:endParaRPr lang="ru-RU" sz="2800" b="1"/>
          </a:p>
          <a:p>
            <a:endParaRPr lang="ru-RU" sz="2800" b="1"/>
          </a:p>
          <a:p>
            <a:endParaRPr lang="ru-RU" sz="2800" b="1"/>
          </a:p>
          <a:p>
            <a:pPr>
              <a:buFontTx/>
              <a:buChar char="•"/>
            </a:pPr>
            <a:r>
              <a:rPr lang="ru-RU" sz="2800" b="1"/>
              <a:t>	</a:t>
            </a:r>
            <a:r>
              <a:rPr lang="ru-RU" sz="2800" b="1">
                <a:solidFill>
                  <a:srgbClr val="003399"/>
                </a:solidFill>
              </a:rPr>
              <a:t>Удельный заряд</a:t>
            </a:r>
            <a:r>
              <a:rPr lang="ru-RU" sz="2800" b="1"/>
              <a:t>:</a:t>
            </a:r>
          </a:p>
        </p:txBody>
      </p:sp>
      <p:graphicFrame>
        <p:nvGraphicFramePr>
          <p:cNvPr id="10243" name="Object 7"/>
          <p:cNvGraphicFramePr>
            <a:graphicFrameLocks noChangeAspect="1"/>
          </p:cNvGraphicFramePr>
          <p:nvPr/>
        </p:nvGraphicFramePr>
        <p:xfrm>
          <a:off x="1835150" y="2060575"/>
          <a:ext cx="48101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" name="Формула" r:id="rId3" imgW="126890" imgH="190335" progId="Equation.3">
                  <p:embed/>
                </p:oleObj>
              </mc:Choice>
              <mc:Fallback>
                <p:oleObj name="Формула" r:id="rId3" imgW="126890" imgH="19033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2060575"/>
                        <a:ext cx="481013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8"/>
          <p:cNvGraphicFramePr>
            <a:graphicFrameLocks noChangeAspect="1"/>
          </p:cNvGraphicFramePr>
          <p:nvPr/>
        </p:nvGraphicFramePr>
        <p:xfrm>
          <a:off x="5292725" y="3141663"/>
          <a:ext cx="4635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Формула" r:id="rId5" imgW="139639" imgH="152334" progId="Equation.3">
                  <p:embed/>
                </p:oleObj>
              </mc:Choice>
              <mc:Fallback>
                <p:oleObj name="Формула" r:id="rId5" imgW="139639" imgH="152334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3141663"/>
                        <a:ext cx="4635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6" name="Object 0"/>
          <p:cNvGraphicFramePr>
            <a:graphicFrameLocks noChangeAspect="1"/>
          </p:cNvGraphicFramePr>
          <p:nvPr/>
        </p:nvGraphicFramePr>
        <p:xfrm>
          <a:off x="2857500" y="642938"/>
          <a:ext cx="6072188" cy="146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Формула" r:id="rId7" imgW="2006600" imgH="482600" progId="Equation.3">
                  <p:embed/>
                </p:oleObj>
              </mc:Choice>
              <mc:Fallback>
                <p:oleObj name="Формула" r:id="rId7" imgW="2006600" imgH="482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642938"/>
                        <a:ext cx="6072188" cy="1468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8" name="Object 4"/>
          <p:cNvGraphicFramePr>
            <a:graphicFrameLocks noChangeAspect="1"/>
          </p:cNvGraphicFramePr>
          <p:nvPr/>
        </p:nvGraphicFramePr>
        <p:xfrm>
          <a:off x="214313" y="4929188"/>
          <a:ext cx="4714875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Формула" r:id="rId9" imgW="1536033" imgH="266584" progId="Equation.3">
                  <p:embed/>
                </p:oleObj>
              </mc:Choice>
              <mc:Fallback>
                <p:oleObj name="Формула" r:id="rId9" imgW="1536033" imgH="266584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4929188"/>
                        <a:ext cx="4714875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5"/>
          <p:cNvGraphicFramePr>
            <a:graphicFrameLocks noChangeAspect="1"/>
          </p:cNvGraphicFramePr>
          <p:nvPr/>
        </p:nvGraphicFramePr>
        <p:xfrm>
          <a:off x="4214813" y="5715000"/>
          <a:ext cx="4929187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Формула" r:id="rId11" imgW="1739900" imgH="457200" progId="Equation.3">
                  <p:embed/>
                </p:oleObj>
              </mc:Choice>
              <mc:Fallback>
                <p:oleObj name="Формула" r:id="rId11" imgW="17399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813" y="5715000"/>
                        <a:ext cx="4929187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3399"/>
                </a:solidFill>
                <a:latin typeface="Century" pitchFamily="18" charset="0"/>
              </a:rPr>
              <a:t>Диссоциация – это процесс…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268413"/>
            <a:ext cx="8507413" cy="10366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u="sng" smtClean="0">
                <a:latin typeface="Century" pitchFamily="18" charset="0"/>
              </a:rPr>
              <a:t>расщепления молекул электролита на положительные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u="sng" smtClean="0">
                <a:latin typeface="Century" pitchFamily="18" charset="0"/>
              </a:rPr>
              <a:t>и отрицательные ионы под действием растворителя.</a:t>
            </a:r>
            <a:endParaRPr lang="ru-RU" sz="2400" smtClean="0">
              <a:latin typeface="Century" pitchFamily="18" charset="0"/>
            </a:endParaRPr>
          </a:p>
        </p:txBody>
      </p:sp>
      <p:pic>
        <p:nvPicPr>
          <p:cNvPr id="83972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2000250"/>
            <a:ext cx="7343775" cy="3960813"/>
          </a:xfr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Уравнение диссоциации хлорида меди имеет вид…</a:t>
            </a:r>
          </a:p>
        </p:txBody>
      </p:sp>
      <p:pic>
        <p:nvPicPr>
          <p:cNvPr id="84995" name="Picture 4" descr="63198734308008-1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9975" y="1628775"/>
            <a:ext cx="3960813" cy="1152525"/>
          </a:xfrm>
          <a:noFill/>
        </p:spPr>
      </p:pic>
      <p:pic>
        <p:nvPicPr>
          <p:cNvPr id="8499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9" t="10703" r="49319" b="71907"/>
          <a:stretch>
            <a:fillRect/>
          </a:stretch>
        </p:blipFill>
        <p:spPr bwMode="auto">
          <a:xfrm>
            <a:off x="1692275" y="2997200"/>
            <a:ext cx="540067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3399"/>
                </a:solidFill>
                <a:latin typeface="Century" pitchFamily="18" charset="0"/>
              </a:rPr>
              <a:t>Если в электролите нет электрического поля, то ионы движутся….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latin typeface="Century" pitchFamily="18" charset="0"/>
              </a:rPr>
              <a:t>            непрерывно и хаотично. 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1692275" y="3573463"/>
            <a:ext cx="1008063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600" b="1">
                <a:latin typeface="Century" pitchFamily="18" charset="0"/>
              </a:rPr>
              <a:t>-</a:t>
            </a: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5651500" y="3141663"/>
            <a:ext cx="936625" cy="863600"/>
          </a:xfrm>
          <a:prstGeom prst="ellipse">
            <a:avLst/>
          </a:prstGeom>
          <a:solidFill>
            <a:srgbClr val="EEB6B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/>
              <a:t>+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43 -0.05347 C 0.2099 -0.11227 0.24289 -0.17107 0.26042 -0.18681 C 0.27796 -0.20255 0.27223 -0.16366 0.28316 -0.14769 C 0.2941 -0.13172 0.31493 -0.10602 0.32587 -0.09097 C 0.33716 -0.0757 0.3382 -0.0625 0.35053 -0.05695 C 0.36268 -0.05139 0.38316 -0.0669 0.39896 -0.05695 C 0.41493 -0.04699 0.42639 -0.01644 0.44618 0.00324 C 0.46598 0.02315 0.4882 0.06157 0.51771 0.06203 C 0.54705 0.06227 0.6033 0.02986 0.62205 0.00509 C 0.6408 -0.01945 0.62848 -0.05926 0.63056 -0.08542 C 0.63247 -0.11181 0.63664 -0.13704 0.63334 -0.15301 C 0.63021 -0.16898 0.62778 -0.17361 0.61059 -0.18148 C 0.59358 -0.18912 0.5599 -0.1963 0.53056 -0.19908 C 0.50105 -0.20209 0.45643 -0.20996 0.43473 -0.19908 C 0.41303 -0.1882 0.41355 -0.16621 0.40035 -0.13334 C 0.3875 -0.1007 0.38542 -0.04792 0.35608 -0.00209 C 0.32657 0.04398 0.25678 0.1125 0.22309 0.1419 C 0.18941 0.17129 0.18438 0.16759 0.15452 0.17407 C 0.12466 0.18055 0.07622 0.17361 0.04323 0.18102 C 0.01007 0.18842 -0.02586 0.22037 -0.04409 0.21852 C -0.0625 0.21666 -0.06319 0.19537 -0.06701 0.17037 C -0.07083 0.14514 -0.06701 0.08518 -0.06701 0.06736 " pathEditMode="relative" rAng="0" ptsTypes="aaaaaaaaaaaaaaaaaaaaaA">
                                      <p:cBhvr>
                                        <p:cTn id="11" dur="5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47" y="585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7662 C 0.04774 -0.08796 0.09653 -0.0993 0.11736 -0.10115 C 0.1382 -0.103 0.12031 -0.10185 0.12413 -0.08773 C 0.12795 -0.07361 0.15 -0.03773 0.1408 -0.01666 C 0.1316 0.0044 0.1 0.01551 0.0691 0.03889 C 0.0382 0.06227 -0.0217 0.08704 -0.04427 0.12338 C -0.06684 0.15973 -0.05729 0.21713 -0.06597 0.25672 C -0.07465 0.2963 -0.0691 0.33635 -0.09601 0.36112 C -0.12292 0.38588 -0.1941 0.41366 -0.2276 0.40556 C -0.26111 0.39746 -0.2868 0.3419 -0.29757 0.31227 C -0.30833 0.28264 -0.27639 0.2463 -0.29253 0.22778 C -0.30868 0.20926 -0.36458 0.21227 -0.39427 0.20116 C -0.42396 0.19005 -0.44375 0.19121 -0.47101 0.16112 C -0.49826 0.13102 -0.54792 0.05695 -0.55764 0.02107 C -0.56736 -0.01481 -0.55677 -0.04375 -0.52934 -0.05439 C -0.50191 -0.06504 -0.43333 -0.03819 -0.39253 -0.04328 C -0.35174 -0.04837 -0.31614 -0.07847 -0.2842 -0.08541 C -0.25226 -0.09236 -0.23333 -0.10393 -0.20087 -0.08541 C -0.1684 -0.06689 -0.11094 0.00417 -0.08924 0.0257 C -0.06753 0.04723 -0.07378 0.04028 -0.07101 0.04329 " pathEditMode="relative" ptsTypes="aaaaaaaaaaaaaaaaaaaA">
                                      <p:cBhvr>
                                        <p:cTn id="13" dur="5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Century" pitchFamily="18" charset="0"/>
              </a:rPr>
              <a:t/>
            </a:r>
            <a:br>
              <a:rPr lang="ru-RU" sz="3600" smtClean="0">
                <a:latin typeface="Century" pitchFamily="18" charset="0"/>
              </a:rPr>
            </a:br>
            <a:endParaRPr lang="ru-RU" sz="3600" smtClean="0">
              <a:latin typeface="Century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Если в электролите создать ЭП, то ионы 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начнут двигаться…,  положительные ионы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меди  к…,  а отрицательные ионы хлора к …</a:t>
            </a:r>
          </a:p>
        </p:txBody>
      </p:sp>
      <p:pic>
        <p:nvPicPr>
          <p:cNvPr id="87044" name="Picture 4" descr="Электролиз водного раствора хлорида меди. 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716338"/>
            <a:ext cx="403225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Значит, ток в электролитах – это…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u="sng" smtClean="0">
                <a:latin typeface="Century" pitchFamily="18" charset="0"/>
              </a:rPr>
              <a:t>упорядоченное движение</a:t>
            </a:r>
          </a:p>
          <a:p>
            <a:pPr eaLnBrk="1" hangingPunct="1">
              <a:buFontTx/>
              <a:buNone/>
            </a:pPr>
            <a:r>
              <a:rPr lang="ru-RU" u="sng" smtClean="0">
                <a:latin typeface="Century" pitchFamily="18" charset="0"/>
              </a:rPr>
              <a:t>положительных и отрицательных ионов.</a:t>
            </a:r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4211638" y="3789363"/>
            <a:ext cx="936625" cy="863600"/>
          </a:xfrm>
          <a:prstGeom prst="ellipse">
            <a:avLst/>
          </a:prstGeom>
          <a:solidFill>
            <a:srgbClr val="EEB6B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b="1"/>
              <a:t>+</a:t>
            </a: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4211638" y="5373688"/>
            <a:ext cx="1008062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600" b="1">
                <a:latin typeface="Century" pitchFamily="18" charset="0"/>
              </a:rPr>
              <a:t>-</a:t>
            </a: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323850" y="3716338"/>
            <a:ext cx="1008063" cy="31416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 b="1">
                <a:latin typeface="Century" pitchFamily="18" charset="0"/>
              </a:rPr>
              <a:t>Катод</a:t>
            </a:r>
          </a:p>
          <a:p>
            <a:pPr algn="ctr"/>
            <a:r>
              <a:rPr lang="ru-RU" sz="7200" b="1">
                <a:latin typeface="Century" pitchFamily="18" charset="0"/>
              </a:rPr>
              <a:t>_</a:t>
            </a:r>
          </a:p>
        </p:txBody>
      </p:sp>
      <p:sp>
        <p:nvSpPr>
          <p:cNvPr id="88071" name="Rectangle 8"/>
          <p:cNvSpPr>
            <a:spLocks noChangeArrowheads="1"/>
          </p:cNvSpPr>
          <p:nvPr/>
        </p:nvSpPr>
        <p:spPr bwMode="auto">
          <a:xfrm>
            <a:off x="7885113" y="3716338"/>
            <a:ext cx="1008062" cy="31416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 b="1">
                <a:latin typeface="Century" pitchFamily="18" charset="0"/>
              </a:rPr>
              <a:t>Анод</a:t>
            </a:r>
          </a:p>
          <a:p>
            <a:pPr algn="ctr"/>
            <a:r>
              <a:rPr lang="ru-RU" sz="7200" b="1">
                <a:latin typeface="Century" pitchFamily="18" charset="0"/>
              </a:rPr>
              <a:t>+</a:t>
            </a:r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1835150" y="4724400"/>
            <a:ext cx="4897438" cy="504825"/>
          </a:xfrm>
          <a:prstGeom prst="leftArrow">
            <a:avLst>
              <a:gd name="adj1" fmla="val 50000"/>
              <a:gd name="adj2" fmla="val 2425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Направление тока в электролите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6" dur="3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 animBg="1"/>
      <p:bldP spid="13323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68313" y="2205038"/>
            <a:ext cx="8280400" cy="3097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При прохождении электрического тока через электролит наблюдается…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2492375"/>
            <a:ext cx="5976938" cy="15843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solidFill>
                  <a:srgbClr val="FF3300"/>
                </a:solidFill>
                <a:latin typeface="Century" pitchFamily="18" charset="0"/>
              </a:rPr>
              <a:t>выделение веществ, входящих в </a:t>
            </a:r>
          </a:p>
          <a:p>
            <a:pPr eaLnBrk="1" hangingPunct="1">
              <a:buFontTx/>
              <a:buNone/>
            </a:pPr>
            <a:r>
              <a:rPr lang="ru-RU" sz="2800" smtClean="0">
                <a:solidFill>
                  <a:srgbClr val="FF3300"/>
                </a:solidFill>
                <a:latin typeface="Century" pitchFamily="18" charset="0"/>
              </a:rPr>
              <a:t>электролит,  на электродах!!!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</a:t>
            </a:r>
            <a:endParaRPr lang="ru-RU" sz="2800" u="sng" smtClean="0">
              <a:latin typeface="Century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WordArt 4"/>
          <p:cNvSpPr>
            <a:spLocks noChangeArrowheads="1" noChangeShapeType="1" noTextEdit="1"/>
          </p:cNvSpPr>
          <p:nvPr/>
        </p:nvSpPr>
        <p:spPr bwMode="auto">
          <a:xfrm rot="-768089">
            <a:off x="822325" y="1441450"/>
            <a:ext cx="7546975" cy="15128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Применение электролиза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3399"/>
                </a:solidFill>
                <a:latin typeface="Century" pitchFamily="18" charset="0"/>
              </a:rPr>
              <a:t>1.Гальваностегия – это…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>
                <a:latin typeface="Century" pitchFamily="18" charset="0"/>
              </a:rPr>
              <a:t>   декоративное или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Century" pitchFamily="18" charset="0"/>
              </a:rPr>
              <a:t>антикоррозийное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Century" pitchFamily="18" charset="0"/>
              </a:rPr>
              <a:t>покрытие металлических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Century" pitchFamily="18" charset="0"/>
              </a:rPr>
              <a:t>изделий тонким слоем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Century" pitchFamily="18" charset="0"/>
              </a:rPr>
              <a:t>другого металла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Century" pitchFamily="18" charset="0"/>
              </a:rPr>
              <a:t>(никелирование,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Century" pitchFamily="18" charset="0"/>
              </a:rPr>
              <a:t>хромирование,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Century" pitchFamily="18" charset="0"/>
              </a:rPr>
              <a:t>омеднение, золочение, </a:t>
            </a:r>
          </a:p>
          <a:p>
            <a:pPr eaLnBrk="1" hangingPunct="1">
              <a:buFontTx/>
              <a:buNone/>
            </a:pPr>
            <a:r>
              <a:rPr lang="ru-RU" sz="2400" smtClean="0">
                <a:latin typeface="Century" pitchFamily="18" charset="0"/>
              </a:rPr>
              <a:t>серебрение).</a:t>
            </a:r>
          </a:p>
        </p:txBody>
      </p:sp>
      <p:sp>
        <p:nvSpPr>
          <p:cNvPr id="9114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91141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8" t="73779" r="52521" b="7353"/>
          <a:stretch>
            <a:fillRect/>
          </a:stretch>
        </p:blipFill>
        <p:spPr>
          <a:xfrm>
            <a:off x="4427538" y="2276475"/>
            <a:ext cx="4095750" cy="31242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Технологическая схема процесса никелирования</a:t>
            </a:r>
          </a:p>
        </p:txBody>
      </p:sp>
      <p:sp>
        <p:nvSpPr>
          <p:cNvPr id="9216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          1.Механическая подготовка</a:t>
            </a:r>
          </a:p>
        </p:txBody>
      </p:sp>
      <p:pic>
        <p:nvPicPr>
          <p:cNvPr id="92164" name="Picture 6" descr="Техн схема 1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" t="13091" r="58846" b="52171"/>
          <a:stretch>
            <a:fillRect/>
          </a:stretch>
        </p:blipFill>
        <p:spPr>
          <a:xfrm>
            <a:off x="714375" y="2205038"/>
            <a:ext cx="7632700" cy="4652962"/>
          </a:xfrm>
          <a:noFill/>
        </p:spPr>
      </p:pic>
    </p:spTree>
  </p:cSld>
  <p:clrMapOvr>
    <a:masterClrMapping/>
  </p:clrMapOvr>
  <p:transition advClick="0" advTm="7000">
    <p:plus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Технологическая схема процесса никелирования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                  2.обезжиривание</a:t>
            </a:r>
          </a:p>
        </p:txBody>
      </p:sp>
      <p:pic>
        <p:nvPicPr>
          <p:cNvPr id="93188" name="Picture 6" descr="Техн схема 1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18" t="12675" r="8736" b="52095"/>
          <a:stretch>
            <a:fillRect/>
          </a:stretch>
        </p:blipFill>
        <p:spPr>
          <a:xfrm>
            <a:off x="1692275" y="2276475"/>
            <a:ext cx="5688013" cy="3744913"/>
          </a:xfrm>
          <a:noFill/>
        </p:spPr>
      </p:pic>
    </p:spTree>
  </p:cSld>
  <p:clrMapOvr>
    <a:masterClrMapping/>
  </p:clrMapOvr>
  <p:transition advClick="0" advTm="7000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0"/>
            <a:ext cx="91440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200" b="1"/>
              <a:t>  </a:t>
            </a:r>
            <a:r>
              <a:rPr lang="ru-RU" sz="3200" b="1">
                <a:solidFill>
                  <a:srgbClr val="003399"/>
                </a:solidFill>
              </a:rPr>
              <a:t>Хорошая электропроводность металлов объясняется высокой концентрацией свободных электронов</a:t>
            </a:r>
            <a:r>
              <a:rPr lang="ru-RU" sz="3200" b="1"/>
              <a:t>, равной по порядку величины числу атомов в единице объема.</a:t>
            </a:r>
          </a:p>
          <a:p>
            <a:pPr>
              <a:buFontTx/>
              <a:buChar char="•"/>
            </a:pPr>
            <a:r>
              <a:rPr lang="ru-RU" sz="3200" b="1"/>
              <a:t>  Предположение о том, что за электрический ток в металлах ответственны электроны, возникло значительно раньше опытов Толмена и Стюарта.</a:t>
            </a:r>
            <a:r>
              <a:rPr lang="ru-RU" sz="3200"/>
              <a:t> </a:t>
            </a:r>
          </a:p>
          <a:p>
            <a:pPr>
              <a:buFontTx/>
              <a:buChar char="•"/>
            </a:pPr>
            <a:r>
              <a:rPr lang="ru-RU" sz="3200" b="1"/>
              <a:t>  Еще </a:t>
            </a:r>
            <a:r>
              <a:rPr lang="ru-RU" sz="3200" b="1">
                <a:solidFill>
                  <a:srgbClr val="003399"/>
                </a:solidFill>
              </a:rPr>
              <a:t>в 1900 году</a:t>
            </a:r>
            <a:r>
              <a:rPr lang="ru-RU" sz="3200" b="1"/>
              <a:t> немецкий ученый </a:t>
            </a:r>
            <a:r>
              <a:rPr lang="ru-RU" sz="3200" b="1">
                <a:solidFill>
                  <a:srgbClr val="003399"/>
                </a:solidFill>
              </a:rPr>
              <a:t>П. Друде</a:t>
            </a:r>
            <a:r>
              <a:rPr lang="ru-RU" sz="3200" b="1"/>
              <a:t> на основе гипотезы о существовании свободных электронов в металлах </a:t>
            </a:r>
            <a:r>
              <a:rPr lang="ru-RU" sz="3200" b="1">
                <a:solidFill>
                  <a:srgbClr val="003399"/>
                </a:solidFill>
              </a:rPr>
              <a:t>создал электронную теорию проводимости металлов.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Технологическая схема процесса никелирования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            3.промывка в горячей воде</a:t>
            </a:r>
          </a:p>
        </p:txBody>
      </p:sp>
      <p:pic>
        <p:nvPicPr>
          <p:cNvPr id="94212" name="Picture 8" descr="Техн карта3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27" t="8794" r="2869" b="68875"/>
          <a:stretch>
            <a:fillRect/>
          </a:stretch>
        </p:blipFill>
        <p:spPr>
          <a:xfrm>
            <a:off x="1285875" y="2536825"/>
            <a:ext cx="6626225" cy="4321175"/>
          </a:xfrm>
          <a:noFill/>
        </p:spPr>
      </p:pic>
    </p:spTree>
  </p:cSld>
  <p:clrMapOvr>
    <a:masterClrMapping/>
  </p:clrMapOvr>
  <p:transition advClick="0" advTm="7000">
    <p:plus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Технологическая схема процесса никелирования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             4.</a:t>
            </a:r>
          </a:p>
        </p:txBody>
      </p:sp>
      <p:pic>
        <p:nvPicPr>
          <p:cNvPr id="95236" name="Picture 6" descr="Техн карта3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17" t="36365" r="4373" b="38087"/>
          <a:stretch>
            <a:fillRect/>
          </a:stretch>
        </p:blipFill>
        <p:spPr bwMode="auto">
          <a:xfrm>
            <a:off x="1214438" y="2214563"/>
            <a:ext cx="6840537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7000">
    <p:plus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Технологическая схема процесса никелирования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            6.химическое травление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96261" name="Picture 5" descr="Техн карта3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2" t="71188" r="4471" b="5533"/>
          <a:stretch>
            <a:fillRect/>
          </a:stretch>
        </p:blipFill>
        <p:spPr bwMode="auto">
          <a:xfrm>
            <a:off x="857250" y="1428750"/>
            <a:ext cx="7129463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7000">
    <p:plus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Технологическая схема процесса никелирования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             7.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97285" name="Picture 5" descr="Техн карта3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17" t="36365" r="4373" b="38087"/>
          <a:stretch>
            <a:fillRect/>
          </a:stretch>
        </p:blipFill>
        <p:spPr bwMode="auto">
          <a:xfrm>
            <a:off x="1071563" y="2322513"/>
            <a:ext cx="6840537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>
    <p:plus/>
  </p:transition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Технологическая схема процесса никелирования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             8.гальваническое покрытие!!!</a:t>
            </a:r>
          </a:p>
        </p:txBody>
      </p:sp>
      <p:sp>
        <p:nvSpPr>
          <p:cNvPr id="9830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98309" name="Picture 6" descr="Техн схема2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3" t="72148" r="35333" b="594"/>
          <a:stretch>
            <a:fillRect/>
          </a:stretch>
        </p:blipFill>
        <p:spPr bwMode="auto">
          <a:xfrm>
            <a:off x="928688" y="2214563"/>
            <a:ext cx="7272337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0">
    <p:plus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Технологическая схема процесса никелирования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             9.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99333" name="Picture 5" descr="Техн карта3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17" t="36365" r="4373" b="38087"/>
          <a:stretch>
            <a:fillRect/>
          </a:stretch>
        </p:blipFill>
        <p:spPr bwMode="auto">
          <a:xfrm>
            <a:off x="1214438" y="2286000"/>
            <a:ext cx="6840537" cy="443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5000">
    <p:plus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Технологическая схема процесса никелирования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7493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       10. </a:t>
            </a:r>
          </a:p>
        </p:txBody>
      </p:sp>
      <p:sp>
        <p:nvSpPr>
          <p:cNvPr id="10035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pic>
        <p:nvPicPr>
          <p:cNvPr id="100357" name="Picture 7" descr="Техн схема 1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" t="56139" r="70335"/>
          <a:stretch>
            <a:fillRect/>
          </a:stretch>
        </p:blipFill>
        <p:spPr bwMode="auto">
          <a:xfrm>
            <a:off x="1835150" y="1773238"/>
            <a:ext cx="5905500" cy="453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7000">
    <p:plus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latin typeface="Century" pitchFamily="18" charset="0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643063"/>
            <a:ext cx="8229600" cy="45259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13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1" t="17513" r="1872" b="1270"/>
          <a:stretch>
            <a:fillRect/>
          </a:stretch>
        </p:blipFill>
        <p:spPr bwMode="auto">
          <a:xfrm>
            <a:off x="1428750" y="2643188"/>
            <a:ext cx="6308725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1" name="WordArt 9"/>
          <p:cNvSpPr>
            <a:spLocks noChangeArrowheads="1" noChangeShapeType="1" noTextEdit="1"/>
          </p:cNvSpPr>
          <p:nvPr/>
        </p:nvSpPr>
        <p:spPr bwMode="auto">
          <a:xfrm>
            <a:off x="2843213" y="549275"/>
            <a:ext cx="3384550" cy="8112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33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Готово!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3399"/>
                </a:solidFill>
                <a:latin typeface="Century" pitchFamily="18" charset="0"/>
              </a:rPr>
              <a:t>2.Гальванопластика – это…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3168650" cy="2333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latin typeface="Century" pitchFamily="18" charset="0"/>
              </a:rPr>
              <a:t>  электролитическое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latin typeface="Century" pitchFamily="18" charset="0"/>
              </a:rPr>
              <a:t>изготовление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latin typeface="Century" pitchFamily="18" charset="0"/>
              </a:rPr>
              <a:t>металлических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latin typeface="Century" pitchFamily="18" charset="0"/>
              </a:rPr>
              <a:t>копий, рельефных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>
                <a:latin typeface="Century" pitchFamily="18" charset="0"/>
              </a:rPr>
              <a:t>предметов. </a:t>
            </a:r>
          </a:p>
        </p:txBody>
      </p:sp>
      <p:pic>
        <p:nvPicPr>
          <p:cNvPr id="102404" name="Picture 5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341438"/>
            <a:ext cx="4248150" cy="439261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003399"/>
                </a:solidFill>
                <a:latin typeface="Century" pitchFamily="18" charset="0"/>
              </a:rPr>
              <a:t>3.Электрометаллургия – это…</a:t>
            </a:r>
          </a:p>
        </p:txBody>
      </p:sp>
      <p:sp>
        <p:nvSpPr>
          <p:cNvPr id="10342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2588" cy="10366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получение чистых металлов (</a:t>
            </a:r>
            <a:r>
              <a:rPr lang="en-US" sz="2800" smtClean="0">
                <a:latin typeface="Century" pitchFamily="18" charset="0"/>
              </a:rPr>
              <a:t>Al</a:t>
            </a:r>
            <a:r>
              <a:rPr lang="ru-RU" sz="2800" smtClean="0">
                <a:latin typeface="Century" pitchFamily="18" charset="0"/>
              </a:rPr>
              <a:t>, </a:t>
            </a:r>
            <a:r>
              <a:rPr lang="en-US" sz="2800" smtClean="0">
                <a:latin typeface="Century" pitchFamily="18" charset="0"/>
              </a:rPr>
              <a:t>Na</a:t>
            </a:r>
            <a:r>
              <a:rPr lang="ru-RU" sz="2800" smtClean="0">
                <a:latin typeface="Century" pitchFamily="18" charset="0"/>
              </a:rPr>
              <a:t>, </a:t>
            </a:r>
            <a:r>
              <a:rPr lang="en-US" sz="2800" smtClean="0">
                <a:latin typeface="Century" pitchFamily="18" charset="0"/>
              </a:rPr>
              <a:t>Mg</a:t>
            </a:r>
            <a:r>
              <a:rPr lang="ru-RU" sz="2800" smtClean="0">
                <a:latin typeface="Century" pitchFamily="18" charset="0"/>
              </a:rPr>
              <a:t>, </a:t>
            </a:r>
            <a:r>
              <a:rPr lang="en-US" sz="2800" smtClean="0">
                <a:latin typeface="Century" pitchFamily="18" charset="0"/>
              </a:rPr>
              <a:t>Be</a:t>
            </a:r>
            <a:r>
              <a:rPr lang="ru-RU" sz="2800" smtClean="0">
                <a:latin typeface="Century" pitchFamily="18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ru-RU" sz="2800" smtClean="0">
                <a:latin typeface="Century" pitchFamily="18" charset="0"/>
              </a:rPr>
              <a:t>при электролизе расплавленных руд.</a:t>
            </a:r>
          </a:p>
        </p:txBody>
      </p:sp>
      <p:pic>
        <p:nvPicPr>
          <p:cNvPr id="103428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" r="43672" b="43594"/>
          <a:stretch>
            <a:fillRect/>
          </a:stretch>
        </p:blipFill>
        <p:spPr>
          <a:xfrm>
            <a:off x="1357313" y="2571750"/>
            <a:ext cx="6696075" cy="403701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</TotalTime>
  <Words>3503</Words>
  <Application>Microsoft Office PowerPoint</Application>
  <PresentationFormat>Экран (4:3)</PresentationFormat>
  <Paragraphs>355</Paragraphs>
  <Slides>101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101</vt:i4>
      </vt:variant>
    </vt:vector>
  </HeadingPairs>
  <TitlesOfParts>
    <vt:vector size="111" baseType="lpstr">
      <vt:lpstr>Arial</vt:lpstr>
      <vt:lpstr>Times New Roman</vt:lpstr>
      <vt:lpstr>Tahoma</vt:lpstr>
      <vt:lpstr>Wingdings</vt:lpstr>
      <vt:lpstr>Lucida Console</vt:lpstr>
      <vt:lpstr>Symbol</vt:lpstr>
      <vt:lpstr>Verdana</vt:lpstr>
      <vt:lpstr>Century</vt:lpstr>
      <vt:lpstr>Оформление по умолчанию</vt:lpstr>
      <vt:lpstr>Microsoft Equation 3.0</vt:lpstr>
      <vt:lpstr>Презентация PowerPoint</vt:lpstr>
      <vt:lpstr>Тема 9. Электрический ток в металлах, полупроводниках и электролитах</vt:lpstr>
      <vt:lpstr>Электрический ток в металлах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Зонная модель электронной проводимости металлов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Электрический ток в полупроводниках</vt:lpstr>
      <vt:lpstr>Презентация PowerPoint</vt:lpstr>
      <vt:lpstr>Презентация PowerPoint</vt:lpstr>
      <vt:lpstr>Зонная модель электронно-дырочной проводимости полупроводников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Электронно-дырочный переход. </vt:lpstr>
      <vt:lpstr>Электронно-дырочный переход. </vt:lpstr>
      <vt:lpstr>Презентация PowerPoint</vt:lpstr>
      <vt:lpstr>Презентация PowerPoint</vt:lpstr>
      <vt:lpstr>Электронно-дырочный переход. Транзистор</vt:lpstr>
      <vt:lpstr>Электронно-дырочный переход. Транзистор</vt:lpstr>
      <vt:lpstr>Презентация PowerPoint</vt:lpstr>
      <vt:lpstr>Электронно-дырочный переход. Транзистор</vt:lpstr>
      <vt:lpstr>Сверхпроводимость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Электрический ток в электролитах</vt:lpstr>
      <vt:lpstr> </vt:lpstr>
      <vt:lpstr>Презентация PowerPoint</vt:lpstr>
      <vt:lpstr>Электролиз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Практическое применение электролиза </vt:lpstr>
      <vt:lpstr>Презентация PowerPoint</vt:lpstr>
      <vt:lpstr>Презентация PowerPoint</vt:lpstr>
      <vt:lpstr>Презентация PowerPoint</vt:lpstr>
      <vt:lpstr>Носителями заряда в электролитах являются…</vt:lpstr>
      <vt:lpstr>Диссоциация – это процесс…</vt:lpstr>
      <vt:lpstr>Уравнение диссоциации хлорида меди имеет вид…</vt:lpstr>
      <vt:lpstr>Если в электролите нет электрического поля, то ионы движутся…. </vt:lpstr>
      <vt:lpstr> </vt:lpstr>
      <vt:lpstr>Значит, ток в электролитах – это…</vt:lpstr>
      <vt:lpstr>При прохождении электрического тока через электролит наблюдается…</vt:lpstr>
      <vt:lpstr>Презентация PowerPoint</vt:lpstr>
      <vt:lpstr>1.Гальваностегия – это…</vt:lpstr>
      <vt:lpstr>Технологическая схема процесса никелирования</vt:lpstr>
      <vt:lpstr>Технологическая схема процесса никелирования</vt:lpstr>
      <vt:lpstr>Технологическая схема процесса никелирования</vt:lpstr>
      <vt:lpstr>Технологическая схема процесса никелирования</vt:lpstr>
      <vt:lpstr>Технологическая схема процесса никелирования</vt:lpstr>
      <vt:lpstr>Технологическая схема процесса никелирования</vt:lpstr>
      <vt:lpstr>Технологическая схема процесса никелирования</vt:lpstr>
      <vt:lpstr>Технологическая схема процесса никелирования</vt:lpstr>
      <vt:lpstr>Технологическая схема процесса никелирования</vt:lpstr>
      <vt:lpstr>Презентация PowerPoint</vt:lpstr>
      <vt:lpstr>2.Гальванопластика – это…</vt:lpstr>
      <vt:lpstr>3.Электрометаллургия – это…</vt:lpstr>
      <vt:lpstr>4.Рафинирование металлов – это…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Кузнецов С.И.</dc:creator>
  <cp:lastModifiedBy>Валерия</cp:lastModifiedBy>
  <cp:revision>32</cp:revision>
  <dcterms:created xsi:type="dcterms:W3CDTF">1601-01-01T00:00:00Z</dcterms:created>
  <dcterms:modified xsi:type="dcterms:W3CDTF">2016-02-26T20:55:25Z</dcterms:modified>
</cp:coreProperties>
</file>