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DE1808-E54C-4EEA-938F-453CF5523852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10BE2D-1F57-43A9-BA73-62034D93D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736"/>
            <a:ext cx="7858180" cy="2714644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latin typeface="GOST type B" pitchFamily="34" charset="0"/>
              </a:rPr>
              <a:t>Основы теории баз данных.     	Основные понятия и 				определения</a:t>
            </a:r>
            <a:endParaRPr lang="ru-RU" sz="4400" dirty="0">
              <a:latin typeface="GOST type B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357826"/>
            <a:ext cx="7772400" cy="98583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Выполнили </a:t>
            </a:r>
          </a:p>
          <a:p>
            <a:r>
              <a:rPr lang="ru-RU" dirty="0" smtClean="0"/>
              <a:t>студенты гр. П-10</a:t>
            </a:r>
          </a:p>
          <a:p>
            <a:r>
              <a:rPr lang="ru-RU" dirty="0" err="1" smtClean="0"/>
              <a:t>Чигор</a:t>
            </a:r>
            <a:r>
              <a:rPr lang="ru-RU" dirty="0" smtClean="0"/>
              <a:t> М.А.</a:t>
            </a:r>
          </a:p>
          <a:p>
            <a:r>
              <a:rPr lang="ru-RU" dirty="0" err="1" smtClean="0"/>
              <a:t>Колегова</a:t>
            </a:r>
            <a:r>
              <a:rPr lang="ru-RU" dirty="0" smtClean="0"/>
              <a:t> А.С.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11680"/>
            <a:ext cx="7239000" cy="48463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Записи</a:t>
            </a:r>
            <a:r>
              <a:rPr lang="ru-RU" dirty="0" smtClean="0">
                <a:latin typeface="GOST type B" pitchFamily="34" charset="0"/>
              </a:rPr>
              <a:t> — это одна строка таблицы (или нескольких таблиц), полностью описывающая одну сущность Каждая запись состоят из конечного числа полей.</a:t>
            </a:r>
          </a:p>
          <a:p>
            <a:endParaRPr lang="ru-RU" dirty="0" smtClean="0">
              <a:latin typeface="GOST type B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Поле</a:t>
            </a:r>
            <a:r>
              <a:rPr lang="ru-RU" dirty="0" smtClean="0">
                <a:latin typeface="GOST type B" pitchFamily="34" charset="0"/>
              </a:rPr>
              <a:t> — один элемент записи, в котором хранится конкретное значение атрибута</a:t>
            </a:r>
          </a:p>
          <a:p>
            <a:pPr>
              <a:buNone/>
            </a:pPr>
            <a:endParaRPr lang="ru-RU" strike="sngStrike" dirty="0" smtClean="0">
              <a:latin typeface="GOST type B" pitchFamily="34" charset="0"/>
            </a:endParaRPr>
          </a:p>
          <a:p>
            <a:endParaRPr lang="ru-RU" dirty="0">
              <a:latin typeface="GOST type B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Ключевым элементом данных (ключом) называется такой атрибут, по знамению которого можно определить значения других атрибутов.</a:t>
            </a:r>
          </a:p>
          <a:p>
            <a:pPr>
              <a:buNone/>
            </a:pPr>
            <a:endParaRPr lang="ru-RU" dirty="0" smtClean="0">
              <a:latin typeface="GOST type B" pitchFamily="34" charset="0"/>
            </a:endParaRPr>
          </a:p>
          <a:p>
            <a:r>
              <a:rPr lang="ru-RU" dirty="0" smtClean="0">
                <a:latin typeface="GOST type B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Первичный ключ</a:t>
            </a:r>
            <a:r>
              <a:rPr lang="ru-RU" dirty="0" smtClean="0">
                <a:latin typeface="GOST type B" pitchFamily="34" charset="0"/>
              </a:rPr>
              <a:t>— это атрибут или группа атрибутов, которые однозначно определяют каждую запись в таблице. Первичный ключ всегда должен быть </a:t>
            </a:r>
            <a:r>
              <a:rPr lang="ru-RU" dirty="0" err="1" smtClean="0">
                <a:latin typeface="GOST type B" pitchFamily="34" charset="0"/>
              </a:rPr>
              <a:t>уникальным,то</a:t>
            </a:r>
            <a:r>
              <a:rPr lang="ru-RU" dirty="0" smtClean="0">
                <a:latin typeface="GOST type B" pitchFamily="34" charset="0"/>
              </a:rPr>
              <a:t> есть его значения не должны повториться</a:t>
            </a:r>
          </a:p>
          <a:p>
            <a:endParaRPr lang="ru-RU" dirty="0" smtClean="0">
              <a:latin typeface="GOST type B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Альтернативный ключ </a:t>
            </a:r>
            <a:r>
              <a:rPr lang="ru-RU" dirty="0" smtClean="0">
                <a:latin typeface="GOST type B" pitchFamily="34" charset="0"/>
              </a:rPr>
              <a:t>— его отличим от первичного ключа атрибут или группа атрибутов, которые также однозначно определяют каждую запись в таблица 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GOST type B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	Например,</a:t>
            </a:r>
            <a:r>
              <a:rPr lang="ru-RU" dirty="0" smtClean="0">
                <a:latin typeface="GOST type B" pitchFamily="34" charset="0"/>
              </a:rPr>
              <a:t> сущность «Служащий» имеет атрибуты: идентификатор служащего (табельный номер), фамилия, имя, отчество, должность, оклад Первичным ключом называется поле «Идентификатор служащего».</a:t>
            </a:r>
          </a:p>
          <a:p>
            <a:endParaRPr lang="ru-RU" dirty="0">
              <a:latin typeface="GOST type B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7239000" cy="4846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Связь</a:t>
            </a:r>
            <a:r>
              <a:rPr lang="ru-RU" dirty="0" smtClean="0">
                <a:latin typeface="GOST type B" pitchFamily="34" charset="0"/>
              </a:rPr>
              <a:t> — это функциональная зависимость между сущностями. Если между некоторыми сущностями существует связь, то атрибуты из одной сущности ссылаются на атрибуты другой сущности</a:t>
            </a:r>
            <a:r>
              <a:rPr lang="ru-RU" dirty="0" smtClean="0">
                <a:latin typeface="GOST type B" pitchFamily="34" charset="0"/>
              </a:rPr>
              <a:t>.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Связи </a:t>
            </a:r>
            <a:r>
              <a:rPr lang="ru-RU" dirty="0" smtClean="0">
                <a:latin typeface="GOST type B" pitchFamily="34" charset="0"/>
              </a:rPr>
              <a:t>описываются основными характеристиками</a:t>
            </a:r>
            <a:r>
              <a:rPr lang="ru-RU" dirty="0" smtClean="0">
                <a:latin typeface="GOST type B" pitchFamily="34" charset="0"/>
              </a:rPr>
              <a:t>: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тип </a:t>
            </a:r>
            <a:r>
              <a:rPr lang="ru-RU" dirty="0" smtClean="0">
                <a:latin typeface="GOST type B" pitchFamily="34" charset="0"/>
              </a:rPr>
              <a:t>связи</a:t>
            </a:r>
            <a:r>
              <a:rPr lang="en-US" dirty="0" smtClean="0">
                <a:latin typeface="GOST type B" pitchFamily="34" charset="0"/>
              </a:rPr>
              <a:t>;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родительская </a:t>
            </a:r>
            <a:r>
              <a:rPr lang="ru-RU" dirty="0" smtClean="0">
                <a:latin typeface="GOST type B" pitchFamily="34" charset="0"/>
              </a:rPr>
              <a:t>сущность</a:t>
            </a:r>
            <a:r>
              <a:rPr lang="ru-RU" dirty="0" smtClean="0">
                <a:latin typeface="GOST type B" pitchFamily="34" charset="0"/>
              </a:rPr>
              <a:t>;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дочерняя </a:t>
            </a:r>
            <a:r>
              <a:rPr lang="ru-RU" dirty="0" smtClean="0">
                <a:latin typeface="GOST type B" pitchFamily="34" charset="0"/>
              </a:rPr>
              <a:t>(зависимая) </a:t>
            </a:r>
            <a:r>
              <a:rPr lang="ru-RU" dirty="0" smtClean="0">
                <a:latin typeface="GOST type B" pitchFamily="34" charset="0"/>
              </a:rPr>
              <a:t>сущность;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мощность связи;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хранимая процедура;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правило;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ограничение;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триггер;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latin typeface="GOST type B" pitchFamily="34" charset="0"/>
            </a:endParaRPr>
          </a:p>
          <a:p>
            <a:pPr marL="514350" indent="-514350">
              <a:buNone/>
            </a:pPr>
            <a:endParaRPr lang="ru-RU" dirty="0">
              <a:latin typeface="GOST type B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Триггер </a:t>
            </a:r>
            <a:r>
              <a:rPr lang="ru-RU" dirty="0" smtClean="0">
                <a:latin typeface="GOST type B" pitchFamily="34" charset="0"/>
              </a:rPr>
              <a:t>включает в себя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правила или ограничения.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событие, которое требует проверки правил и ограничений.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предусмотренные действия, которые выполняются с помощью процедуры или последовательности </a:t>
            </a:r>
            <a:r>
              <a:rPr lang="ru-RU" dirty="0" smtClean="0">
                <a:latin typeface="GOST type B" pitchFamily="34" charset="0"/>
              </a:rPr>
              <a:t>процедур</a:t>
            </a:r>
            <a:endParaRPr lang="en-US" dirty="0" smtClean="0">
              <a:latin typeface="GOST type B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ru-RU" dirty="0" smtClean="0">
              <a:latin typeface="GOST type B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Ссылочная целостность </a:t>
            </a:r>
            <a:r>
              <a:rPr lang="ru-RU" dirty="0" smtClean="0">
                <a:latin typeface="GOST type B" pitchFamily="34" charset="0"/>
              </a:rPr>
              <a:t>— э</a:t>
            </a:r>
            <a:r>
              <a:rPr lang="ru-RU" dirty="0" smtClean="0">
                <a:latin typeface="GOST type B" pitchFamily="34" charset="0"/>
              </a:rPr>
              <a:t>то </a:t>
            </a:r>
            <a:r>
              <a:rPr lang="ru-RU" dirty="0" smtClean="0">
                <a:latin typeface="GOST type B" pitchFamily="34" charset="0"/>
              </a:rPr>
              <a:t>обеспечение непротиворечивости функциональных взаимосвязей между сущностями. Непротиворечивость выполняется путем соответствия значений первичного ключа родительской сущности значениям внешнего (любого не первичного) ключа дочерней сущности </a:t>
            </a:r>
            <a:endParaRPr lang="ru-RU" dirty="0">
              <a:latin typeface="GOST type B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GOST type B" pitchFamily="34" charset="0"/>
              </a:rPr>
              <a:t>Ссылочная целостность может контролироваться при всех операциях, изменяющих информацию а базе данных, при этом возможны следующие варианты обработки событий: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отсутствие проверки.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проверка допустимости.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запрет операции.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каскадное выполнение операций обновления или удаления данных одновременно в нескольких связанных таблицах.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GOST type B" pitchFamily="34" charset="0"/>
              </a:rPr>
              <a:t>установка пустого значения по умолчанию.</a:t>
            </a:r>
            <a:endParaRPr lang="ru-RU" dirty="0">
              <a:latin typeface="GOST type B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Нормализация отношений </a:t>
            </a:r>
            <a:r>
              <a:rPr lang="ru-RU" dirty="0" smtClean="0">
                <a:latin typeface="GOST type B" pitchFamily="34" charset="0"/>
              </a:rPr>
              <a:t>— это процесс построения оптимальной структуры таблиц и связей в реляционной </a:t>
            </a:r>
            <a:r>
              <a:rPr lang="ru-RU" dirty="0" smtClean="0">
                <a:latin typeface="GOST type B" pitchFamily="34" charset="0"/>
              </a:rPr>
              <a:t>базе данных. </a:t>
            </a:r>
            <a:r>
              <a:rPr lang="ru-RU" dirty="0" smtClean="0">
                <a:latin typeface="GOST type B" pitchFamily="34" charset="0"/>
              </a:rPr>
              <a:t>В процессе нормализации данные группируются е таблицы, представляющие объекты и их </a:t>
            </a:r>
            <a:r>
              <a:rPr lang="ru-RU" dirty="0" smtClean="0">
                <a:latin typeface="GOST type B" pitchFamily="34" charset="0"/>
              </a:rPr>
              <a:t>взаимосвязи</a:t>
            </a:r>
            <a:endParaRPr lang="en-US" dirty="0" smtClean="0">
              <a:latin typeface="GOST type B" pitchFamily="34" charset="0"/>
            </a:endParaRPr>
          </a:p>
          <a:p>
            <a:endParaRPr lang="ru-RU" dirty="0" smtClean="0">
              <a:latin typeface="GOST type B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Словарь данных </a:t>
            </a:r>
            <a:r>
              <a:rPr lang="ru-RU" dirty="0" smtClean="0">
                <a:latin typeface="GOST type B" pitchFamily="34" charset="0"/>
              </a:rPr>
              <a:t>— </a:t>
            </a:r>
            <a:r>
              <a:rPr lang="ru-RU" dirty="0" smtClean="0">
                <a:latin typeface="GOST type B" pitchFamily="34" charset="0"/>
              </a:rPr>
              <a:t>это </a:t>
            </a:r>
            <a:r>
              <a:rPr lang="ru-RU" dirty="0" smtClean="0">
                <a:latin typeface="GOST type B" pitchFamily="34" charset="0"/>
              </a:rPr>
              <a:t>централизованное хранилище сведений о сущностях, взаимосвязях между сущностями, ид источниках, значениях, использовании и форматах представления,</a:t>
            </a:r>
            <a:endParaRPr lang="ru-RU" dirty="0">
              <a:latin typeface="GOST type B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00232" y="2285992"/>
            <a:ext cx="4929222" cy="1643066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При эксплуатации базы данных вводят следующие два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001056" cy="468801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Ведение базы данных (сопровождение или поддержка) </a:t>
            </a:r>
            <a:r>
              <a:rPr lang="ru-RU" dirty="0" smtClean="0">
                <a:latin typeface="GOST type B" pitchFamily="34" charset="0"/>
              </a:rPr>
              <a:t>— добавление, редактирование и удаление записей </a:t>
            </a:r>
            <a:endParaRPr lang="en-US" dirty="0" smtClean="0">
              <a:latin typeface="GOST type B" pitchFamily="34" charset="0"/>
            </a:endParaRPr>
          </a:p>
          <a:p>
            <a:pPr algn="just"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в базе данных. Эти процедуры выполняются оператором базы данных.</a:t>
            </a:r>
            <a:endParaRPr lang="en-US" dirty="0" smtClean="0">
              <a:latin typeface="GOST type B" pitchFamily="34" charset="0"/>
            </a:endParaRPr>
          </a:p>
          <a:p>
            <a:pPr algn="just">
              <a:buNone/>
            </a:pPr>
            <a:endParaRPr lang="ru-RU" dirty="0" smtClean="0">
              <a:latin typeface="GOST type B" pitchFamily="34" charset="0"/>
            </a:endParaRP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Администрирование базы данных </a:t>
            </a:r>
            <a:r>
              <a:rPr lang="ru-RU" dirty="0" smtClean="0">
                <a:latin typeface="GOST type B" pitchFamily="34" charset="0"/>
              </a:rPr>
              <a:t>— это назначение паролей и прав доступа к отдельным таблицам базы данных, создание резервных копий и восстановление базы данных, обеспечение требуемого быстродействия и т. д. Эти работы выполняются администратором базы данных.</a:t>
            </a:r>
            <a:endParaRPr lang="ru-RU" dirty="0">
              <a:latin typeface="GOST type 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doctor-cocaine.ru/image.php?aHR0cDovL25pY2tzZW8uY29tL2NhdC0uanBn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14876" y="4714884"/>
            <a:ext cx="1744323" cy="180973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7215238" cy="5759588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База данных </a:t>
            </a:r>
            <a:r>
              <a:rPr lang="ru-RU" dirty="0" smtClean="0">
                <a:latin typeface="GOST type B" pitchFamily="34" charset="0"/>
              </a:rPr>
              <a:t>— это один или несколько файлов данных, предназначенных для хранения, изменения и обработки больших объемов взаимосвязанной информации.</a:t>
            </a:r>
            <a:endParaRPr lang="en-US" dirty="0" smtClean="0">
              <a:latin typeface="GOST type B" pitchFamily="34" charset="0"/>
            </a:endParaRPr>
          </a:p>
          <a:p>
            <a:pPr algn="just"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Примерами баз данных могут быть телефонная книга, каталог товаров, штатное расписание предприятия и т. д. </a:t>
            </a:r>
            <a:endParaRPr lang="ru-RU" dirty="0">
              <a:latin typeface="GOST type B" pitchFamily="34" charset="0"/>
            </a:endParaRPr>
          </a:p>
        </p:txBody>
      </p:sp>
      <p:pic>
        <p:nvPicPr>
          <p:cNvPr id="7" name="Picture 2" descr="http://www.printse.ru/antonioveronesi/img/cat09/rich/500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4561">
            <a:off x="1413183" y="4073706"/>
            <a:ext cx="2301264" cy="1787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7500990" cy="521497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Конкретная 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база данных </a:t>
            </a:r>
            <a:r>
              <a:rPr lang="ru-RU" dirty="0" smtClean="0">
                <a:latin typeface="GOST type B" pitchFamily="34" charset="0"/>
              </a:rPr>
              <a:t>содержит информацию об очень малой части окружающего мира. </a:t>
            </a:r>
            <a:endParaRPr lang="en-US" dirty="0" smtClean="0">
              <a:latin typeface="GOST type B" pitchFamily="34" charset="0"/>
            </a:endParaRPr>
          </a:p>
          <a:p>
            <a:pPr algn="just"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В 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базу данных </a:t>
            </a:r>
            <a:r>
              <a:rPr lang="ru-RU" dirty="0" smtClean="0">
                <a:latin typeface="GOST type B" pitchFamily="34" charset="0"/>
              </a:rPr>
              <a:t>помещаются сведения о нескольких однотипных объектах окружающего мира. В первом приближении под базой данных понимают некоторый электронный каталог или справочник. Но это весьма грубое сравнение. Процесс создания 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базы данных </a:t>
            </a:r>
            <a:r>
              <a:rPr lang="ru-RU" dirty="0" smtClean="0">
                <a:latin typeface="GOST type B" pitchFamily="34" charset="0"/>
              </a:rPr>
              <a:t>многоступенчатый и каждый раз приходится решать сложные задачи.</a:t>
            </a:r>
            <a:endParaRPr lang="ru-RU" dirty="0">
              <a:latin typeface="GOST type B" pitchFamily="34" charset="0"/>
            </a:endParaRPr>
          </a:p>
        </p:txBody>
      </p:sp>
      <p:pic>
        <p:nvPicPr>
          <p:cNvPr id="5" name="Picture 6" descr="http://www.bestreferat.ru/images/paper/28/96/445962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500570"/>
            <a:ext cx="2214788" cy="1966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239000" cy="10372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Объект</a:t>
            </a:r>
            <a:r>
              <a:rPr lang="ru-RU" dirty="0" smtClean="0">
                <a:latin typeface="GOST type B" pitchFamily="34" charset="0"/>
              </a:rPr>
              <a:t> — это нечто существующее и различимое, обладающее набором свойств. Отличие одного объекта от другого определяется конкретными значениями свойств. </a:t>
            </a:r>
          </a:p>
          <a:p>
            <a:pPr algn="just">
              <a:buNone/>
            </a:pPr>
            <a:r>
              <a:rPr lang="ru-RU" dirty="0" smtClean="0">
                <a:latin typeface="GOST type B" pitchFamily="34" charset="0"/>
              </a:rPr>
              <a:t>	</a:t>
            </a:r>
          </a:p>
          <a:p>
            <a:pPr algn="just">
              <a:buNone/>
            </a:pPr>
            <a:r>
              <a:rPr lang="ru-RU" dirty="0" smtClean="0">
                <a:latin typeface="GOST type B" pitchFamily="34" charset="0"/>
              </a:rPr>
              <a:t>Объекты бывают: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dirty="0" smtClean="0">
                <a:latin typeface="GOST type B" pitchFamily="34" charset="0"/>
              </a:rPr>
              <a:t>материальные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dirty="0" smtClean="0">
                <a:latin typeface="GOST type B" pitchFamily="34" charset="0"/>
              </a:rPr>
              <a:t>идеальные. </a:t>
            </a:r>
          </a:p>
          <a:p>
            <a:pPr algn="just">
              <a:buNone/>
            </a:pPr>
            <a:r>
              <a:rPr lang="ru-RU" dirty="0" smtClean="0">
                <a:latin typeface="GOST type B" pitchFamily="34" charset="0"/>
              </a:rPr>
              <a:t>	.</a:t>
            </a:r>
            <a:endParaRPr lang="ru-RU" dirty="0">
              <a:latin typeface="GOST type B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GOST type B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К материальным объектам относятся </a:t>
            </a:r>
            <a:r>
              <a:rPr lang="ru-RU" dirty="0" smtClean="0">
                <a:latin typeface="GOST type B" pitchFamily="34" charset="0"/>
              </a:rPr>
              <a:t>предметы материального мира — автомобили, здания, предметы мебели и т. д. </a:t>
            </a:r>
          </a:p>
          <a:p>
            <a:endParaRPr lang="ru-RU" dirty="0" smtClean="0">
              <a:latin typeface="GOST type B" pitchFamily="34" charset="0"/>
            </a:endParaRPr>
          </a:p>
          <a:p>
            <a:pPr>
              <a:buNone/>
            </a:pPr>
            <a:r>
              <a:rPr lang="ru-RU" dirty="0" smtClean="0">
                <a:latin typeface="GOST type B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К идеальным (абстрактным) объектам относятся </a:t>
            </a:r>
            <a:r>
              <a:rPr lang="ru-RU" dirty="0" smtClean="0">
                <a:latin typeface="GOST type B" pitchFamily="34" charset="0"/>
              </a:rPr>
              <a:t>такие, которые существуют только в представлении (памяти) человека, но обладающие реальными свойствами. К идеальным объектам можно отнести спектакль, сюжет книги и т.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778"/>
            <a:ext cx="7239000" cy="49292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Сущность</a:t>
            </a:r>
            <a:r>
              <a:rPr lang="ru-RU" dirty="0" smtClean="0">
                <a:latin typeface="GOST type B" pitchFamily="34" charset="0"/>
              </a:rPr>
              <a:t> — отображение объекта в памяти человека или компьютера. </a:t>
            </a:r>
            <a:endParaRPr lang="en-US" dirty="0" smtClean="0">
              <a:latin typeface="GOST type B" pitchFamily="34" charset="0"/>
            </a:endParaRPr>
          </a:p>
          <a:p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Сущность всегда меньше объекта по составу свойств (характеристик). Поэтому основной задачей при создании базы данных является определение необходимого и достаточного количества свойств (характеристик) сущности, которые будут храниться в базе данных. Следует различать два близких понятия — 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сущность и экземпляр сущности</a:t>
            </a:r>
            <a:r>
              <a:rPr lang="ru-RU" dirty="0" smtClean="0">
                <a:latin typeface="GOST type B" pitchFamily="34" charset="0"/>
              </a:rPr>
              <a:t>.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ru-RU" dirty="0" smtClean="0">
                <a:latin typeface="GOST type B" pitchFamily="34" charset="0"/>
              </a:rPr>
              <a:t> </a:t>
            </a:r>
            <a:r>
              <a:rPr lang="en-US" dirty="0" smtClean="0">
                <a:latin typeface="GOST type B" pitchFamily="34" charset="0"/>
              </a:rPr>
              <a:t>	</a:t>
            </a:r>
            <a:endParaRPr lang="ru-RU" dirty="0">
              <a:latin typeface="GOST type B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Сущность</a:t>
            </a:r>
            <a:r>
              <a:rPr lang="ru-RU" dirty="0" smtClean="0">
                <a:latin typeface="GOST type B" pitchFamily="34" charset="0"/>
              </a:rPr>
              <a:t> — более широкое понятие и употребляется в разных вариантах. 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Под сущностью будем понимать коллекцию экземпляров сущности, которую впоследствии будем представлять в виде таблицы. 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Экземпляр сущности </a:t>
            </a:r>
            <a:r>
              <a:rPr lang="ru-RU" dirty="0" smtClean="0">
                <a:latin typeface="GOST type B" pitchFamily="34" charset="0"/>
              </a:rPr>
              <a:t>— набор сведений о единице сущности, который впоследствии будем представлять в виде записи.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  <a:r>
              <a:rPr lang="ru-RU" dirty="0" smtClean="0">
                <a:latin typeface="GOST type B" pitchFamily="34" charset="0"/>
              </a:rPr>
              <a:t> Многие разработчики баз данных используют один термин — сущность — как для обозначения коллекции, так и для обозначения одного экземпляра в зависимости от конкретных обстоятельств.</a:t>
            </a:r>
            <a:endParaRPr lang="ru-RU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7239000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Атрибут</a:t>
            </a:r>
            <a:r>
              <a:rPr lang="ru-RU" dirty="0" smtClean="0">
                <a:latin typeface="GOST type B" pitchFamily="34" charset="0"/>
              </a:rPr>
              <a:t> — конкретное значение свойства сущности. 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ru-RU" dirty="0" smtClean="0">
                <a:latin typeface="GOST type B" pitchFamily="34" charset="0"/>
              </a:rPr>
              <a:t>	Атрибут и сущность тесно связаны между собой. То, что в одной базе данных выступает как атрибут, в другой базе данных м</a:t>
            </a:r>
            <a:r>
              <a:rPr lang="en-US" dirty="0" smtClean="0">
                <a:latin typeface="GOST type B" pitchFamily="34" charset="0"/>
              </a:rPr>
              <a:t>o</a:t>
            </a:r>
            <a:r>
              <a:rPr lang="ru-RU" dirty="0" err="1" smtClean="0">
                <a:latin typeface="GOST type B" pitchFamily="34" charset="0"/>
              </a:rPr>
              <a:t>жет</a:t>
            </a:r>
            <a:r>
              <a:rPr lang="ru-RU" dirty="0" smtClean="0">
                <a:latin typeface="GOST type B" pitchFamily="34" charset="0"/>
              </a:rPr>
              <a:t> быть сущностью. </a:t>
            </a: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GOST type B" pitchFamily="34" charset="0"/>
              </a:rPr>
              <a:t>Таблица</a:t>
            </a:r>
            <a:r>
              <a:rPr lang="ru-RU" dirty="0" smtClean="0">
                <a:latin typeface="GOST type B" pitchFamily="34" charset="0"/>
              </a:rPr>
              <a:t> — некоторая регулярна структура, состоящая из конечного числа записей (строк). Как</a:t>
            </a:r>
            <a:r>
              <a:rPr lang="en-US" dirty="0" smtClean="0">
                <a:latin typeface="GOST type B" pitchFamily="34" charset="0"/>
              </a:rPr>
              <a:t> </a:t>
            </a:r>
            <a:r>
              <a:rPr lang="ru-RU" dirty="0" smtClean="0">
                <a:latin typeface="GOST type B" pitchFamily="34" charset="0"/>
              </a:rPr>
              <a:t>правило, в базах данных используются двумерные массивы (матрицы)</a:t>
            </a: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endParaRPr lang="en-US" dirty="0" smtClean="0">
              <a:latin typeface="GOST type B" pitchFamily="34" charset="0"/>
            </a:endParaRPr>
          </a:p>
          <a:p>
            <a:pPr>
              <a:buNone/>
            </a:pPr>
            <a:r>
              <a:rPr lang="en-US" dirty="0" smtClean="0">
                <a:latin typeface="GOST type B" pitchFamily="34" charset="0"/>
              </a:rPr>
              <a:t>	</a:t>
            </a:r>
          </a:p>
          <a:p>
            <a:pPr>
              <a:buNone/>
            </a:pPr>
            <a:endParaRPr lang="ru-RU" dirty="0">
              <a:latin typeface="GOST type B" pitchFamily="34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291</Words>
  <Application>Microsoft Office PowerPoint</Application>
  <PresentationFormat>Экран (4:3)</PresentationFormat>
  <Paragraphs>88</Paragraphs>
  <Slides>16</Slides>
  <Notes>0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Основы теории баз данных.      Основные понятия и     определения</vt:lpstr>
      <vt:lpstr>При эксплуатации базы данных вводят следующие два понятия:</vt:lpstr>
      <vt:lpstr>Слайд 3</vt:lpstr>
      <vt:lpstr>Слайд 4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Основные понятия и определения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2013-06-07T16:00:07Z</dcterms:created>
  <dcterms:modified xsi:type="dcterms:W3CDTF">2013-06-07T17:30:00Z</dcterms:modified>
</cp:coreProperties>
</file>