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825"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12.12.2017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12.12.2017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12.12.2017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12.12.2017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12.12.2017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12.12.2017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12.12.2017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12.12.2017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12.12.2017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12.12.2017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12.12.2017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12.12.2017</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krasotaimedicina.ru/diseases/zabolevanija_pulmonology/pneumothorax" TargetMode="External"/><Relationship Id="rId2" Type="http://schemas.openxmlformats.org/officeDocument/2006/relationships/hyperlink" Target="http://www.krasotaimedicina.ru/treatment/pulmonology/" TargetMode="External"/><Relationship Id="rId1" Type="http://schemas.openxmlformats.org/officeDocument/2006/relationships/slideLayout" Target="../slideLayouts/slideLayout2.xml"/><Relationship Id="rId5" Type="http://schemas.openxmlformats.org/officeDocument/2006/relationships/hyperlink" Target="http://www.krasotaimedicina.ru/treatment/puncture-biopsy-pulmonology/pleura" TargetMode="External"/><Relationship Id="rId4" Type="http://schemas.openxmlformats.org/officeDocument/2006/relationships/hyperlink" Target="http://www.krasotaimedicina.ru/treatment/puncture-biopsy-pulmonology/thoracocentesi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krasotaimedicina.ru/diseases/zabolevanija_cardiology/heart_failure" TargetMode="External"/><Relationship Id="rId2" Type="http://schemas.openxmlformats.org/officeDocument/2006/relationships/hyperlink" Target="http://www.krasotaimedicina.ru/diseases/zabolevanija_pulmonology/respiratory-insufficiency" TargetMode="External"/><Relationship Id="rId1" Type="http://schemas.openxmlformats.org/officeDocument/2006/relationships/slideLayout" Target="../slideLayouts/slideLayout2.xml"/><Relationship Id="rId4" Type="http://schemas.openxmlformats.org/officeDocument/2006/relationships/hyperlink" Target="http://www.krasotaimedicina.ru/diseases/zabolevanija_cardiology/tachycardia"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ilive.com.ua/health/pnevmotoraks_108328i15943.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krasotaimedicina.ru/diseases/zabolevanija_neurology/syncop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791072" y="0"/>
            <a:ext cx="8352928" cy="1314281"/>
          </a:xfrm>
        </p:spPr>
        <p:txBody>
          <a:bodyPr>
            <a:normAutofit lnSpcReduction="10000"/>
          </a:bodyPr>
          <a:lstStyle/>
          <a:p>
            <a:pPr algn="ctr"/>
            <a:r>
              <a:rPr lang="ru-RU" altLang="ru-RU" sz="2000" dirty="0">
                <a:solidFill>
                  <a:schemeClr val="tx1">
                    <a:lumMod val="95000"/>
                  </a:schemeClr>
                </a:solidFill>
              </a:rPr>
              <a:t>Комсомольский-на-Амуре филиал краевого государственного бюджетного профессионального образовательного учреждения «Хабаровский государственный медицинский колледж» министерства здравоохранения Хабаровского края</a:t>
            </a:r>
            <a:endParaRPr lang="ru-RU" dirty="0"/>
          </a:p>
          <a:p>
            <a:endParaRPr lang="ru-RU" dirty="0"/>
          </a:p>
        </p:txBody>
      </p:sp>
      <p:sp>
        <p:nvSpPr>
          <p:cNvPr id="2" name="Заголовок 1"/>
          <p:cNvSpPr>
            <a:spLocks noGrp="1"/>
          </p:cNvSpPr>
          <p:nvPr>
            <p:ph type="ctrTitle"/>
          </p:nvPr>
        </p:nvSpPr>
        <p:spPr>
          <a:xfrm>
            <a:off x="1043609" y="1772817"/>
            <a:ext cx="6696744" cy="1440160"/>
          </a:xfrm>
        </p:spPr>
        <p:txBody>
          <a:bodyPr/>
          <a:lstStyle/>
          <a:p>
            <a:pPr marL="182880" indent="0" algn="r">
              <a:buNone/>
            </a:pPr>
            <a:r>
              <a:rPr lang="ru-RU" dirty="0">
                <a:effectLst/>
              </a:rPr>
              <a:t>Спонтанный </a:t>
            </a:r>
            <a:r>
              <a:rPr lang="ru-RU" dirty="0" smtClean="0">
                <a:effectLst/>
              </a:rPr>
              <a:t>пневмоторакс.</a:t>
            </a:r>
            <a:r>
              <a:rPr lang="ru-RU" altLang="ru-RU" dirty="0">
                <a:solidFill>
                  <a:schemeClr val="tx1">
                    <a:lumMod val="95000"/>
                  </a:schemeClr>
                </a:solidFill>
              </a:rPr>
              <a:t> </a:t>
            </a:r>
            <a:r>
              <a:rPr lang="ru-RU" altLang="ru-RU" sz="1800" dirty="0">
                <a:solidFill>
                  <a:schemeClr val="tx1">
                    <a:lumMod val="95000"/>
                  </a:schemeClr>
                </a:solidFill>
              </a:rPr>
              <a:t>Презентацию </a:t>
            </a:r>
            <a:r>
              <a:rPr lang="ru-RU" altLang="ru-RU" sz="1800" dirty="0" smtClean="0">
                <a:solidFill>
                  <a:schemeClr val="tx1">
                    <a:lumMod val="95000"/>
                  </a:schemeClr>
                </a:solidFill>
              </a:rPr>
              <a:t>выполнила</a:t>
            </a:r>
            <a:r>
              <a:rPr lang="ru-RU" altLang="ru-RU" sz="1800" dirty="0">
                <a:solidFill>
                  <a:schemeClr val="tx1">
                    <a:lumMod val="95000"/>
                  </a:schemeClr>
                </a:solidFill>
              </a:rPr>
              <a:t/>
            </a:r>
            <a:br>
              <a:rPr lang="ru-RU" altLang="ru-RU" sz="1800" dirty="0">
                <a:solidFill>
                  <a:schemeClr val="tx1">
                    <a:lumMod val="95000"/>
                  </a:schemeClr>
                </a:solidFill>
              </a:rPr>
            </a:br>
            <a:r>
              <a:rPr lang="ru-RU" altLang="ru-RU" sz="1800" dirty="0">
                <a:solidFill>
                  <a:schemeClr val="tx1">
                    <a:lumMod val="95000"/>
                  </a:schemeClr>
                </a:solidFill>
              </a:rPr>
              <a:t> </a:t>
            </a:r>
            <a:r>
              <a:rPr lang="ru-RU" altLang="ru-RU" sz="1800" dirty="0" smtClean="0">
                <a:solidFill>
                  <a:schemeClr val="tx1">
                    <a:lumMod val="95000"/>
                  </a:schemeClr>
                </a:solidFill>
              </a:rPr>
              <a:t>студентка группы</a:t>
            </a:r>
            <a:r>
              <a:rPr lang="ru-RU" altLang="ru-RU" sz="1800" dirty="0">
                <a:solidFill>
                  <a:schemeClr val="tx1">
                    <a:lumMod val="95000"/>
                  </a:schemeClr>
                </a:solidFill>
              </a:rPr>
              <a:t>: 31Ф  </a:t>
            </a:r>
            <a:r>
              <a:rPr lang="ru-RU" altLang="ru-RU" sz="1800" dirty="0" err="1">
                <a:solidFill>
                  <a:schemeClr val="tx1">
                    <a:lumMod val="95000"/>
                  </a:schemeClr>
                </a:solidFill>
              </a:rPr>
              <a:t>Мирчу</a:t>
            </a:r>
            <a:r>
              <a:rPr lang="ru-RU" altLang="ru-RU" sz="1800" dirty="0">
                <a:solidFill>
                  <a:schemeClr val="tx1">
                    <a:lumMod val="95000"/>
                  </a:schemeClr>
                </a:solidFill>
              </a:rPr>
              <a:t> Ярослава</a:t>
            </a:r>
            <a:r>
              <a:rPr lang="ru-RU" dirty="0">
                <a:effectLst/>
              </a:rPr>
              <a:t/>
            </a:r>
            <a:br>
              <a:rPr lang="ru-RU" dirty="0">
                <a:effectLst/>
              </a:rPr>
            </a:b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4095355"/>
            <a:ext cx="6096000" cy="2781300"/>
          </a:xfrm>
          <a:prstGeom prst="rect">
            <a:avLst/>
          </a:prstGeom>
        </p:spPr>
      </p:pic>
    </p:spTree>
    <p:extLst>
      <p:ext uri="{BB962C8B-B14F-4D97-AF65-F5344CB8AC3E}">
        <p14:creationId xmlns:p14="http://schemas.microsoft.com/office/powerpoint/2010/main" val="17994775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116632"/>
            <a:ext cx="6512511" cy="1143000"/>
          </a:xfrm>
        </p:spPr>
        <p:txBody>
          <a:bodyPr/>
          <a:lstStyle/>
          <a:p>
            <a:pPr marL="0" indent="0">
              <a:buNone/>
            </a:pPr>
            <a:r>
              <a:rPr lang="ru-RU" sz="3200" dirty="0"/>
              <a:t>Первая помощь при спонтанном пневмотораксе</a:t>
            </a:r>
            <a:r>
              <a:rPr lang="ru-RU" dirty="0"/>
              <a:t/>
            </a:r>
            <a:br>
              <a:rPr lang="ru-RU" dirty="0"/>
            </a:br>
            <a:endParaRPr lang="ru-RU" dirty="0"/>
          </a:p>
        </p:txBody>
      </p:sp>
      <p:sp>
        <p:nvSpPr>
          <p:cNvPr id="3" name="Объект 2"/>
          <p:cNvSpPr>
            <a:spLocks noGrp="1"/>
          </p:cNvSpPr>
          <p:nvPr>
            <p:ph sz="quarter" idx="13"/>
          </p:nvPr>
        </p:nvSpPr>
        <p:spPr>
          <a:xfrm>
            <a:off x="323528" y="1268760"/>
            <a:ext cx="8496944" cy="5346928"/>
          </a:xfrm>
        </p:spPr>
        <p:txBody>
          <a:bodyPr>
            <a:normAutofit/>
          </a:bodyPr>
          <a:lstStyle/>
          <a:p>
            <a:pPr marL="45720" indent="0" fontAlgn="base">
              <a:buNone/>
            </a:pPr>
            <a:r>
              <a:rPr lang="ru-RU" dirty="0" smtClean="0"/>
              <a:t>Больного </a:t>
            </a:r>
            <a:r>
              <a:rPr lang="ru-RU" dirty="0"/>
              <a:t>с симптомами спонтанного пневмоторакса необходимо срочно доставить в хирургический стационар в сопровождении фельдшера. Для обезболивания используют анальгин или морфин. Проводят кислородную терапию (искусственное введение кислорода в организм человека). При сильном кашле применяют кодеин и другие лекарственные средства.</a:t>
            </a:r>
          </a:p>
          <a:p>
            <a:pPr fontAlgn="base"/>
            <a:r>
              <a:rPr lang="ru-RU" dirty="0"/>
              <a:t>Если прогрессирует ухудшение состояния (нарастает одышка, резко падает артериальное давление), необходимо срочно выполнить плевральную пункцию. При этой манипуляции врач или фельдшер осуществляет </a:t>
            </a:r>
            <a:r>
              <a:rPr lang="ru-RU" dirty="0" err="1"/>
              <a:t>вкол</a:t>
            </a:r>
            <a:r>
              <a:rPr lang="ru-RU" dirty="0"/>
              <a:t> на уровне второго </a:t>
            </a:r>
            <a:r>
              <a:rPr lang="ru-RU" dirty="0" err="1"/>
              <a:t>межреберья</a:t>
            </a:r>
            <a:r>
              <a:rPr lang="ru-RU" dirty="0"/>
              <a:t> по среднеключичной линии. Иглу фиксируют и оставляют в таком положении во время транспортировки </a:t>
            </a:r>
            <a:r>
              <a:rPr lang="ru-RU" dirty="0" smtClean="0"/>
              <a:t>больного.</a:t>
            </a:r>
            <a:endParaRPr lang="ru-RU" dirty="0"/>
          </a:p>
          <a:p>
            <a:endParaRPr lang="ru-RU" dirty="0"/>
          </a:p>
        </p:txBody>
      </p:sp>
    </p:spTree>
    <p:extLst>
      <p:ext uri="{BB962C8B-B14F-4D97-AF65-F5344CB8AC3E}">
        <p14:creationId xmlns:p14="http://schemas.microsoft.com/office/powerpoint/2010/main" val="169788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609845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55474" y="0"/>
            <a:ext cx="9431994" cy="6858000"/>
          </a:xfrm>
        </p:spPr>
      </p:pic>
    </p:spTree>
    <p:extLst>
      <p:ext uri="{BB962C8B-B14F-4D97-AF65-F5344CB8AC3E}">
        <p14:creationId xmlns:p14="http://schemas.microsoft.com/office/powerpoint/2010/main" val="1804626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quarter" idx="13"/>
          </p:nvPr>
        </p:nvSpPr>
        <p:spPr>
          <a:xfrm>
            <a:off x="0" y="0"/>
            <a:ext cx="9144000" cy="6858000"/>
          </a:xfrm>
        </p:spPr>
        <p:txBody>
          <a:bodyPr>
            <a:normAutofit/>
          </a:bodyPr>
          <a:lstStyle/>
          <a:p>
            <a:pPr marL="45720" indent="0" algn="ctr" fontAlgn="base">
              <a:buNone/>
            </a:pPr>
            <a:r>
              <a:rPr lang="ru-RU" dirty="0"/>
              <a:t>Под спонтанным пневмотораксом в </a:t>
            </a:r>
            <a:r>
              <a:rPr lang="ru-RU" dirty="0">
                <a:hlinkClick r:id="rId2"/>
              </a:rPr>
              <a:t>пульмонологии</a:t>
            </a:r>
            <a:r>
              <a:rPr lang="ru-RU" dirty="0"/>
              <a:t> понимают идиопатический, самопроизвольный </a:t>
            </a:r>
            <a:r>
              <a:rPr lang="ru-RU" dirty="0">
                <a:hlinkClick r:id="rId3"/>
              </a:rPr>
              <a:t>пневмоторакс</a:t>
            </a:r>
            <a:r>
              <a:rPr lang="ru-RU" dirty="0"/>
              <a:t>, не связанный с травмой или ятрогенными лечебно-диагностическими вмешательствами. Спонтанный пневмоторакс статистически чаще развивается у мужчин и преобладает среди лиц трудоспособного возраста (20-40 лет), что предопределяет не только медицинскую, но и социальную значимость проблемы. Если при травматическом и ятрогенном пневмотораксе четко прослеживается причинно-следственная связь между заболеванием и внешним воздействием (травмой грудной клетки, пункцией плевральной полости, катетеризацией центральных вен, </a:t>
            </a:r>
            <a:r>
              <a:rPr lang="ru-RU" dirty="0" err="1">
                <a:hlinkClick r:id="rId4"/>
              </a:rPr>
              <a:t>торакоцентезом</a:t>
            </a:r>
            <a:r>
              <a:rPr lang="ru-RU" dirty="0"/>
              <a:t>, </a:t>
            </a:r>
            <a:r>
              <a:rPr lang="ru-RU" dirty="0">
                <a:hlinkClick r:id="rId5"/>
              </a:rPr>
              <a:t>биопсией плевры</a:t>
            </a:r>
            <a:r>
              <a:rPr lang="ru-RU" dirty="0"/>
              <a:t>, баротравмой и др.), то в случае спонтанного пневмоторакса такая обусловленность отсутствует. Поэтому выбор адекватной диагностической и лечебной тактики является предметом повышенного </a:t>
            </a:r>
            <a:r>
              <a:rPr lang="ru-RU" dirty="0" smtClean="0"/>
              <a:t>внимания.</a:t>
            </a:r>
            <a:endParaRPr lang="ru-RU" dirty="0"/>
          </a:p>
          <a:p>
            <a:pPr marL="45720" indent="0">
              <a:buNone/>
            </a:pPr>
            <a:endParaRPr lang="ru-RU" dirty="0"/>
          </a:p>
        </p:txBody>
      </p:sp>
    </p:spTree>
    <p:extLst>
      <p:ext uri="{BB962C8B-B14F-4D97-AF65-F5344CB8AC3E}">
        <p14:creationId xmlns:p14="http://schemas.microsoft.com/office/powerpoint/2010/main" val="136491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29078"/>
            <a:ext cx="6512511" cy="1143000"/>
          </a:xfrm>
        </p:spPr>
        <p:txBody>
          <a:bodyPr/>
          <a:lstStyle/>
          <a:p>
            <a:pPr marL="0" indent="0" algn="just">
              <a:buNone/>
            </a:pPr>
            <a:r>
              <a:rPr lang="ru-RU" sz="3200" dirty="0"/>
              <a:t>Классификация спонтанного пневмоторакса</a:t>
            </a:r>
            <a:r>
              <a:rPr lang="ru-RU" dirty="0"/>
              <a:t/>
            </a:r>
            <a:br>
              <a:rPr lang="ru-RU" dirty="0"/>
            </a:br>
            <a:endParaRPr lang="ru-RU" dirty="0"/>
          </a:p>
        </p:txBody>
      </p:sp>
      <p:sp>
        <p:nvSpPr>
          <p:cNvPr id="3" name="Объект 2"/>
          <p:cNvSpPr>
            <a:spLocks noGrp="1"/>
          </p:cNvSpPr>
          <p:nvPr>
            <p:ph sz="quarter" idx="13"/>
          </p:nvPr>
        </p:nvSpPr>
        <p:spPr>
          <a:xfrm>
            <a:off x="107504" y="1268760"/>
            <a:ext cx="9217024" cy="5733256"/>
          </a:xfrm>
        </p:spPr>
        <p:txBody>
          <a:bodyPr>
            <a:noAutofit/>
          </a:bodyPr>
          <a:lstStyle/>
          <a:p>
            <a:pPr marL="45720" indent="0" fontAlgn="base">
              <a:buNone/>
            </a:pPr>
            <a:r>
              <a:rPr lang="ru-RU" sz="2400" dirty="0" smtClean="0"/>
              <a:t>По </a:t>
            </a:r>
            <a:r>
              <a:rPr lang="ru-RU" sz="2400" dirty="0"/>
              <a:t>этиологическому принципу различают первичный и вторичный спонтанный пневмоторакс. О первичном спонтанном пневмотораксе говорят при отсутствии данных за клинически значимую легочную патологию. Возникновение вторичного спонтанного пневмоторакса происходит на фоне сопутствующих легочных заболеваний.</a:t>
            </a:r>
          </a:p>
          <a:p>
            <a:pPr fontAlgn="base"/>
            <a:r>
              <a:rPr lang="ru-RU" sz="2400" dirty="0"/>
              <a:t>В зависимости от степени </a:t>
            </a:r>
            <a:r>
              <a:rPr lang="ru-RU" sz="2400" dirty="0" err="1"/>
              <a:t>коллабирования</a:t>
            </a:r>
            <a:r>
              <a:rPr lang="ru-RU" sz="2400" dirty="0"/>
              <a:t> легкого выделяют частичный (малый, средний) и тотальный спонтанный пневмоторакс. При малом спонтанном пневмотораксе происходит </a:t>
            </a:r>
            <a:r>
              <a:rPr lang="ru-RU" sz="2400" dirty="0" err="1"/>
              <a:t>спадение</a:t>
            </a:r>
            <a:r>
              <a:rPr lang="ru-RU" sz="2400" dirty="0"/>
              <a:t> легкого на 1/3 от первоначального объема, при среднем – на 1/2, при тотальном – более чем на половину.</a:t>
            </a:r>
          </a:p>
          <a:p>
            <a:pPr marL="45720" indent="0" fontAlgn="base">
              <a:buNone/>
            </a:pPr>
            <a:r>
              <a:rPr lang="ru-RU" sz="1600" dirty="0"/>
              <a:t/>
            </a:r>
            <a:br>
              <a:rPr lang="ru-RU" sz="1600" dirty="0"/>
            </a:br>
            <a:endParaRPr lang="ru-RU" sz="1600" dirty="0"/>
          </a:p>
          <a:p>
            <a:pPr marL="45720" indent="0">
              <a:buNone/>
            </a:pPr>
            <a:endParaRPr lang="ru-RU" sz="1600" dirty="0"/>
          </a:p>
        </p:txBody>
      </p:sp>
    </p:spTree>
    <p:extLst>
      <p:ext uri="{BB962C8B-B14F-4D97-AF65-F5344CB8AC3E}">
        <p14:creationId xmlns:p14="http://schemas.microsoft.com/office/powerpoint/2010/main" val="2904476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9078"/>
            <a:ext cx="6512511" cy="1143000"/>
          </a:xfrm>
        </p:spPr>
        <p:txBody>
          <a:bodyPr/>
          <a:lstStyle/>
          <a:p>
            <a:pPr marL="0" indent="0">
              <a:buNone/>
            </a:pPr>
            <a:r>
              <a:rPr lang="ru-RU" sz="3200" dirty="0" smtClean="0"/>
              <a:t>Классификация спонтанного пневмоторакса</a:t>
            </a:r>
            <a:endParaRPr lang="ru-RU" sz="3200" dirty="0"/>
          </a:p>
        </p:txBody>
      </p:sp>
      <p:sp>
        <p:nvSpPr>
          <p:cNvPr id="3" name="Объект 2"/>
          <p:cNvSpPr>
            <a:spLocks noGrp="1"/>
          </p:cNvSpPr>
          <p:nvPr>
            <p:ph sz="quarter" idx="13"/>
          </p:nvPr>
        </p:nvSpPr>
        <p:spPr>
          <a:xfrm>
            <a:off x="0" y="1196752"/>
            <a:ext cx="8964488" cy="5544616"/>
          </a:xfrm>
        </p:spPr>
        <p:txBody>
          <a:bodyPr>
            <a:normAutofit fontScale="92500" lnSpcReduction="20000"/>
          </a:bodyPr>
          <a:lstStyle/>
          <a:p>
            <a:pPr marL="45720" indent="0" fontAlgn="base">
              <a:buNone/>
            </a:pPr>
            <a:r>
              <a:rPr lang="ru-RU" sz="2400" dirty="0"/>
              <a:t>По степени компенсации дыхательных и гемодинамических расстройств, сопровождающих спонтанный пневмоторакс, определены три фазы патологических изменений: </a:t>
            </a:r>
          </a:p>
          <a:p>
            <a:pPr fontAlgn="base"/>
            <a:r>
              <a:rPr lang="ru-RU" sz="2400" dirty="0"/>
              <a:t>фаза стойкой компенсации( наблюдается при спонтанном пневмотораксе малого и среднего объема; она характеризуется отсутствием признаков </a:t>
            </a:r>
            <a:r>
              <a:rPr lang="ru-RU" sz="2400" dirty="0">
                <a:hlinkClick r:id="rId2"/>
              </a:rPr>
              <a:t>дыхательной</a:t>
            </a:r>
            <a:r>
              <a:rPr lang="ru-RU" sz="2400" dirty="0"/>
              <a:t> и </a:t>
            </a:r>
            <a:r>
              <a:rPr lang="ru-RU" sz="2400" dirty="0">
                <a:hlinkClick r:id="rId3"/>
              </a:rPr>
              <a:t>сердечно-сосудистой недостаточности</a:t>
            </a:r>
            <a:r>
              <a:rPr lang="ru-RU" sz="2400" dirty="0"/>
              <a:t>, ЖЕЛ и МВЛ снижены до 75% от нормы)</a:t>
            </a:r>
          </a:p>
          <a:p>
            <a:pPr fontAlgn="base"/>
            <a:r>
              <a:rPr lang="ru-RU" sz="2400" dirty="0"/>
              <a:t>фаза неустойчивой компенсации ( Фазе неустойчивой компенсации соответствует </a:t>
            </a:r>
            <a:r>
              <a:rPr lang="ru-RU" sz="2400" dirty="0" err="1"/>
              <a:t>коллабирование</a:t>
            </a:r>
            <a:r>
              <a:rPr lang="ru-RU" sz="2400" dirty="0"/>
              <a:t> легкого более чем на 1/2 объема, развитие </a:t>
            </a:r>
            <a:r>
              <a:rPr lang="ru-RU" sz="2400" dirty="0">
                <a:hlinkClick r:id="rId4"/>
              </a:rPr>
              <a:t>тахикардии</a:t>
            </a:r>
            <a:r>
              <a:rPr lang="ru-RU" sz="2400" dirty="0"/>
              <a:t> и одышки при физической нагрузке, значительное уменьшение показателей внешнего дыхания.)</a:t>
            </a:r>
          </a:p>
          <a:p>
            <a:pPr fontAlgn="base"/>
            <a:r>
              <a:rPr lang="ru-RU" sz="2400" dirty="0"/>
              <a:t> фаза декомпенсации (недостаточной компенсации). Фаза декомпенсации проявляется одышкой в покое, выраженной тахикардией, микроциркуляторными нарушениями, гипоксемией, уменьшением значений ФВД на 2/3 и более от нормальных значений.</a:t>
            </a:r>
            <a:br>
              <a:rPr lang="ru-RU" sz="2400" dirty="0"/>
            </a:br>
            <a:endParaRPr lang="ru-RU" sz="2400" dirty="0"/>
          </a:p>
          <a:p>
            <a:endParaRPr lang="ru-RU" dirty="0"/>
          </a:p>
        </p:txBody>
      </p:sp>
    </p:spTree>
    <p:extLst>
      <p:ext uri="{BB962C8B-B14F-4D97-AF65-F5344CB8AC3E}">
        <p14:creationId xmlns:p14="http://schemas.microsoft.com/office/powerpoint/2010/main" val="2231173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188640"/>
            <a:ext cx="6512511" cy="1143000"/>
          </a:xfrm>
        </p:spPr>
        <p:txBody>
          <a:bodyPr/>
          <a:lstStyle/>
          <a:p>
            <a:pPr marL="0" indent="0">
              <a:buNone/>
            </a:pPr>
            <a:r>
              <a:rPr lang="ru-RU" sz="2800" dirty="0"/>
              <a:t>Причины и патогенез спонтанного пневмоторакса</a:t>
            </a:r>
            <a:r>
              <a:rPr lang="ru-RU" sz="4800" dirty="0"/>
              <a:t/>
            </a:r>
            <a:br>
              <a:rPr lang="ru-RU" sz="4800" dirty="0"/>
            </a:br>
            <a:r>
              <a:rPr lang="ru-RU" dirty="0"/>
              <a:t/>
            </a:r>
            <a:br>
              <a:rPr lang="ru-RU" dirty="0"/>
            </a:br>
            <a:endParaRPr lang="ru-RU" dirty="0"/>
          </a:p>
        </p:txBody>
      </p:sp>
      <p:sp>
        <p:nvSpPr>
          <p:cNvPr id="3" name="Объект 2"/>
          <p:cNvSpPr>
            <a:spLocks noGrp="1"/>
          </p:cNvSpPr>
          <p:nvPr>
            <p:ph sz="quarter" idx="13"/>
          </p:nvPr>
        </p:nvSpPr>
        <p:spPr>
          <a:xfrm>
            <a:off x="179512" y="1340768"/>
            <a:ext cx="8856984" cy="5418936"/>
          </a:xfrm>
        </p:spPr>
        <p:txBody>
          <a:bodyPr>
            <a:noAutofit/>
          </a:bodyPr>
          <a:lstStyle/>
          <a:p>
            <a:pPr marL="45720" indent="0" fontAlgn="base">
              <a:buNone/>
            </a:pPr>
            <a:r>
              <a:rPr lang="ru-RU" sz="2000" dirty="0" smtClean="0">
                <a:hlinkClick r:id="rId2" tooltip="Пневмоторакс"/>
              </a:rPr>
              <a:t>Пневмоторакс</a:t>
            </a:r>
            <a:r>
              <a:rPr lang="ru-RU" sz="2000" dirty="0"/>
              <a:t>, возникающий вследствие деструкции легочной ткани при тяжелом патологическом процессе (абсцесс, гангрена легкого, прорыв туберкулезной каверны и др.), считается симптоматическим (вторичным). Спонтанный пневмоторакс, развивающийся без клинически выраженного предшествующего заболевания, в том числе у лиц, считавшихся практически здоровыми, называется идиопатическим. К развитию идиопатического пневмоторакса приводит чаще всего ограниченная буллезная эмфизема, этиология которой неизвестна. Иногда буллезная эмфизема развивается при врожденной недостаточности альфа2-антитрипсина, что ведет к ферментативному разрушению легочной ткани протеолитическими ферментами преимущественно улиц молодого возраста. В некоторых случаях идиопатический спонтанный пневмоторакс связан с врожденной конституциональной слабостью плевры, которая легко разрывается при сильном кашле, смехе, глубоком дыхании, интенсивном физическом усилии.</a:t>
            </a:r>
          </a:p>
          <a:p>
            <a:pPr marL="45720" indent="0" fontAlgn="base">
              <a:buNone/>
            </a:pPr>
            <a:endParaRPr lang="ru-RU" sz="1400" dirty="0"/>
          </a:p>
        </p:txBody>
      </p:sp>
    </p:spTree>
    <p:extLst>
      <p:ext uri="{BB962C8B-B14F-4D97-AF65-F5344CB8AC3E}">
        <p14:creationId xmlns:p14="http://schemas.microsoft.com/office/powerpoint/2010/main" val="3269791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29078"/>
            <a:ext cx="6512511" cy="1143000"/>
          </a:xfrm>
        </p:spPr>
        <p:txBody>
          <a:bodyPr/>
          <a:lstStyle/>
          <a:p>
            <a:pPr marL="0" indent="0">
              <a:buNone/>
            </a:pPr>
            <a:r>
              <a:rPr lang="ru-RU" sz="2800" dirty="0"/>
              <a:t>Причины и патогенез спонтанного пневмоторакса</a:t>
            </a:r>
          </a:p>
        </p:txBody>
      </p:sp>
      <p:sp>
        <p:nvSpPr>
          <p:cNvPr id="3" name="Объект 2"/>
          <p:cNvSpPr>
            <a:spLocks noGrp="1"/>
          </p:cNvSpPr>
          <p:nvPr>
            <p:ph sz="quarter" idx="13"/>
          </p:nvPr>
        </p:nvSpPr>
        <p:spPr>
          <a:xfrm>
            <a:off x="0" y="1124744"/>
            <a:ext cx="9144000" cy="5733256"/>
          </a:xfrm>
        </p:spPr>
        <p:txBody>
          <a:bodyPr>
            <a:normAutofit fontScale="92500" lnSpcReduction="10000"/>
          </a:bodyPr>
          <a:lstStyle/>
          <a:p>
            <a:pPr marL="45720" indent="0" fontAlgn="base">
              <a:buNone/>
            </a:pPr>
            <a:r>
              <a:rPr lang="ru-RU" dirty="0"/>
              <a:t>Иногда спонтанный пневмоторакс возникает при глубоком погружении в воду, нырянии, во время полета в самолете на большой высоте, вероятно, в силу перепадов давления, которое неравномерно передается на различные отделы легких.</a:t>
            </a:r>
          </a:p>
          <a:p>
            <a:pPr fontAlgn="base"/>
            <a:r>
              <a:rPr lang="ru-RU" dirty="0"/>
              <a:t>Основные причины симптоматического пневмоторакса: туберкулез легких (прорыв в плевральную полость расположенных около плевры казеозных очагов или каверн); осложнения пневмонии - эмпиема плевры, абсцесс и гангрена легких; </a:t>
            </a:r>
            <a:r>
              <a:rPr lang="ru-RU" dirty="0" err="1"/>
              <a:t>бронхоэктазы</a:t>
            </a:r>
            <a:r>
              <a:rPr lang="ru-RU" dirty="0"/>
              <a:t>; врожденные кисты легких; эхинококковые кисты и сифилис легкого; злокачественные опухоли легких и плевры; прорыв в плевру карциномы или дивертикула пищевода, </a:t>
            </a:r>
            <a:r>
              <a:rPr lang="ru-RU" dirty="0" err="1"/>
              <a:t>поддиафрагмального</a:t>
            </a:r>
            <a:r>
              <a:rPr lang="ru-RU" dirty="0"/>
              <a:t> абсцесса.</a:t>
            </a:r>
          </a:p>
          <a:p>
            <a:pPr marL="45720" indent="0" fontAlgn="base">
              <a:buNone/>
            </a:pPr>
            <a:r>
              <a:rPr lang="ru-RU" dirty="0"/>
              <a:t>Появление воздуха в плевральной полости значительно повышает </a:t>
            </a:r>
            <a:r>
              <a:rPr lang="ru-RU" dirty="0" err="1"/>
              <a:t>внутриплевральное</a:t>
            </a:r>
            <a:r>
              <a:rPr lang="ru-RU" dirty="0"/>
              <a:t> давление (в норме давление в плевральной полости ниже атмосферного в связи с эластической тягой легких), в результате чего наступает сдавление и </a:t>
            </a:r>
            <a:r>
              <a:rPr lang="ru-RU" dirty="0" err="1"/>
              <a:t>спадение</a:t>
            </a:r>
            <a:r>
              <a:rPr lang="ru-RU" dirty="0"/>
              <a:t> легочной ткани, смещение средостения в противоположную сторону, опущение купола диафрагмы, сдавление и перегиб больших кровеносных сосудов в средостении. Все эти факторы приводят к нарушению дыхания, кровообращения.</a:t>
            </a:r>
          </a:p>
          <a:p>
            <a:endParaRPr lang="ru-RU" dirty="0"/>
          </a:p>
        </p:txBody>
      </p:sp>
    </p:spTree>
    <p:extLst>
      <p:ext uri="{BB962C8B-B14F-4D97-AF65-F5344CB8AC3E}">
        <p14:creationId xmlns:p14="http://schemas.microsoft.com/office/powerpoint/2010/main" val="3163434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4624" y="260648"/>
            <a:ext cx="6512511" cy="1143000"/>
          </a:xfrm>
        </p:spPr>
        <p:txBody>
          <a:bodyPr/>
          <a:lstStyle/>
          <a:p>
            <a:pPr marL="0" indent="0">
              <a:buNone/>
            </a:pPr>
            <a:r>
              <a:rPr lang="ru-RU" sz="3200" dirty="0" smtClean="0"/>
              <a:t>Симптомы</a:t>
            </a:r>
            <a:endParaRPr lang="ru-RU" sz="3200" dirty="0"/>
          </a:p>
        </p:txBody>
      </p:sp>
      <p:sp>
        <p:nvSpPr>
          <p:cNvPr id="3" name="Объект 2"/>
          <p:cNvSpPr>
            <a:spLocks noGrp="1"/>
          </p:cNvSpPr>
          <p:nvPr>
            <p:ph sz="quarter" idx="13"/>
          </p:nvPr>
        </p:nvSpPr>
        <p:spPr>
          <a:xfrm>
            <a:off x="179512" y="980728"/>
            <a:ext cx="8712968" cy="5876794"/>
          </a:xfrm>
        </p:spPr>
        <p:txBody>
          <a:bodyPr>
            <a:normAutofit fontScale="92500" lnSpcReduction="20000"/>
          </a:bodyPr>
          <a:lstStyle/>
          <a:p>
            <a:pPr marL="45720" indent="0">
              <a:buNone/>
            </a:pPr>
            <a:r>
              <a:rPr lang="ru-RU" dirty="0" smtClean="0"/>
              <a:t> </a:t>
            </a:r>
            <a:r>
              <a:rPr lang="ru-RU" dirty="0"/>
              <a:t>большинстве случаев первичный спонтанный пневмоторакс развивается внезапно, среди полного здоровья. Уже в первые минуты заболевания отмечаются острые колющие или сжимающие боли в соответствующей половине груди, остро возникшая одышка. Выраженность боли варьирует от слабо интенсивной до очень сильной. Усиление болей происходит при попытке глубокого вдоха, кашле. Болевые ощущения распространяются на шею, плечо, руку, область живота или поясницы. В течение 24 часов болевой синдром уменьшается или полностью исчезает, даже в том случае, если спонтанный пневмоторакс не разрешается. Ощущения дыхательного дискомфорта и нехватки воздуха возникают только при физической нагрузке.</a:t>
            </a:r>
            <a:br>
              <a:rPr lang="ru-RU" dirty="0"/>
            </a:br>
            <a:endParaRPr lang="ru-RU" dirty="0" smtClean="0"/>
          </a:p>
          <a:p>
            <a:pPr marL="45720" indent="0">
              <a:buNone/>
            </a:pPr>
            <a:r>
              <a:rPr lang="ru-RU" dirty="0" smtClean="0"/>
              <a:t>При </a:t>
            </a:r>
            <a:r>
              <a:rPr lang="ru-RU" dirty="0"/>
              <a:t>бурных клинических проявлениях спонтанного пневмоторакса болевой приступ и одышка выражены крайне резко. Могут возникать кратковременные </a:t>
            </a:r>
            <a:r>
              <a:rPr lang="ru-RU" dirty="0">
                <a:hlinkClick r:id="rId2"/>
              </a:rPr>
              <a:t>обморочные состояния</a:t>
            </a:r>
            <a:r>
              <a:rPr lang="ru-RU" dirty="0"/>
              <a:t>, бледность кожи, </a:t>
            </a:r>
            <a:r>
              <a:rPr lang="ru-RU" dirty="0" err="1"/>
              <a:t>акроцианоз</a:t>
            </a:r>
            <a:r>
              <a:rPr lang="ru-RU" dirty="0"/>
              <a:t>, тахикардия, чувство страха и тревоги. Пациенты щадят себя: ограничивают движения, принимают положение полусидя или лежа на больном боку. Нередко развивается и прогрессирующе нарастает подкожная эмфизема, крепитация в области шеи, верхних конечностей, туловища.</a:t>
            </a:r>
            <a:br>
              <a:rPr lang="ru-RU" dirty="0"/>
            </a:br>
            <a:endParaRPr lang="ru-RU" dirty="0"/>
          </a:p>
        </p:txBody>
      </p:sp>
    </p:spTree>
    <p:extLst>
      <p:ext uri="{BB962C8B-B14F-4D97-AF65-F5344CB8AC3E}">
        <p14:creationId xmlns:p14="http://schemas.microsoft.com/office/powerpoint/2010/main" val="3355824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0"/>
            <a:ext cx="6512511" cy="1143000"/>
          </a:xfrm>
        </p:spPr>
        <p:txBody>
          <a:bodyPr/>
          <a:lstStyle/>
          <a:p>
            <a:pPr marL="0" indent="0">
              <a:buNone/>
            </a:pPr>
            <a:r>
              <a:rPr lang="ru-RU" sz="3200" dirty="0"/>
              <a:t>Программа обследования при спонтанном пневмотораксе</a:t>
            </a:r>
            <a:r>
              <a:rPr lang="ru-RU" dirty="0"/>
              <a:t/>
            </a:r>
            <a:br>
              <a:rPr lang="ru-RU" dirty="0"/>
            </a:br>
            <a:endParaRPr lang="ru-RU" dirty="0"/>
          </a:p>
        </p:txBody>
      </p:sp>
      <p:sp>
        <p:nvSpPr>
          <p:cNvPr id="3" name="Объект 2"/>
          <p:cNvSpPr>
            <a:spLocks noGrp="1"/>
          </p:cNvSpPr>
          <p:nvPr>
            <p:ph sz="quarter" idx="13"/>
          </p:nvPr>
        </p:nvSpPr>
        <p:spPr>
          <a:xfrm>
            <a:off x="395536" y="1196752"/>
            <a:ext cx="7920880" cy="5274920"/>
          </a:xfrm>
        </p:spPr>
        <p:txBody>
          <a:bodyPr/>
          <a:lstStyle/>
          <a:p>
            <a:pPr fontAlgn="base"/>
            <a:r>
              <a:rPr lang="ru-RU" dirty="0"/>
              <a:t>Программа обследования при спонтанном пневмотораксе</a:t>
            </a:r>
          </a:p>
          <a:p>
            <a:pPr fontAlgn="base"/>
            <a:r>
              <a:rPr lang="ru-RU" dirty="0"/>
              <a:t>Общий анализ крови, мочи.</a:t>
            </a:r>
          </a:p>
          <a:p>
            <a:pPr fontAlgn="base"/>
            <a:r>
              <a:rPr lang="ru-RU" dirty="0"/>
              <a:t>Рентгеноскопия, рентгенография сердца и легких.</a:t>
            </a:r>
          </a:p>
          <a:p>
            <a:pPr fontAlgn="base"/>
            <a:r>
              <a:rPr lang="ru-RU" dirty="0"/>
              <a:t>ЭКГ.</a:t>
            </a:r>
          </a:p>
          <a:p>
            <a:endParaRPr lang="ru-RU" dirty="0"/>
          </a:p>
        </p:txBody>
      </p:sp>
    </p:spTree>
    <p:extLst>
      <p:ext uri="{BB962C8B-B14F-4D97-AF65-F5344CB8AC3E}">
        <p14:creationId xmlns:p14="http://schemas.microsoft.com/office/powerpoint/2010/main" val="3347373947"/>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8E8D1"/>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24</TotalTime>
  <Words>659</Words>
  <Application>Microsoft Office PowerPoint</Application>
  <PresentationFormat>Экран (4:3)</PresentationFormat>
  <Paragraphs>29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Воздушный поток</vt:lpstr>
      <vt:lpstr>Спонтанный пневмоторакс. Презентацию выполнила  студентка группы: 31Ф  Мирчу Ярослава </vt:lpstr>
      <vt:lpstr>Презентация PowerPoint</vt:lpstr>
      <vt:lpstr>Презентация PowerPoint</vt:lpstr>
      <vt:lpstr>Классификация спонтанного пневмоторакса </vt:lpstr>
      <vt:lpstr>Классификация спонтанного пневмоторакса</vt:lpstr>
      <vt:lpstr>Причины и патогенез спонтанного пневмоторакса  </vt:lpstr>
      <vt:lpstr>Причины и патогенез спонтанного пневмоторакса</vt:lpstr>
      <vt:lpstr>Симптомы</vt:lpstr>
      <vt:lpstr>Программа обследования при спонтанном пневмотораксе </vt:lpstr>
      <vt:lpstr>Первая помощь при спонтанном пневмотораксе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PC</dc:creator>
  <cp:lastModifiedBy>RePack by Diakov</cp:lastModifiedBy>
  <cp:revision>4</cp:revision>
  <dcterms:created xsi:type="dcterms:W3CDTF">2017-10-09T12:44:16Z</dcterms:created>
  <dcterms:modified xsi:type="dcterms:W3CDTF">2017-12-11T21:15:14Z</dcterms:modified>
</cp:coreProperties>
</file>