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75" r:id="rId4"/>
    <p:sldId id="276" r:id="rId5"/>
    <p:sldId id="277" r:id="rId6"/>
    <p:sldId id="278" r:id="rId7"/>
    <p:sldId id="280" r:id="rId8"/>
    <p:sldId id="281" r:id="rId9"/>
    <p:sldId id="283" r:id="rId10"/>
    <p:sldId id="284" r:id="rId11"/>
    <p:sldId id="285" r:id="rId12"/>
    <p:sldId id="286" r:id="rId13"/>
    <p:sldId id="287" r:id="rId14"/>
    <p:sldId id="274" r:id="rId15"/>
    <p:sldId id="265" r:id="rId16"/>
    <p:sldId id="270" r:id="rId17"/>
    <p:sldId id="258" r:id="rId18"/>
    <p:sldId id="272" r:id="rId19"/>
    <p:sldId id="271" r:id="rId20"/>
    <p:sldId id="288" r:id="rId21"/>
    <p:sldId id="289" r:id="rId22"/>
    <p:sldId id="290" r:id="rId23"/>
    <p:sldId id="291" r:id="rId24"/>
    <p:sldId id="292" r:id="rId25"/>
    <p:sldId id="294" r:id="rId26"/>
    <p:sldId id="295" r:id="rId27"/>
    <p:sldId id="296" r:id="rId28"/>
    <p:sldId id="297" r:id="rId29"/>
    <p:sldId id="298" r:id="rId30"/>
    <p:sldId id="293" r:id="rId31"/>
    <p:sldId id="299" r:id="rId32"/>
    <p:sldId id="301" r:id="rId33"/>
    <p:sldId id="300" r:id="rId34"/>
    <p:sldId id="26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omr.by/lechenie/ginekologicheskie-opuholi/sarcoma-matk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nc.sci-lib.com/article0000163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СРС на тему: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/>
              <a:t>«Саркома матки»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509120"/>
            <a:ext cx="7344816" cy="2112640"/>
          </a:xfrm>
        </p:spPr>
        <p:txBody>
          <a:bodyPr>
            <a:normAutofit/>
          </a:bodyPr>
          <a:lstStyle/>
          <a:p>
            <a:pPr algn="r"/>
            <a:r>
              <a:rPr lang="ru-RU" sz="1800" dirty="0">
                <a:solidFill>
                  <a:schemeClr val="tx1"/>
                </a:solidFill>
              </a:rPr>
              <a:t>Выполнили: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Проверила:</a:t>
            </a:r>
          </a:p>
          <a:p>
            <a:pPr algn="ctr"/>
            <a:r>
              <a:rPr lang="ru-RU" sz="1800" dirty="0">
                <a:solidFill>
                  <a:schemeClr val="tx1"/>
                </a:solidFill>
              </a:rPr>
              <a:t>Караганда 2016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332656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Карагандинский Государственный Медицинский Университет</a:t>
            </a:r>
          </a:p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Кафедра акушерства и гинекологии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188640"/>
            <a:ext cx="9010808" cy="5937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Саркоматозные узлы мышечного слоя матки имеют округлую форму и нередко плохо отграничены от окружающей ткани. На разрезе узлы матового, белесого, серовато-розового цвета, мягкой консистенции. Иногда узлы имеют вид мозговидной распадающейся ткани или вареного рыбьего мяса. При наличии кровоизлияний и некрозов опухоль приобретает пестрый вид. Саркомы слизистой оболочки тела матки могут быть ограниченными (полипозными, узловатыми), реже - диффузными.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6696744" cy="4407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8661738"/>
      </p:ext>
    </p:extLst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5937523"/>
          </a:xfrm>
        </p:spPr>
        <p:txBody>
          <a:bodyPr>
            <a:noAutofit/>
          </a:bodyPr>
          <a:lstStyle/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гистологическому строению различают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мышечноклеточные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фибробластические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веретеноклеточные,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полиморфноклеточные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круглоклеточные, гигантоклеточные. Установить диагноз саркомы на дооперационном этапе удается по данным раздельного диагностического выскабливания слизистой полости матки при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субмукозном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росте опухоли с прорастанием эндометрия, при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стромальной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эндометриальной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саркоме. При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субсерозном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интрамуральном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расположении саркоматозных узлов каких-либо изменений эндометрия не выявляется. При хирургическом лечении миом в репродуктивном возрасте, когда планируется органосохраняющий объем вмешательства, необходима тщательная ревизия удаленных опухолевых узлов. При макроскопическом выявлении отека, некроза, кровоизлияний в узле целесообразно проводить срочное гистологическое исследование. Это позволит выполнить операцию в адекватном объеме. В морфологической диагностике сарком используется также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иммуногистохимический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анализ. Опухолевые клетки ЭСС позитивны к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виментину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(95,8%) CD10, локально к актину. К маркерам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мезенхимальной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дифференцировки относят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десмин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актин,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виментин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коллаген IV типа,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цитокератины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Окончательный диагноз устанавливают после гистологического исследования удаленной опухоли.</a:t>
            </a:r>
          </a:p>
          <a:p>
            <a:pPr marL="0" indent="0">
              <a:buNone/>
            </a:pP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123587"/>
      </p:ext>
    </p:extLst>
  </p:cSld>
  <p:clrMapOvr>
    <a:masterClrMapping/>
  </p:clrMapOvr>
  <p:transition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Патогенез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Факторы риска приводят к бесконтрольному делению клеток соединительной ткани, опухоль начинает расти, проникая в соседние ткани и разрушая их. На разрезе ткань саркомы бело-розового цвета и напоминает рыбу, по консистенции мягкая или эластичная, иногда достигает значительных размеров. Она не имеет четких границ, незаметно переходит в здоровую ткань.</a:t>
            </a:r>
          </a:p>
        </p:txBody>
      </p:sp>
    </p:spTree>
    <p:extLst>
      <p:ext uri="{BB962C8B-B14F-4D97-AF65-F5344CB8AC3E}">
        <p14:creationId xmlns:p14="http://schemas.microsoft.com/office/powerpoint/2010/main" val="264786010"/>
      </p:ext>
    </p:extLst>
  </p:cSld>
  <p:clrMapOvr>
    <a:masterClrMapping/>
  </p:clrMapOvr>
  <p:transition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Можно предположить, что в патогенезе саркомы могут играть роль нейроэндокринные нарушения, которые концентрируются в период пре- и постменопаузы. Тем не менее предположение о возможной гормональной зависимости саркомы матки или хотя бы ее некоторых </a:t>
            </a:r>
            <a:r>
              <a:rPr lang="ru-RU" dirty="0" err="1">
                <a:solidFill>
                  <a:schemeClr val="tx1"/>
                </a:solidFill>
              </a:rPr>
              <a:t>гистотипов</a:t>
            </a:r>
            <a:r>
              <a:rPr lang="ru-RU" dirty="0">
                <a:solidFill>
                  <a:schemeClr val="tx1"/>
                </a:solidFill>
              </a:rPr>
              <a:t> до настоящего времени не конкретизировано.</a:t>
            </a:r>
          </a:p>
        </p:txBody>
      </p:sp>
    </p:spTree>
    <p:extLst>
      <p:ext uri="{BB962C8B-B14F-4D97-AF65-F5344CB8AC3E}">
        <p14:creationId xmlns:p14="http://schemas.microsoft.com/office/powerpoint/2010/main" val="2464804902"/>
      </p:ext>
    </p:extLst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003079"/>
      </p:ext>
    </p:extLst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420888"/>
            <a:ext cx="8748464" cy="4325112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solidFill>
                  <a:schemeClr val="tx1"/>
                </a:solidFill>
              </a:rPr>
              <a:t>Саркома матки не часто становится поводом для обращения к врачу. Во-первых, она редко вызывает какие-то типичные раковые симптомы, которые бы настораживали женщину или же женщины сами не идут к врачу, надеясь, что симптоматика вызвана какими-то иными причинами.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</a:rPr>
              <a:t>Во-вторых, саркому матки можно отнести к </a:t>
            </a:r>
            <a:r>
              <a:rPr lang="ru-RU" sz="1800" i="1" dirty="0">
                <a:solidFill>
                  <a:schemeClr val="tx1"/>
                </a:solidFill>
              </a:rPr>
              <a:t>немым опухолям </a:t>
            </a:r>
            <a:r>
              <a:rPr lang="ru-RU" sz="1800" dirty="0">
                <a:solidFill>
                  <a:schemeClr val="tx1"/>
                </a:solidFill>
              </a:rPr>
              <a:t>со скудной симптоматикой. Так, даже на последних стадиях саркома может ничем не проявиться, если она растет в </a:t>
            </a:r>
            <a:r>
              <a:rPr lang="ru-RU" sz="1800" dirty="0" err="1">
                <a:solidFill>
                  <a:schemeClr val="tx1"/>
                </a:solidFill>
              </a:rPr>
              <a:t>миоматозном</a:t>
            </a:r>
            <a:r>
              <a:rPr lang="ru-RU" sz="1800" dirty="0">
                <a:solidFill>
                  <a:schemeClr val="tx1"/>
                </a:solidFill>
              </a:rPr>
              <a:t> узле, маскируясь картиной фибромиомы матки. Когда же появляются боли в малом тазу, нарушения цикла, кровотечения, бели или гноетечение, то опухоль, как правило, уже вышла за пределы матки (стадия III и выше).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</a:rPr>
              <a:t>На этих же стадиях  развивается онкологический габитус — истощение, желтоватый цвет лица, анемия, слабость, апатичность, отсутствие аппетита, а также изменения картины крови.</a:t>
            </a:r>
          </a:p>
          <a:p>
            <a:pPr algn="just"/>
            <a:endParaRPr lang="ru-RU" sz="1800" dirty="0">
              <a:solidFill>
                <a:schemeClr val="tx1"/>
              </a:solidFill>
            </a:endParaRPr>
          </a:p>
          <a:p>
            <a:pPr algn="just"/>
            <a:endParaRPr lang="ru-RU" sz="1800" dirty="0"/>
          </a:p>
        </p:txBody>
      </p:sp>
    </p:spTree>
  </p:cSld>
  <p:clrMapOvr>
    <a:masterClrMapping/>
  </p:clrMapOvr>
  <p:transition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76872"/>
            <a:ext cx="8892480" cy="432511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endParaRPr lang="ru-RU" dirty="0">
              <a:ea typeface="Segoe UI Emoji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По мере прогрессирования саркомы матки, в зависимости от ее локализации, направления и темпа роста отмечаются </a:t>
            </a:r>
            <a:r>
              <a:rPr lang="ru-RU" b="1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нарушения менструального цикла (</a:t>
            </a:r>
            <a:r>
              <a:rPr lang="ru-RU" b="1" dirty="0" err="1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меноррагии</a:t>
            </a:r>
            <a:r>
              <a:rPr lang="ru-RU" b="1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, метроррагии</a:t>
            </a:r>
            <a:r>
              <a:rPr lang="ru-RU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), </a:t>
            </a:r>
            <a:r>
              <a:rPr lang="ru-RU" b="1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боли в области малого таза, обильные бели водянистого характера, которые при присоединении инфекции приобретают гнилостный запах</a:t>
            </a:r>
            <a:r>
              <a:rPr lang="ru-RU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dirty="0">
              <a:solidFill>
                <a:schemeClr val="tx1"/>
              </a:solidFill>
              <a:ea typeface="Segoe UI Emoji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Симптоматика наиболее выражена при саркоме </a:t>
            </a:r>
            <a:r>
              <a:rPr lang="ru-RU" dirty="0" err="1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субмукозных</a:t>
            </a:r>
            <a:r>
              <a:rPr lang="ru-RU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 узлов и эндометрия.</a:t>
            </a:r>
          </a:p>
          <a:p>
            <a:pPr algn="just"/>
            <a:endParaRPr lang="ru-RU" dirty="0">
              <a:solidFill>
                <a:schemeClr val="tx1"/>
              </a:solidFill>
              <a:ea typeface="Segoe UI Emoji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К поздним проявлениям саркомы матки относятся </a:t>
            </a:r>
            <a:r>
              <a:rPr lang="ru-RU" b="1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анемия, кахексия, слабость, интоксикация, асцит.</a:t>
            </a:r>
            <a:r>
              <a:rPr lang="ru-RU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dirty="0">
              <a:solidFill>
                <a:schemeClr val="tx1"/>
              </a:solidFill>
              <a:ea typeface="Segoe UI Emoji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При </a:t>
            </a:r>
            <a:r>
              <a:rPr lang="ru-RU" dirty="0" err="1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метастатизировании</a:t>
            </a:r>
            <a:r>
              <a:rPr lang="ru-RU" dirty="0">
                <a:solidFill>
                  <a:schemeClr val="tx1"/>
                </a:solidFill>
                <a:ea typeface="Segoe UI Emoji" pitchFamily="34" charset="0"/>
                <a:cs typeface="Times New Roman" panose="02020603050405020304" pitchFamily="18" charset="0"/>
              </a:rPr>
              <a:t> саркомы в легкие развивается плеврит; в печень – желтуха; в позвоночник – боли в том или ином отделе, а также другие проявления, характерные для пораженного органа.</a:t>
            </a:r>
          </a:p>
          <a:p>
            <a:pPr algn="just"/>
            <a:endParaRPr lang="ru-RU" dirty="0">
              <a:ea typeface="Segoe UI Emoji" pitchFamily="34" charset="0"/>
            </a:endParaRPr>
          </a:p>
        </p:txBody>
      </p:sp>
    </p:spTree>
  </p:cSld>
  <p:clrMapOvr>
    <a:masterClrMapping/>
  </p:clrMapOvr>
  <p:transition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5220072" cy="6165304"/>
          </a:xfrm>
        </p:spPr>
        <p:txBody>
          <a:bodyPr>
            <a:normAutofit fontScale="77500" lnSpcReduction="20000"/>
          </a:bodyPr>
          <a:lstStyle/>
          <a:p>
            <a:pPr marL="109728" indent="0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Клинические проявления заболевания зависят от локализации и скорости роста опухоли. </a:t>
            </a:r>
          </a:p>
          <a:p>
            <a:pPr marL="109728" indent="0" algn="just">
              <a:defRPr/>
            </a:pPr>
            <a:r>
              <a:rPr lang="ru-RU" i="1" dirty="0">
                <a:solidFill>
                  <a:schemeClr val="tx1"/>
                </a:solidFill>
              </a:rPr>
              <a:t>При </a:t>
            </a:r>
            <a:r>
              <a:rPr lang="ru-RU" i="1" dirty="0" err="1">
                <a:solidFill>
                  <a:schemeClr val="tx1"/>
                </a:solidFill>
              </a:rPr>
              <a:t>субмукозных</a:t>
            </a:r>
            <a:r>
              <a:rPr lang="ru-RU" i="1" dirty="0">
                <a:solidFill>
                  <a:schemeClr val="tx1"/>
                </a:solidFill>
              </a:rPr>
              <a:t> узлах </a:t>
            </a:r>
            <a:r>
              <a:rPr lang="ru-RU" dirty="0">
                <a:solidFill>
                  <a:schemeClr val="tx1"/>
                </a:solidFill>
              </a:rPr>
              <a:t>(опухоль растет в полость матки) появляются патологические </a:t>
            </a:r>
            <a:r>
              <a:rPr lang="ru-RU" dirty="0" err="1">
                <a:solidFill>
                  <a:schemeClr val="tx1"/>
                </a:solidFill>
              </a:rPr>
              <a:t>межменструальные</a:t>
            </a:r>
            <a:r>
              <a:rPr lang="ru-RU" dirty="0">
                <a:solidFill>
                  <a:schemeClr val="tx1"/>
                </a:solidFill>
              </a:rPr>
              <a:t> кровянистые выделения, вплоть до кровотечения, боли внизу живота, бели.</a:t>
            </a:r>
          </a:p>
          <a:p>
            <a:pPr marL="109728" indent="0" algn="just">
              <a:defRPr/>
            </a:pPr>
            <a:r>
              <a:rPr lang="ru-RU" i="1" dirty="0">
                <a:solidFill>
                  <a:schemeClr val="tx1"/>
                </a:solidFill>
              </a:rPr>
              <a:t>При </a:t>
            </a:r>
            <a:r>
              <a:rPr lang="ru-RU" i="1" dirty="0" err="1">
                <a:solidFill>
                  <a:schemeClr val="tx1"/>
                </a:solidFill>
              </a:rPr>
              <a:t>интрамуральном</a:t>
            </a:r>
            <a:r>
              <a:rPr lang="ru-RU" i="1" dirty="0">
                <a:solidFill>
                  <a:schemeClr val="tx1"/>
                </a:solidFill>
              </a:rPr>
              <a:t> (</a:t>
            </a:r>
            <a:r>
              <a:rPr lang="ru-RU" i="1" dirty="0" err="1">
                <a:solidFill>
                  <a:schemeClr val="tx1"/>
                </a:solidFill>
              </a:rPr>
              <a:t>внутристеночном</a:t>
            </a:r>
            <a:r>
              <a:rPr lang="ru-RU" i="1" dirty="0">
                <a:solidFill>
                  <a:schemeClr val="tx1"/>
                </a:solidFill>
              </a:rPr>
              <a:t>) </a:t>
            </a:r>
            <a:r>
              <a:rPr lang="ru-RU" dirty="0">
                <a:solidFill>
                  <a:schemeClr val="tx1"/>
                </a:solidFill>
              </a:rPr>
              <a:t>расположении опухоль может протекать бессимптомно, реже отмечаются боли внизу живота, ациклические кровотечения. </a:t>
            </a:r>
          </a:p>
          <a:p>
            <a:pPr marL="109728" indent="0" algn="just">
              <a:defRPr/>
            </a:pPr>
            <a:r>
              <a:rPr lang="ru-RU" i="1" dirty="0">
                <a:solidFill>
                  <a:schemeClr val="tx1"/>
                </a:solidFill>
              </a:rPr>
              <a:t>При </a:t>
            </a:r>
            <a:r>
              <a:rPr lang="ru-RU" i="1" dirty="0" err="1">
                <a:solidFill>
                  <a:schemeClr val="tx1"/>
                </a:solidFill>
              </a:rPr>
              <a:t>субсерозном</a:t>
            </a:r>
            <a:r>
              <a:rPr lang="ru-RU" i="1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росте опухоли (в направлении брюшной полости) клинические проявления могут отмечаться со стороны соседних с маткой органов: при давлении на стенку мочевого пузыря – </a:t>
            </a:r>
            <a:r>
              <a:rPr lang="ru-RU" dirty="0" err="1">
                <a:solidFill>
                  <a:schemeClr val="tx1"/>
                </a:solidFill>
              </a:rPr>
              <a:t>дизурические</a:t>
            </a:r>
            <a:r>
              <a:rPr lang="ru-RU" dirty="0">
                <a:solidFill>
                  <a:schemeClr val="tx1"/>
                </a:solidFill>
              </a:rPr>
              <a:t> расстройства, вплоть до острой задержки мочи, при давлении на стенку прямой кишки – запоры, чувство неполного опорожнения при акте дефекации. </a:t>
            </a:r>
          </a:p>
          <a:p>
            <a:pPr marL="109728" indent="0" algn="just">
              <a:defRPr/>
            </a:pPr>
            <a:r>
              <a:rPr lang="ru-RU" dirty="0">
                <a:solidFill>
                  <a:schemeClr val="tx1"/>
                </a:solidFill>
              </a:rPr>
              <a:t>Развитие опухолевого процесса может сопровождаться общими симптомами: </a:t>
            </a:r>
            <a:r>
              <a:rPr lang="ru-RU" i="1" dirty="0">
                <a:solidFill>
                  <a:schemeClr val="tx1"/>
                </a:solidFill>
              </a:rPr>
              <a:t>слабостью, потерей массы тела, анемией, длительным субфебрилитетом.</a:t>
            </a:r>
          </a:p>
          <a:p>
            <a:pPr marL="109728" indent="0" algn="just" fontAlgn="auto">
              <a:spcAft>
                <a:spcPts val="0"/>
              </a:spcAft>
              <a:buFont typeface="Wingdings 3"/>
              <a:buNone/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Жания\Desktop\АиГ\срс\ama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0333" y="980728"/>
            <a:ext cx="3943667" cy="417646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2" cy="4968552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solidFill>
                  <a:schemeClr val="tx1"/>
                </a:solidFill>
              </a:rPr>
              <a:t>Клинически опухоль не обладает специфическими особенностями. Развивается преимущественно в </a:t>
            </a:r>
            <a:r>
              <a:rPr lang="ru-RU" sz="1800" dirty="0" err="1">
                <a:solidFill>
                  <a:schemeClr val="tx1"/>
                </a:solidFill>
              </a:rPr>
              <a:t>перименопаузальный</a:t>
            </a:r>
            <a:r>
              <a:rPr lang="ru-RU" sz="1800" dirty="0">
                <a:solidFill>
                  <a:schemeClr val="tx1"/>
                </a:solidFill>
              </a:rPr>
              <a:t> период, может сопровождаться кровотечениями, болями в области малого таза. Средний возраст больных ЛМС колеблется от 48 до 54 лет. Нередко опухоль обнаруживают случайно после операции, выполненной по поводу </a:t>
            </a:r>
            <a:r>
              <a:rPr lang="ru-RU" sz="1800" dirty="0" err="1">
                <a:solidFill>
                  <a:schemeClr val="tx1"/>
                </a:solidFill>
              </a:rPr>
              <a:t>менометроррагии</a:t>
            </a:r>
            <a:r>
              <a:rPr lang="ru-RU" sz="1800" dirty="0">
                <a:solidFill>
                  <a:schemeClr val="tx1"/>
                </a:solidFill>
              </a:rPr>
              <a:t>, предоперационная биопсия из полости матки может не выявить опухоль. Однако, если опухоль заподозрена </a:t>
            </a:r>
            <a:r>
              <a:rPr lang="ru-RU" sz="1800" dirty="0" err="1">
                <a:solidFill>
                  <a:schemeClr val="tx1"/>
                </a:solidFill>
              </a:rPr>
              <a:t>предоперационно</a:t>
            </a:r>
            <a:r>
              <a:rPr lang="ru-RU" sz="1800" dirty="0">
                <a:solidFill>
                  <a:schemeClr val="tx1"/>
                </a:solidFill>
              </a:rPr>
              <a:t>, необходимо выполнение КТ для исключения вторичного поражения легких и печени ввиду высокой потенции опухоли к гематогенному распространению.</a:t>
            </a:r>
          </a:p>
          <a:p>
            <a:pPr algn="just"/>
            <a:endParaRPr lang="ru-RU" sz="1800" dirty="0">
              <a:solidFill>
                <a:schemeClr val="tx1"/>
              </a:solidFill>
            </a:endParaRPr>
          </a:p>
          <a:p>
            <a:pPr algn="just"/>
            <a:endParaRPr lang="ru-RU" sz="1800" dirty="0">
              <a:solidFill>
                <a:schemeClr val="tx1"/>
              </a:solidFill>
            </a:endParaRPr>
          </a:p>
          <a:p>
            <a:pPr algn="just"/>
            <a:r>
              <a:rPr lang="ru-RU" sz="1800" dirty="0">
                <a:solidFill>
                  <a:schemeClr val="tx1"/>
                </a:solidFill>
              </a:rPr>
              <a:t>Клинически опухоль сопровождается симптомами </a:t>
            </a:r>
            <a:r>
              <a:rPr lang="ru-RU" sz="1800" dirty="0" err="1">
                <a:solidFill>
                  <a:schemeClr val="tx1"/>
                </a:solidFill>
              </a:rPr>
              <a:t>метроррагий</a:t>
            </a:r>
            <a:r>
              <a:rPr lang="ru-RU" sz="1800" dirty="0">
                <a:solidFill>
                  <a:schemeClr val="tx1"/>
                </a:solidFill>
              </a:rPr>
              <a:t> в пре/</a:t>
            </a:r>
            <a:r>
              <a:rPr lang="ru-RU" sz="1800" dirty="0" err="1">
                <a:solidFill>
                  <a:schemeClr val="tx1"/>
                </a:solidFill>
              </a:rPr>
              <a:t>перименопаузе</a:t>
            </a:r>
            <a:r>
              <a:rPr lang="ru-RU" sz="1800" dirty="0">
                <a:solidFill>
                  <a:schemeClr val="tx1"/>
                </a:solidFill>
              </a:rPr>
              <a:t>, либо кровянистых выделений в постменопаузе. В биоптате или соскобе часто бывает невозможно отличить ЭСС низкой степени злокачественности от </a:t>
            </a:r>
            <a:r>
              <a:rPr lang="ru-RU" sz="1800" dirty="0" err="1">
                <a:solidFill>
                  <a:schemeClr val="tx1"/>
                </a:solidFill>
              </a:rPr>
              <a:t>стромального</a:t>
            </a:r>
            <a:r>
              <a:rPr lang="ru-RU" sz="1800" dirty="0">
                <a:solidFill>
                  <a:schemeClr val="tx1"/>
                </a:solidFill>
              </a:rPr>
              <a:t> узла, неопухолевой </a:t>
            </a:r>
            <a:r>
              <a:rPr lang="ru-RU" sz="1800" dirty="0" err="1">
                <a:solidFill>
                  <a:schemeClr val="tx1"/>
                </a:solidFill>
              </a:rPr>
              <a:t>стромальной</a:t>
            </a:r>
            <a:r>
              <a:rPr lang="ru-RU" sz="1800" dirty="0">
                <a:solidFill>
                  <a:schemeClr val="tx1"/>
                </a:solidFill>
              </a:rPr>
              <a:t> пролиферации или клеточной </a:t>
            </a:r>
            <a:r>
              <a:rPr lang="ru-RU" sz="1800" dirty="0" err="1">
                <a:solidFill>
                  <a:schemeClr val="tx1"/>
                </a:solidFill>
              </a:rPr>
              <a:t>лейомиомы</a:t>
            </a:r>
            <a:r>
              <a:rPr lang="ru-RU" sz="1800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err="1">
                <a:latin typeface="+mn-lt"/>
              </a:rPr>
              <a:t>Лейомиосаркома</a:t>
            </a:r>
            <a:r>
              <a:rPr lang="ru-RU" sz="2400" b="1" dirty="0">
                <a:latin typeface="+mn-lt"/>
              </a:rPr>
              <a:t> матки (ЛМС)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33469" y="4293096"/>
            <a:ext cx="8114995" cy="648072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>
                <a:latin typeface="+mn-lt"/>
              </a:rPr>
              <a:t>ЭНДОМЕТРИАЛЬНАЯ СТРОМАЛЬНАЯ САРКОМА (ЭСС)</a:t>
            </a:r>
          </a:p>
        </p:txBody>
      </p:sp>
    </p:spTree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532888"/>
            <a:ext cx="8820472" cy="4325112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solidFill>
                  <a:schemeClr val="tx1"/>
                </a:solidFill>
              </a:rPr>
              <a:t>Клинически опухоль может проявляться кровянистыми, обильными слизистыми выделениями из половых. Наиболее важным диагностическим методом является выскабливание полости матки, но в 25% случаев диагноз устанавливается после </a:t>
            </a:r>
            <a:r>
              <a:rPr lang="ru-RU" sz="1800" dirty="0" err="1">
                <a:solidFill>
                  <a:schemeClr val="tx1"/>
                </a:solidFill>
              </a:rPr>
              <a:t>гистерэктомии</a:t>
            </a:r>
            <a:r>
              <a:rPr lang="ru-RU" sz="1800" dirty="0">
                <a:solidFill>
                  <a:schemeClr val="tx1"/>
                </a:solidFill>
              </a:rPr>
              <a:t>. Средний возраст больных колеблется от 62 до 67 лет, что старше возрастной группы пациенток с ЛМС. Клини </a:t>
            </a:r>
            <a:r>
              <a:rPr lang="ru-RU" sz="1800" dirty="0" err="1">
                <a:solidFill>
                  <a:schemeClr val="tx1"/>
                </a:solidFill>
              </a:rPr>
              <a:t>ческое</a:t>
            </a:r>
            <a:r>
              <a:rPr lang="ru-RU" sz="1800" dirty="0">
                <a:solidFill>
                  <a:schemeClr val="tx1"/>
                </a:solidFill>
              </a:rPr>
              <a:t> течение </a:t>
            </a:r>
            <a:r>
              <a:rPr lang="ru-RU" sz="1800" dirty="0" err="1">
                <a:solidFill>
                  <a:schemeClr val="tx1"/>
                </a:solidFill>
              </a:rPr>
              <a:t>карциносаркомы</a:t>
            </a:r>
            <a:r>
              <a:rPr lang="ru-RU" sz="1800" dirty="0">
                <a:solidFill>
                  <a:schemeClr val="tx1"/>
                </a:solidFill>
              </a:rPr>
              <a:t> матки обычно агрессивное со значительно худшим прогнозом, чем при низкодифференцированном </a:t>
            </a:r>
            <a:r>
              <a:rPr lang="ru-RU" sz="1800" dirty="0" err="1">
                <a:solidFill>
                  <a:schemeClr val="tx1"/>
                </a:solidFill>
              </a:rPr>
              <a:t>эндометриальном</a:t>
            </a:r>
            <a:r>
              <a:rPr lang="ru-RU" sz="1800" dirty="0">
                <a:solidFill>
                  <a:schemeClr val="tx1"/>
                </a:solidFill>
              </a:rPr>
              <a:t> раке. Прогностическими факторами являются стадия опухоли и характеристика эпителиального компонента (рак высокой степени злокачественности, включая серозный и светлоклеточный, связан с худшим прогнозом). Гистологические черты </a:t>
            </a:r>
            <a:r>
              <a:rPr lang="ru-RU" sz="1800" dirty="0" err="1">
                <a:solidFill>
                  <a:schemeClr val="tx1"/>
                </a:solidFill>
              </a:rPr>
              <a:t>мезенхимального</a:t>
            </a:r>
            <a:r>
              <a:rPr lang="ru-RU" sz="1800" dirty="0">
                <a:solidFill>
                  <a:schemeClr val="tx1"/>
                </a:solidFill>
              </a:rPr>
              <a:t> компонента не определяют прогноз заболевания</a:t>
            </a:r>
            <a:r>
              <a:rPr lang="ru-RU" sz="1800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+mn-lt"/>
              </a:rPr>
              <a:t>КАРЦИНОСАРКОМА (</a:t>
            </a:r>
            <a:r>
              <a:rPr lang="ru-RU" sz="2400" b="1" dirty="0" err="1">
                <a:latin typeface="+mn-lt"/>
              </a:rPr>
              <a:t>КрС</a:t>
            </a:r>
            <a:r>
              <a:rPr lang="ru-RU" sz="2400" b="1" dirty="0">
                <a:latin typeface="+mn-lt"/>
              </a:rPr>
              <a:t>)</a:t>
            </a:r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420888"/>
            <a:ext cx="7408333" cy="3450696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Саркома матки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Эпидемиология саркомы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Этиология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Классификация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err="1">
                <a:solidFill>
                  <a:schemeClr val="tx1"/>
                </a:solidFill>
              </a:rPr>
              <a:t>Патоморфология</a:t>
            </a:r>
            <a:endParaRPr lang="ru-RU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Патогенез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Клиника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Диагностика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Лечение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Содержание</a:t>
            </a:r>
          </a:p>
        </p:txBody>
      </p:sp>
    </p:spTree>
    <p:extLst>
      <p:ext uri="{BB962C8B-B14F-4D97-AF65-F5344CB8AC3E}">
        <p14:creationId xmlns:p14="http://schemas.microsoft.com/office/powerpoint/2010/main" val="2049774097"/>
      </p:ext>
    </p:extLst>
  </p:cSld>
  <p:clrMapOvr>
    <a:masterClrMapping/>
  </p:clrMapOvr>
  <p:transition>
    <p:pull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ru-RU" dirty="0"/>
              <a:t>Диагностика саркомы матки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8229600" cy="4569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Диагностические критерии:</a:t>
            </a:r>
          </a:p>
          <a:p>
            <a:pPr marL="0" indent="0">
              <a:buNone/>
            </a:pPr>
            <a:r>
              <a:rPr lang="ru-RU" u="sng" dirty="0">
                <a:solidFill>
                  <a:schemeClr val="tx1"/>
                </a:solidFill>
              </a:rPr>
              <a:t>I-II стадия </a:t>
            </a:r>
            <a:r>
              <a:rPr lang="ru-RU" dirty="0">
                <a:solidFill>
                  <a:schemeClr val="tx1"/>
                </a:solidFill>
              </a:rPr>
              <a:t>- быстрый рост матки, кровянистые выделения из половых путей (ациклические, контактные, в постменопаузе), боли внизу живота.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  При вагинальном осмотре: увеличение размеров матки.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  Лабораторные показатели возможно в пределах нормы, в ОАК - анемия.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  Дифференциальная диагностика проводится с патологиями: нарушение менструального цикла, миома матки, маточное кровотечение в менопаузе.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08940"/>
      </p:ext>
    </p:extLst>
  </p:cSld>
  <p:clrMapOvr>
    <a:masterClrMapping/>
  </p:clrMapOvr>
  <p:transition>
    <p:pull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6120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u="sng" dirty="0">
                <a:solidFill>
                  <a:schemeClr val="tx1"/>
                </a:solidFill>
              </a:rPr>
              <a:t>III стадия </a:t>
            </a:r>
            <a:r>
              <a:rPr lang="ru-RU" dirty="0">
                <a:solidFill>
                  <a:schemeClr val="tx1"/>
                </a:solidFill>
              </a:rPr>
              <a:t>- быстрый рост матки, кровянистые выделения из половых путей (ациклические, контактные, в постменопаузе), боли внизу живота.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При вагинальном осмотре: увеличение размеров матки с инфильтрацией клетчатки таза, возможны метастазы в придатках матки и/или во влагалище.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Лабораторные показатели возможно в пределах нормы, в ОАК - анемия.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u="sng" dirty="0">
                <a:solidFill>
                  <a:schemeClr val="tx1"/>
                </a:solidFill>
              </a:rPr>
              <a:t>IV стадия </a:t>
            </a:r>
            <a:r>
              <a:rPr lang="ru-RU" dirty="0">
                <a:solidFill>
                  <a:schemeClr val="tx1"/>
                </a:solidFill>
              </a:rPr>
              <a:t>- быстрый рост матки, кровянистые выделения из половых путей (ациклические, контактные, в постменопаузе), боли внизу живота. Наличие отдаленных метастазов.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При осмотре увеличение размеров матки с инфильтрацией клетчатки таза, возможны метастазы в придатках матки и/или во влагалище.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Лабораторные показатели возможно в пределах нормы, в ОАК - анемия.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314381"/>
      </p:ext>
    </p:extLst>
  </p:cSld>
  <p:clrMapOvr>
    <a:masterClrMapping/>
  </p:clrMapOvr>
  <p:transition>
    <p:pull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</a:rPr>
              <a:t>Основные и дополнительные диагностические мероприятия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u="sng" dirty="0">
                <a:solidFill>
                  <a:schemeClr val="tx1"/>
                </a:solidFill>
              </a:rPr>
              <a:t>Основные: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-Опрос;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-Гинекологический осмотр;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-Гистологическое исследование материала, полученного при </a:t>
            </a:r>
            <a:r>
              <a:rPr lang="ru-RU" dirty="0" err="1">
                <a:solidFill>
                  <a:schemeClr val="tx1"/>
                </a:solidFill>
              </a:rPr>
              <a:t>гистероскопии</a:t>
            </a:r>
            <a:r>
              <a:rPr lang="ru-RU" dirty="0">
                <a:solidFill>
                  <a:schemeClr val="tx1"/>
                </a:solidFill>
              </a:rPr>
              <a:t> и/или диагностическом выскабливании с биопсией опухоли полости матки и цервикального канала;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</a:t>
            </a:r>
            <a:r>
              <a:rPr lang="ru-RU" dirty="0" err="1">
                <a:solidFill>
                  <a:schemeClr val="tx1"/>
                </a:solidFill>
              </a:rPr>
              <a:t>Эхоскопию</a:t>
            </a:r>
            <a:r>
              <a:rPr lang="ru-RU" dirty="0">
                <a:solidFill>
                  <a:schemeClr val="tx1"/>
                </a:solidFill>
              </a:rPr>
              <a:t> органов брюшной полости, малого таза, тазовых и </a:t>
            </a:r>
            <a:r>
              <a:rPr lang="ru-RU" dirty="0" err="1">
                <a:solidFill>
                  <a:schemeClr val="tx1"/>
                </a:solidFill>
              </a:rPr>
              <a:t>парааортальных</a:t>
            </a:r>
            <a:r>
              <a:rPr lang="ru-RU" dirty="0">
                <a:solidFill>
                  <a:schemeClr val="tx1"/>
                </a:solidFill>
              </a:rPr>
              <a:t> лимфатических узлов абдоминальным датчиком и УЗИ матки с придатками вагинальным датчиком;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-Рентгенологическое исследование органов грудной клетки.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351617"/>
      </p:ext>
    </p:extLst>
  </p:cSld>
  <p:clrMapOvr>
    <a:masterClrMapping/>
  </p:clrMapOvr>
  <p:transition>
    <p:pull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496944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u="sng" dirty="0">
                <a:solidFill>
                  <a:schemeClr val="tx1"/>
                </a:solidFill>
              </a:rPr>
              <a:t>По показаниям выполняются следующие мероприятия: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экскреторная урография;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цистоскопия;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</a:t>
            </a:r>
            <a:r>
              <a:rPr lang="ru-RU" sz="2600" dirty="0" err="1">
                <a:solidFill>
                  <a:schemeClr val="tx1"/>
                </a:solidFill>
              </a:rPr>
              <a:t>ректороманоскопия</a:t>
            </a:r>
            <a:r>
              <a:rPr lang="ru-RU" sz="2600" dirty="0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</a:t>
            </a:r>
            <a:r>
              <a:rPr lang="ru-RU" sz="2600" dirty="0" err="1">
                <a:solidFill>
                  <a:schemeClr val="tx1"/>
                </a:solidFill>
              </a:rPr>
              <a:t>колоноскопия</a:t>
            </a:r>
            <a:r>
              <a:rPr lang="ru-RU" sz="2600" dirty="0">
                <a:solidFill>
                  <a:schemeClr val="tx1"/>
                </a:solidFill>
              </a:rPr>
              <a:t> или </a:t>
            </a:r>
            <a:r>
              <a:rPr lang="ru-RU" sz="2600" dirty="0" err="1">
                <a:solidFill>
                  <a:schemeClr val="tx1"/>
                </a:solidFill>
              </a:rPr>
              <a:t>ирригоскопия</a:t>
            </a:r>
            <a:r>
              <a:rPr lang="ru-RU" sz="2600" dirty="0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</a:t>
            </a:r>
            <a:r>
              <a:rPr lang="ru-RU" sz="2600" dirty="0" err="1">
                <a:solidFill>
                  <a:schemeClr val="tx1"/>
                </a:solidFill>
              </a:rPr>
              <a:t>сцинтиграфия</a:t>
            </a:r>
            <a:r>
              <a:rPr lang="ru-RU" sz="2600" dirty="0">
                <a:solidFill>
                  <a:schemeClr val="tx1"/>
                </a:solidFill>
              </a:rPr>
              <a:t> (ОФЭКТ) скелета;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позитронная эмиссионная томография;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компьютерная и/или магнитно-резонансная томография;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определение опухолевых маркеров раково-эмбрионального антигена РЭА и специфического антигена СА 125 в сыворотке крови.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38087"/>
      </p:ext>
    </p:extLst>
  </p:cSld>
  <p:clrMapOvr>
    <a:masterClrMapping/>
  </p:clrMapOvr>
  <p:transition>
    <p:pull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>
                <a:solidFill>
                  <a:schemeClr val="tx1"/>
                </a:solidFill>
              </a:rPr>
              <a:t>Лабораторные исследования: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общий анализ крови с определением лейкоцитарной формулы и числа тромбоцитов, ВСК;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биохимический анализ крови, включающий определение общего белка, мочевины, остаточного азота, </a:t>
            </a:r>
            <a:r>
              <a:rPr lang="ru-RU" dirty="0" err="1">
                <a:solidFill>
                  <a:schemeClr val="tx1"/>
                </a:solidFill>
              </a:rPr>
              <a:t>креатинина</a:t>
            </a:r>
            <a:r>
              <a:rPr lang="ru-RU" dirty="0">
                <a:solidFill>
                  <a:schemeClr val="tx1"/>
                </a:solidFill>
              </a:rPr>
              <a:t>, билирубина, глюкозы крови, ферментов;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</a:t>
            </a:r>
            <a:r>
              <a:rPr lang="ru-RU" dirty="0" err="1">
                <a:solidFill>
                  <a:schemeClr val="tx1"/>
                </a:solidFill>
              </a:rPr>
              <a:t>коагулограмма</a:t>
            </a:r>
            <a:r>
              <a:rPr lang="ru-RU" dirty="0">
                <a:solidFill>
                  <a:schemeClr val="tx1"/>
                </a:solidFill>
              </a:rPr>
              <a:t> развернутая;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общий анализ мочи;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ЭКГ;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серологическое исследование крови (на RW, </a:t>
            </a:r>
            <a:r>
              <a:rPr lang="ru-RU" dirty="0" err="1">
                <a:solidFill>
                  <a:schemeClr val="tx1"/>
                </a:solidFill>
              </a:rPr>
              <a:t>HbSAg</a:t>
            </a:r>
            <a:r>
              <a:rPr lang="ru-RU" dirty="0">
                <a:solidFill>
                  <a:schemeClr val="tx1"/>
                </a:solidFill>
              </a:rPr>
              <a:t>), исследование на ВИЧ - по желанию пациента;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определение группы крови и резус-фактора.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64762"/>
      </p:ext>
    </p:extLst>
  </p:cSld>
  <p:clrMapOvr>
    <a:masterClrMapping/>
  </p:clrMapOvr>
  <p:transition>
    <p:pull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276872"/>
            <a:ext cx="8208911" cy="4320480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ru-RU" altLang="ru-RU" dirty="0">
                <a:solidFill>
                  <a:schemeClr val="tx1"/>
                </a:solidFill>
              </a:rPr>
              <a:t>Для лечения саркомы применяют </a:t>
            </a:r>
            <a:r>
              <a:rPr lang="ru-RU" altLang="ru-RU" dirty="0" err="1">
                <a:solidFill>
                  <a:schemeClr val="tx1"/>
                </a:solidFill>
              </a:rPr>
              <a:t>пангистерэктомию</a:t>
            </a:r>
            <a:r>
              <a:rPr lang="ru-RU" altLang="ru-RU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dirty="0">
                <a:solidFill>
                  <a:schemeClr val="tx1"/>
                </a:solidFill>
              </a:rPr>
              <a:t>Основным методом лечения больных саркомами матки является хирургический в объеме тотальной </a:t>
            </a:r>
            <a:r>
              <a:rPr lang="ru-RU" dirty="0" err="1">
                <a:solidFill>
                  <a:schemeClr val="tx1"/>
                </a:solidFill>
              </a:rPr>
              <a:t>гистерэктомии</a:t>
            </a:r>
            <a:r>
              <a:rPr lang="ru-RU" dirty="0">
                <a:solidFill>
                  <a:schemeClr val="tx1"/>
                </a:solidFill>
              </a:rPr>
              <a:t> с билатеральной </a:t>
            </a:r>
            <a:r>
              <a:rPr lang="ru-RU" dirty="0" err="1">
                <a:solidFill>
                  <a:schemeClr val="tx1"/>
                </a:solidFill>
              </a:rPr>
              <a:t>сальпинго-оофорэктомией</a:t>
            </a:r>
            <a:r>
              <a:rPr lang="ru-RU" dirty="0">
                <a:solidFill>
                  <a:schemeClr val="tx1"/>
                </a:solidFill>
              </a:rPr>
              <a:t>. Тазовая и/или забрюшинная </a:t>
            </a:r>
            <a:r>
              <a:rPr lang="ru-RU" dirty="0" err="1">
                <a:solidFill>
                  <a:schemeClr val="tx1"/>
                </a:solidFill>
              </a:rPr>
              <a:t>лимфаденэктомия</a:t>
            </a:r>
            <a:r>
              <a:rPr lang="ru-RU" dirty="0">
                <a:solidFill>
                  <a:schemeClr val="tx1"/>
                </a:solidFill>
              </a:rPr>
              <a:t> оправдана при метастатическом поражении указанных групп лимфатических узлов.</a:t>
            </a:r>
          </a:p>
          <a:p>
            <a:r>
              <a:rPr lang="ru-RU" dirty="0">
                <a:solidFill>
                  <a:schemeClr val="tx1"/>
                </a:solidFill>
              </a:rPr>
              <a:t>Учитывая рецептор-положительный гормональный статус </a:t>
            </a:r>
            <a:r>
              <a:rPr lang="ru-RU" dirty="0" err="1">
                <a:solidFill>
                  <a:schemeClr val="tx1"/>
                </a:solidFill>
              </a:rPr>
              <a:t>эндометриальных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стромальных</a:t>
            </a:r>
            <a:r>
              <a:rPr lang="ru-RU" dirty="0">
                <a:solidFill>
                  <a:schemeClr val="tx1"/>
                </a:solidFill>
              </a:rPr>
              <a:t> сарком, органосохраняющие операции при данных опухолях не выполняются.</a:t>
            </a:r>
          </a:p>
          <a:p>
            <a:r>
              <a:rPr lang="ru-RU" altLang="ru-RU" dirty="0">
                <a:solidFill>
                  <a:schemeClr val="tx1"/>
                </a:solidFill>
              </a:rPr>
              <a:t>На последних стадиях болезни проводят полное удаление органов матки и придатков, регионарных лимфоузлов, резекцию прилегающих органов.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endParaRPr lang="ru-RU" alt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 fontScale="90000"/>
          </a:bodyPr>
          <a:lstStyle/>
          <a:p>
            <a:r>
              <a:rPr lang="ru-RU" dirty="0"/>
              <a:t>Лечение. </a:t>
            </a: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Оперативное вмешательство.</a:t>
            </a:r>
          </a:p>
        </p:txBody>
      </p:sp>
    </p:spTree>
    <p:extLst>
      <p:ext uri="{BB962C8B-B14F-4D97-AF65-F5344CB8AC3E}">
        <p14:creationId xmlns:p14="http://schemas.microsoft.com/office/powerpoint/2010/main" val="691033681"/>
      </p:ext>
    </p:extLst>
  </p:cSld>
  <p:clrMapOvr>
    <a:masterClrMapping/>
  </p:clrMapOvr>
  <p:transition>
    <p:pull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348880"/>
            <a:ext cx="8640959" cy="417646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ru-RU" altLang="ru-RU" dirty="0">
                <a:solidFill>
                  <a:schemeClr val="tx1"/>
                </a:solidFill>
              </a:rPr>
              <a:t>После оперативного вмешательства дальнейшее лечение саркомы матки заключается в проведении лучевой терапии. Основная ее функция — полное разрушение опухолевых злокачественных клеток.</a:t>
            </a:r>
          </a:p>
          <a:p>
            <a:r>
              <a:rPr lang="ru-RU" dirty="0">
                <a:solidFill>
                  <a:schemeClr val="tx1"/>
                </a:solidFill>
              </a:rPr>
              <a:t>Послеоперационное облучение органов малого таза в дозах 44–46 Гр используется как этап комбинированного лечения при </a:t>
            </a:r>
            <a:r>
              <a:rPr lang="ru-RU" dirty="0" err="1">
                <a:solidFill>
                  <a:schemeClr val="tx1"/>
                </a:solidFill>
              </a:rPr>
              <a:t>эндометриальной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стромальной</a:t>
            </a:r>
            <a:r>
              <a:rPr lang="ru-RU" dirty="0">
                <a:solidFill>
                  <a:schemeClr val="tx1"/>
                </a:solidFill>
              </a:rPr>
              <a:t> саркоме.</a:t>
            </a:r>
          </a:p>
          <a:p>
            <a:r>
              <a:rPr lang="ru-RU" dirty="0">
                <a:solidFill>
                  <a:schemeClr val="tx1"/>
                </a:solidFill>
              </a:rPr>
              <a:t> В случае наличия опухоли в крае отсечения может быть применена контактная лучевая терапия в виде </a:t>
            </a:r>
            <a:r>
              <a:rPr lang="ru-RU" dirty="0" err="1">
                <a:solidFill>
                  <a:schemeClr val="tx1"/>
                </a:solidFill>
              </a:rPr>
              <a:t>эндовагинального</a:t>
            </a:r>
            <a:r>
              <a:rPr lang="ru-RU" dirty="0">
                <a:solidFill>
                  <a:schemeClr val="tx1"/>
                </a:solidFill>
              </a:rPr>
              <a:t> облучения. </a:t>
            </a:r>
          </a:p>
          <a:p>
            <a:r>
              <a:rPr lang="ru-RU" dirty="0">
                <a:solidFill>
                  <a:schemeClr val="tx1"/>
                </a:solidFill>
              </a:rPr>
              <a:t>В самостоятельном варианте сочетанная лучевая терапия назначается при </a:t>
            </a:r>
            <a:r>
              <a:rPr lang="ru-RU" dirty="0" err="1">
                <a:solidFill>
                  <a:schemeClr val="tx1"/>
                </a:solidFill>
              </a:rPr>
              <a:t>неоперабельности</a:t>
            </a:r>
            <a:r>
              <a:rPr lang="ru-RU" dirty="0">
                <a:solidFill>
                  <a:schemeClr val="tx1"/>
                </a:solidFill>
              </a:rPr>
              <a:t> больной в связи с наличием абсолютных противопоказаний к хирургическому вмешательству. В этом случае дистанционная лучевая терапия – 44–50 Гр, </a:t>
            </a:r>
            <a:r>
              <a:rPr lang="ru-RU" dirty="0" err="1">
                <a:solidFill>
                  <a:schemeClr val="tx1"/>
                </a:solidFill>
              </a:rPr>
              <a:t>брахитерапия</a:t>
            </a:r>
            <a:r>
              <a:rPr lang="ru-RU" dirty="0">
                <a:solidFill>
                  <a:schemeClr val="tx1"/>
                </a:solidFill>
              </a:rPr>
              <a:t> – 25–30 Гр при разовой дозе 5 Гр 2 раза в неделю. </a:t>
            </a:r>
          </a:p>
          <a:p>
            <a:r>
              <a:rPr lang="ru-RU" dirty="0">
                <a:solidFill>
                  <a:schemeClr val="tx1"/>
                </a:solidFill>
              </a:rPr>
              <a:t>Послеоперационное облучение </a:t>
            </a:r>
            <a:r>
              <a:rPr lang="ru-RU" dirty="0" err="1">
                <a:solidFill>
                  <a:schemeClr val="tx1"/>
                </a:solidFill>
              </a:rPr>
              <a:t>лейомиосарком</a:t>
            </a:r>
            <a:r>
              <a:rPr lang="ru-RU" dirty="0">
                <a:solidFill>
                  <a:schemeClr val="tx1"/>
                </a:solidFill>
              </a:rPr>
              <a:t> тела матки из-за их низкой радиочувствительности малоэффективно, что подтверждено </a:t>
            </a:r>
            <a:r>
              <a:rPr lang="ru-RU" dirty="0" err="1">
                <a:solidFill>
                  <a:schemeClr val="tx1"/>
                </a:solidFill>
              </a:rPr>
              <a:t>рандомизированными</a:t>
            </a:r>
            <a:r>
              <a:rPr lang="ru-RU" dirty="0">
                <a:solidFill>
                  <a:schemeClr val="tx1"/>
                </a:solidFill>
              </a:rPr>
              <a:t> исследованиями, в которых не обнаружено разницы между хирургическим и комбинированным методами лечения.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 fontScale="90000"/>
          </a:bodyPr>
          <a:lstStyle/>
          <a:p>
            <a:r>
              <a:rPr lang="ru-RU" dirty="0"/>
              <a:t>Лечение. </a:t>
            </a: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Лучевая терапия.</a:t>
            </a:r>
          </a:p>
        </p:txBody>
      </p:sp>
    </p:spTree>
    <p:extLst>
      <p:ext uri="{BB962C8B-B14F-4D97-AF65-F5344CB8AC3E}">
        <p14:creationId xmlns:p14="http://schemas.microsoft.com/office/powerpoint/2010/main" val="4164386237"/>
      </p:ext>
    </p:extLst>
  </p:cSld>
  <p:clrMapOvr>
    <a:masterClrMapping/>
  </p:clrMapOvr>
  <p:transition>
    <p:pull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675467"/>
            <a:ext cx="8670347" cy="345069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dirty="0">
                <a:solidFill>
                  <a:schemeClr val="tx1"/>
                </a:solidFill>
              </a:rPr>
              <a:t>На сегодняшний день применение химиотерапии является малоэффективным методом лечения саркомы матки. Ввиду этого его использование нецелесообразно. Однако в индивидуальном порядке, на ранней стадии выявления заболевания, используют варианты химиотерапии на основе следующих препаратов:</a:t>
            </a:r>
          </a:p>
          <a:p>
            <a:pPr>
              <a:lnSpc>
                <a:spcPct val="80000"/>
              </a:lnSpc>
            </a:pPr>
            <a:r>
              <a:rPr lang="ru-RU" altLang="ru-RU" dirty="0" err="1">
                <a:solidFill>
                  <a:schemeClr val="tx1"/>
                </a:solidFill>
              </a:rPr>
              <a:t>фторурацин</a:t>
            </a:r>
            <a:r>
              <a:rPr lang="ru-RU" altLang="ru-RU" dirty="0">
                <a:solidFill>
                  <a:schemeClr val="tx1"/>
                </a:solidFill>
              </a:rPr>
              <a:t>;</a:t>
            </a:r>
          </a:p>
          <a:p>
            <a:pPr>
              <a:lnSpc>
                <a:spcPct val="80000"/>
              </a:lnSpc>
            </a:pPr>
            <a:r>
              <a:rPr lang="ru-RU" altLang="ru-RU" dirty="0" err="1">
                <a:solidFill>
                  <a:schemeClr val="tx1"/>
                </a:solidFill>
              </a:rPr>
              <a:t>циклофосфан</a:t>
            </a:r>
            <a:r>
              <a:rPr lang="ru-RU" altLang="ru-RU" dirty="0">
                <a:solidFill>
                  <a:schemeClr val="tx1"/>
                </a:solidFill>
              </a:rPr>
              <a:t>;</a:t>
            </a:r>
          </a:p>
          <a:p>
            <a:pPr>
              <a:lnSpc>
                <a:spcPct val="80000"/>
              </a:lnSpc>
            </a:pPr>
            <a:r>
              <a:rPr lang="ru-RU" altLang="ru-RU" dirty="0" err="1">
                <a:solidFill>
                  <a:schemeClr val="tx1"/>
                </a:solidFill>
              </a:rPr>
              <a:t>дактиномицин</a:t>
            </a:r>
            <a:r>
              <a:rPr lang="ru-RU" altLang="ru-RU" dirty="0">
                <a:solidFill>
                  <a:schemeClr val="tx1"/>
                </a:solidFill>
              </a:rPr>
              <a:t>;</a:t>
            </a:r>
          </a:p>
          <a:p>
            <a:pPr>
              <a:lnSpc>
                <a:spcPct val="80000"/>
              </a:lnSpc>
            </a:pPr>
            <a:r>
              <a:rPr lang="ru-RU" altLang="ru-RU" dirty="0" err="1">
                <a:solidFill>
                  <a:schemeClr val="tx1"/>
                </a:solidFill>
              </a:rPr>
              <a:t>винкристин</a:t>
            </a:r>
            <a:r>
              <a:rPr lang="ru-RU" altLang="ru-RU" dirty="0">
                <a:solidFill>
                  <a:schemeClr val="tx1"/>
                </a:solidFill>
              </a:rPr>
              <a:t>;</a:t>
            </a:r>
          </a:p>
          <a:p>
            <a:pPr>
              <a:lnSpc>
                <a:spcPct val="80000"/>
              </a:lnSpc>
            </a:pPr>
            <a:r>
              <a:rPr lang="ru-RU" altLang="ru-RU" dirty="0" err="1">
                <a:solidFill>
                  <a:schemeClr val="tx1"/>
                </a:solidFill>
              </a:rPr>
              <a:t>доксорубицин</a:t>
            </a:r>
            <a:r>
              <a:rPr lang="ru-RU" altLang="ru-RU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altLang="ru-RU" dirty="0">
                <a:solidFill>
                  <a:schemeClr val="tx1"/>
                </a:solidFill>
              </a:rPr>
              <a:t>Химиотерапия также используется при рецидивных вариантах саркомы.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rmAutofit fontScale="90000"/>
          </a:bodyPr>
          <a:lstStyle/>
          <a:p>
            <a:r>
              <a:rPr lang="ru-RU" dirty="0"/>
              <a:t>Лечение.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Химиотерапия.</a:t>
            </a:r>
          </a:p>
        </p:txBody>
      </p:sp>
    </p:spTree>
    <p:extLst>
      <p:ext uri="{BB962C8B-B14F-4D97-AF65-F5344CB8AC3E}">
        <p14:creationId xmlns:p14="http://schemas.microsoft.com/office/powerpoint/2010/main" val="479853194"/>
      </p:ext>
    </p:extLst>
  </p:cSld>
  <p:clrMapOvr>
    <a:masterClrMapping/>
  </p:clrMapOvr>
  <p:transition>
    <p:pull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Для лечения </a:t>
            </a:r>
            <a:r>
              <a:rPr lang="ru-RU" dirty="0" err="1">
                <a:solidFill>
                  <a:schemeClr val="tx1"/>
                </a:solidFill>
              </a:rPr>
              <a:t>лейомиосарком</a:t>
            </a:r>
            <a:r>
              <a:rPr lang="ru-RU" dirty="0">
                <a:solidFill>
                  <a:schemeClr val="tx1"/>
                </a:solidFill>
              </a:rPr>
              <a:t> и недифференцированных сарком может быть использован </a:t>
            </a:r>
            <a:r>
              <a:rPr lang="ru-RU" dirty="0" err="1">
                <a:solidFill>
                  <a:schemeClr val="tx1"/>
                </a:solidFill>
              </a:rPr>
              <a:t>доксорубицин</a:t>
            </a:r>
            <a:r>
              <a:rPr lang="ru-RU" dirty="0">
                <a:solidFill>
                  <a:schemeClr val="tx1"/>
                </a:solidFill>
              </a:rPr>
              <a:t> (как в </a:t>
            </a:r>
            <a:r>
              <a:rPr lang="ru-RU" dirty="0" err="1">
                <a:solidFill>
                  <a:schemeClr val="tx1"/>
                </a:solidFill>
              </a:rPr>
              <a:t>монотерапии</a:t>
            </a:r>
            <a:r>
              <a:rPr lang="ru-RU" dirty="0">
                <a:solidFill>
                  <a:schemeClr val="tx1"/>
                </a:solidFill>
              </a:rPr>
              <a:t>, так и в комбинациях, применяемых в лечении сарком мягких тканей). Альтернатива – комбинация </a:t>
            </a:r>
            <a:r>
              <a:rPr lang="ru-RU" dirty="0" err="1">
                <a:solidFill>
                  <a:schemeClr val="tx1"/>
                </a:solidFill>
              </a:rPr>
              <a:t>доцетаксела</a:t>
            </a:r>
            <a:r>
              <a:rPr lang="ru-RU" dirty="0">
                <a:solidFill>
                  <a:schemeClr val="tx1"/>
                </a:solidFill>
              </a:rPr>
              <a:t> и </a:t>
            </a:r>
            <a:r>
              <a:rPr lang="ru-RU" dirty="0" err="1">
                <a:solidFill>
                  <a:schemeClr val="tx1"/>
                </a:solidFill>
              </a:rPr>
              <a:t>гемцитабина</a:t>
            </a:r>
            <a:r>
              <a:rPr lang="ru-RU" dirty="0">
                <a:solidFill>
                  <a:schemeClr val="tx1"/>
                </a:solidFill>
              </a:rPr>
              <a:t>: </a:t>
            </a:r>
            <a:r>
              <a:rPr lang="ru-RU" dirty="0" err="1">
                <a:solidFill>
                  <a:schemeClr val="tx1"/>
                </a:solidFill>
              </a:rPr>
              <a:t>гемцитабин</a:t>
            </a:r>
            <a:r>
              <a:rPr lang="ru-RU" dirty="0">
                <a:solidFill>
                  <a:schemeClr val="tx1"/>
                </a:solidFill>
              </a:rPr>
              <a:t> 900 мг/м2 в 1-й и 8-й дни в виде 90-минутной </a:t>
            </a:r>
            <a:r>
              <a:rPr lang="ru-RU" dirty="0" err="1">
                <a:solidFill>
                  <a:schemeClr val="tx1"/>
                </a:solidFill>
              </a:rPr>
              <a:t>инфузии</a:t>
            </a:r>
            <a:r>
              <a:rPr lang="ru-RU" dirty="0">
                <a:solidFill>
                  <a:schemeClr val="tx1"/>
                </a:solidFill>
              </a:rPr>
              <a:t>; </a:t>
            </a:r>
            <a:r>
              <a:rPr lang="ru-RU" dirty="0" err="1">
                <a:solidFill>
                  <a:schemeClr val="tx1"/>
                </a:solidFill>
              </a:rPr>
              <a:t>доцетаксел</a:t>
            </a:r>
            <a:r>
              <a:rPr lang="ru-RU" dirty="0">
                <a:solidFill>
                  <a:schemeClr val="tx1"/>
                </a:solidFill>
              </a:rPr>
              <a:t> 100 мг/м2 в 8-й день внутривенно в течение 1 часа; </a:t>
            </a:r>
            <a:r>
              <a:rPr lang="ru-RU" dirty="0" err="1">
                <a:solidFill>
                  <a:schemeClr val="tx1"/>
                </a:solidFill>
              </a:rPr>
              <a:t>филграстим</a:t>
            </a:r>
            <a:r>
              <a:rPr lang="ru-RU" dirty="0">
                <a:solidFill>
                  <a:schemeClr val="tx1"/>
                </a:solidFill>
              </a:rPr>
              <a:t> 150 мкг/м2 подкожно в 9–15-й день. Курсы повторяют каждые 3 недели.</a:t>
            </a:r>
          </a:p>
          <a:p>
            <a:r>
              <a:rPr lang="ru-RU" dirty="0">
                <a:solidFill>
                  <a:schemeClr val="tx1"/>
                </a:solidFill>
              </a:rPr>
              <a:t>Для лечения </a:t>
            </a:r>
            <a:r>
              <a:rPr lang="ru-RU" dirty="0" err="1">
                <a:solidFill>
                  <a:schemeClr val="tx1"/>
                </a:solidFill>
              </a:rPr>
              <a:t>эндометриальных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стромальных</a:t>
            </a:r>
            <a:r>
              <a:rPr lang="ru-RU" dirty="0">
                <a:solidFill>
                  <a:schemeClr val="tx1"/>
                </a:solidFill>
              </a:rPr>
              <a:t> сарком может быть использована гормонотерапия (</a:t>
            </a:r>
            <a:r>
              <a:rPr lang="ru-RU" dirty="0" err="1">
                <a:solidFill>
                  <a:schemeClr val="tx1"/>
                </a:solidFill>
              </a:rPr>
              <a:t>медроксипрогестерона</a:t>
            </a:r>
            <a:r>
              <a:rPr lang="ru-RU" dirty="0">
                <a:solidFill>
                  <a:schemeClr val="tx1"/>
                </a:solidFill>
              </a:rPr>
              <a:t> ацетат, ингибиторы </a:t>
            </a:r>
            <a:r>
              <a:rPr lang="ru-RU" dirty="0" err="1">
                <a:solidFill>
                  <a:schemeClr val="tx1"/>
                </a:solidFill>
              </a:rPr>
              <a:t>ароматазы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тамоксифен</a:t>
            </a:r>
            <a:r>
              <a:rPr lang="ru-RU" dirty="0">
                <a:solidFill>
                  <a:schemeClr val="tx1"/>
                </a:solidFill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141833"/>
      </p:ext>
    </p:extLst>
  </p:cSld>
  <p:clrMapOvr>
    <a:masterClrMapping/>
  </p:clrMapOvr>
  <p:transition>
    <p:pull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5" y="2564904"/>
            <a:ext cx="9036495" cy="418253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Адьювантное</a:t>
            </a:r>
            <a:r>
              <a:rPr lang="ru-RU" dirty="0">
                <a:solidFill>
                  <a:schemeClr val="tx1"/>
                </a:solidFill>
              </a:rPr>
              <a:t> лечение </a:t>
            </a:r>
            <a:r>
              <a:rPr lang="ru-RU" dirty="0" err="1">
                <a:solidFill>
                  <a:schemeClr val="tx1"/>
                </a:solidFill>
              </a:rPr>
              <a:t>стромальной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эндометриальной</a:t>
            </a:r>
            <a:r>
              <a:rPr lang="ru-RU" dirty="0">
                <a:solidFill>
                  <a:schemeClr val="tx1"/>
                </a:solidFill>
              </a:rPr>
              <a:t> саркомы:</a:t>
            </a:r>
          </a:p>
          <a:p>
            <a:r>
              <a:rPr lang="ru-RU" dirty="0">
                <a:solidFill>
                  <a:schemeClr val="tx1"/>
                </a:solidFill>
              </a:rPr>
              <a:t> I стадия – наблюдение;</a:t>
            </a:r>
          </a:p>
          <a:p>
            <a:r>
              <a:rPr lang="ru-RU" dirty="0">
                <a:solidFill>
                  <a:schemeClr val="tx1"/>
                </a:solidFill>
              </a:rPr>
              <a:t> II, III, IVA стадии – </a:t>
            </a:r>
            <a:r>
              <a:rPr lang="ru-RU" dirty="0" err="1">
                <a:solidFill>
                  <a:schemeClr val="tx1"/>
                </a:solidFill>
              </a:rPr>
              <a:t>адъювантная</a:t>
            </a:r>
            <a:r>
              <a:rPr lang="ru-RU" dirty="0">
                <a:solidFill>
                  <a:schemeClr val="tx1"/>
                </a:solidFill>
              </a:rPr>
              <a:t> дистанционная лучевая терапия на таз в стандартном режиме (в суммарной очаговой дозе 40–50 Гр), гормонотерапия;</a:t>
            </a:r>
          </a:p>
          <a:p>
            <a:r>
              <a:rPr lang="ru-RU" dirty="0">
                <a:solidFill>
                  <a:schemeClr val="tx1"/>
                </a:solidFill>
              </a:rPr>
              <a:t> IVВ стадия – гормонотерапия и (или) паллиативная лучевая терапия. 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Адьювантное</a:t>
            </a:r>
            <a:r>
              <a:rPr lang="ru-RU" dirty="0">
                <a:solidFill>
                  <a:schemeClr val="tx1"/>
                </a:solidFill>
              </a:rPr>
              <a:t> лечение </a:t>
            </a:r>
            <a:r>
              <a:rPr lang="ru-RU" dirty="0" err="1">
                <a:solidFill>
                  <a:schemeClr val="tx1"/>
                </a:solidFill>
              </a:rPr>
              <a:t>лейомиосарком</a:t>
            </a:r>
            <a:r>
              <a:rPr lang="ru-RU" dirty="0">
                <a:solidFill>
                  <a:schemeClr val="tx1"/>
                </a:solidFill>
              </a:rPr>
              <a:t> и недифференцированных сарком:</a:t>
            </a:r>
          </a:p>
          <a:p>
            <a:r>
              <a:rPr lang="ru-RU" dirty="0">
                <a:solidFill>
                  <a:schemeClr val="tx1"/>
                </a:solidFill>
              </a:rPr>
              <a:t> I стадия – наблюдение (при </a:t>
            </a:r>
            <a:r>
              <a:rPr lang="ru-RU" dirty="0" err="1">
                <a:solidFill>
                  <a:schemeClr val="tx1"/>
                </a:solidFill>
              </a:rPr>
              <a:t>лейомиосаркоме</a:t>
            </a:r>
            <a:r>
              <a:rPr lang="ru-RU" dirty="0">
                <a:solidFill>
                  <a:schemeClr val="tx1"/>
                </a:solidFill>
              </a:rPr>
              <a:t> G1-2) / лучевая терапия ± химиотерапия (при </a:t>
            </a:r>
            <a:r>
              <a:rPr lang="ru-RU" dirty="0" err="1">
                <a:solidFill>
                  <a:schemeClr val="tx1"/>
                </a:solidFill>
              </a:rPr>
              <a:t>лейомиосаркоме</a:t>
            </a:r>
            <a:r>
              <a:rPr lang="ru-RU" dirty="0">
                <a:solidFill>
                  <a:schemeClr val="tx1"/>
                </a:solidFill>
              </a:rPr>
              <a:t> G3);</a:t>
            </a:r>
          </a:p>
          <a:p>
            <a:r>
              <a:rPr lang="ru-RU" dirty="0">
                <a:solidFill>
                  <a:schemeClr val="tx1"/>
                </a:solidFill>
              </a:rPr>
              <a:t> II стадия – лучевая терапия + химиотерапия;</a:t>
            </a:r>
          </a:p>
          <a:p>
            <a:r>
              <a:rPr lang="ru-RU" dirty="0">
                <a:solidFill>
                  <a:schemeClr val="tx1"/>
                </a:solidFill>
              </a:rPr>
              <a:t> III стадия – лучевая терапия + химиотерапия;</a:t>
            </a:r>
          </a:p>
          <a:p>
            <a:r>
              <a:rPr lang="ru-RU" dirty="0">
                <a:solidFill>
                  <a:schemeClr val="tx1"/>
                </a:solidFill>
              </a:rPr>
              <a:t> IVA стадия – химиотерапия ± лучевая терапия;</a:t>
            </a:r>
          </a:p>
          <a:p>
            <a:r>
              <a:rPr lang="ru-RU" dirty="0">
                <a:solidFill>
                  <a:schemeClr val="tx1"/>
                </a:solidFill>
              </a:rPr>
              <a:t> IVB стадия – химиотерапия ± паллиативная лучевая терапия.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Лечение. </a:t>
            </a:r>
            <a:br>
              <a:rPr lang="ru-RU" dirty="0"/>
            </a:br>
            <a:br>
              <a:rPr lang="ru-RU" dirty="0"/>
            </a:br>
            <a:r>
              <a:rPr lang="ru-RU" dirty="0" err="1">
                <a:solidFill>
                  <a:schemeClr val="tx1"/>
                </a:solidFill>
              </a:rPr>
              <a:t>Адьювантное</a:t>
            </a:r>
            <a:r>
              <a:rPr lang="ru-RU" dirty="0">
                <a:solidFill>
                  <a:schemeClr val="tx1"/>
                </a:solidFill>
              </a:rPr>
              <a:t> лечение.</a:t>
            </a:r>
          </a:p>
        </p:txBody>
      </p:sp>
    </p:spTree>
    <p:extLst>
      <p:ext uri="{BB962C8B-B14F-4D97-AF65-F5344CB8AC3E}">
        <p14:creationId xmlns:p14="http://schemas.microsoft.com/office/powerpoint/2010/main" val="3771514809"/>
      </p:ext>
    </p:extLst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Саркома матки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710" y="1853248"/>
            <a:ext cx="8191746" cy="4744104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Саркомы матки – редкие опухоли, составляющие менее 1% от всех злокачественных опухолей женской половой системы и 25% от всех злокачественных новообразований тела матки. Саркомы женской половой системы классифицируются согласно их гистологическим чертам и, в частности, типу или типам составляющих их клеток: опухоли, построенные из клеток, в норме присутствующих в женской половой системе; опухоли, состоящие из клеток, в норме здесь не встречающихся и опухоли, развивающиеся почти в любом месте организма человека. </a:t>
            </a:r>
            <a:r>
              <a:rPr lang="en-US" dirty="0">
                <a:solidFill>
                  <a:schemeClr val="tx1"/>
                </a:solidFill>
              </a:rPr>
              <a:t>[</a:t>
            </a:r>
            <a:r>
              <a:rPr lang="ru-RU" dirty="0" err="1">
                <a:solidFill>
                  <a:schemeClr val="tx1"/>
                </a:solidFill>
              </a:rPr>
              <a:t>В.Ф.Климашевский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Е.А.Туркевич</a:t>
            </a:r>
            <a:r>
              <a:rPr lang="ru-RU" dirty="0">
                <a:solidFill>
                  <a:schemeClr val="tx1"/>
                </a:solidFill>
              </a:rPr>
              <a:t>, ФГУ «НИИ онкологии им. </a:t>
            </a:r>
            <a:r>
              <a:rPr lang="ru-RU" dirty="0" err="1">
                <a:solidFill>
                  <a:schemeClr val="tx1"/>
                </a:solidFill>
              </a:rPr>
              <a:t>Н.Н.Петрова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Росмедтехнологий</a:t>
            </a:r>
            <a:r>
              <a:rPr lang="ru-RU" dirty="0">
                <a:solidFill>
                  <a:schemeClr val="tx1"/>
                </a:solidFill>
              </a:rPr>
              <a:t>», </a:t>
            </a:r>
            <a:r>
              <a:rPr lang="ru-RU" dirty="0" err="1">
                <a:solidFill>
                  <a:schemeClr val="tx1"/>
                </a:solidFill>
              </a:rPr>
              <a:t>Санкт&amp;Петербург</a:t>
            </a:r>
            <a:r>
              <a:rPr lang="en-US" dirty="0">
                <a:solidFill>
                  <a:schemeClr val="tx1"/>
                </a:solidFill>
              </a:rPr>
              <a:t>]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235606"/>
      </p:ext>
    </p:extLst>
  </p:cSld>
  <p:clrMapOvr>
    <a:masterClrMapping/>
  </p:clrMapOvr>
  <p:transition>
    <p:pull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Режим наблюдения: первый и второй год – 1 раз в 3 месяца; третий год – 1 раз в 6 месяцев; в последующем (пожизненно) – 1 раз в год.</a:t>
            </a:r>
          </a:p>
          <a:p>
            <a:endParaRPr lang="ru-RU" dirty="0"/>
          </a:p>
          <a:p>
            <a:r>
              <a:rPr lang="ru-RU" dirty="0"/>
              <a:t>Объем обследования: клиническое обследование; лабораторное исследование; гинекологический осмотр; взятие мазков из влагалища для цитологического исследования; ультразвуковое исследование органов брюшной полости и таза (при наличии жалоб); рентгенография органов грудной клетки (1 раз в год); осмотр молочных желез (1 раз в год); </a:t>
            </a:r>
            <a:r>
              <a:rPr lang="ru-RU" dirty="0" err="1"/>
              <a:t>сцинтиграфия</a:t>
            </a:r>
            <a:r>
              <a:rPr lang="ru-RU" dirty="0"/>
              <a:t> костей скелета, КТ, </a:t>
            </a:r>
            <a:r>
              <a:rPr lang="ru-RU" dirty="0" err="1"/>
              <a:t>колоноскопия</a:t>
            </a:r>
            <a:r>
              <a:rPr lang="ru-RU" dirty="0"/>
              <a:t>, внутривенная урография – по показаниям.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Наблюдение. Обследование.</a:t>
            </a:r>
          </a:p>
        </p:txBody>
      </p:sp>
    </p:spTree>
    <p:extLst>
      <p:ext uri="{BB962C8B-B14F-4D97-AF65-F5344CB8AC3E}">
        <p14:creationId xmlns:p14="http://schemas.microsoft.com/office/powerpoint/2010/main" val="3712780814"/>
      </p:ext>
    </p:extLst>
  </p:cSld>
  <p:clrMapOvr>
    <a:masterClrMapping/>
  </p:clrMapOvr>
  <p:transition>
    <p:pull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Режим наблюдения: первый и второй год – 1 раз в 3 месяца; третий год – 1 раз в 6 месяцев; в последующем (пожизненно) – 1 раз в год.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Объем обследования: клиническое обследование; лабораторное исследование; гинекологический осмотр; взятие мазков из влагалища для цитологического исследования; ультразвуковое исследование органов брюшной полости и таза (при наличии жалоб); рентгенография органов грудной клетки (1 раз в год); осмотр молочных желез (1 раз в год); </a:t>
            </a:r>
            <a:r>
              <a:rPr lang="ru-RU" dirty="0" err="1">
                <a:solidFill>
                  <a:schemeClr val="tx1"/>
                </a:solidFill>
              </a:rPr>
              <a:t>сцинтиграфия</a:t>
            </a:r>
            <a:r>
              <a:rPr lang="ru-RU" dirty="0">
                <a:solidFill>
                  <a:schemeClr val="tx1"/>
                </a:solidFill>
              </a:rPr>
              <a:t> костей скелета, КТ, </a:t>
            </a:r>
            <a:r>
              <a:rPr lang="ru-RU" dirty="0" err="1">
                <a:solidFill>
                  <a:schemeClr val="tx1"/>
                </a:solidFill>
              </a:rPr>
              <a:t>колоноскопия</a:t>
            </a:r>
            <a:r>
              <a:rPr lang="ru-RU" dirty="0">
                <a:solidFill>
                  <a:schemeClr val="tx1"/>
                </a:solidFill>
              </a:rPr>
              <a:t>, внутривенная урография – по показаниям.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579" y="1412776"/>
            <a:ext cx="8229600" cy="125272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Наблюдение. Обследование.</a:t>
            </a:r>
          </a:p>
        </p:txBody>
      </p:sp>
    </p:spTree>
    <p:extLst>
      <p:ext uri="{BB962C8B-B14F-4D97-AF65-F5344CB8AC3E}">
        <p14:creationId xmlns:p14="http://schemas.microsoft.com/office/powerpoint/2010/main" val="1482468570"/>
      </p:ext>
    </p:extLst>
  </p:cSld>
  <p:clrMapOvr>
    <a:masterClrMapping/>
  </p:clrMapOvr>
  <p:transition>
    <p:pull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/>
              <a:t>Саркома матки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686025"/>
      </p:ext>
    </p:extLst>
  </p:cSld>
  <p:clrMapOvr>
    <a:masterClrMapping/>
  </p:clrMapOvr>
  <p:transition>
    <p:pull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204864"/>
            <a:ext cx="8424935" cy="44644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Благоприятные прогностические факторы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r>
              <a:rPr lang="ru-RU" dirty="0">
                <a:solidFill>
                  <a:schemeClr val="tx1"/>
                </a:solidFill>
              </a:rPr>
              <a:t>Возраст до 50 лет</a:t>
            </a:r>
          </a:p>
          <a:p>
            <a:r>
              <a:rPr lang="ru-RU" dirty="0" err="1">
                <a:solidFill>
                  <a:schemeClr val="tx1"/>
                </a:solidFill>
              </a:rPr>
              <a:t>Лейомиосаркома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отсутсвие</a:t>
            </a:r>
            <a:r>
              <a:rPr lang="ru-RU" dirty="0">
                <a:solidFill>
                  <a:schemeClr val="tx1"/>
                </a:solidFill>
              </a:rPr>
              <a:t> метастазов в яичники, лимфатические узлы</a:t>
            </a:r>
          </a:p>
          <a:p>
            <a:r>
              <a:rPr lang="ru-RU" dirty="0">
                <a:solidFill>
                  <a:schemeClr val="tx1"/>
                </a:solidFill>
              </a:rPr>
              <a:t>Размеры не более 20 см</a:t>
            </a:r>
          </a:p>
          <a:p>
            <a:r>
              <a:rPr lang="ru-RU" dirty="0">
                <a:solidFill>
                  <a:schemeClr val="tx1"/>
                </a:solidFill>
              </a:rPr>
              <a:t>Радикально выполненная операция в сочетании с </a:t>
            </a:r>
            <a:r>
              <a:rPr lang="ru-RU" dirty="0" err="1">
                <a:solidFill>
                  <a:schemeClr val="tx1"/>
                </a:solidFill>
              </a:rPr>
              <a:t>химио</a:t>
            </a:r>
            <a:r>
              <a:rPr lang="ru-RU" dirty="0">
                <a:solidFill>
                  <a:schemeClr val="tx1"/>
                </a:solidFill>
              </a:rPr>
              <a:t>- или лучевой терапией</a:t>
            </a:r>
          </a:p>
          <a:p>
            <a:r>
              <a:rPr lang="ru-RU" dirty="0" err="1">
                <a:solidFill>
                  <a:schemeClr val="tx1"/>
                </a:solidFill>
              </a:rPr>
              <a:t>Отсутсвие</a:t>
            </a:r>
            <a:r>
              <a:rPr lang="ru-RU" dirty="0">
                <a:solidFill>
                  <a:schemeClr val="tx1"/>
                </a:solidFill>
              </a:rPr>
              <a:t> сопутствующих эндокринно-обменной патологии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Неблагоприятные прогностические факторы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r>
              <a:rPr lang="ru-RU" dirty="0">
                <a:solidFill>
                  <a:schemeClr val="tx1"/>
                </a:solidFill>
              </a:rPr>
              <a:t>Возраст старше 50 лет</a:t>
            </a:r>
          </a:p>
          <a:p>
            <a:r>
              <a:rPr lang="ru-RU" dirty="0" err="1">
                <a:solidFill>
                  <a:schemeClr val="tx1"/>
                </a:solidFill>
              </a:rPr>
              <a:t>Эндометриальная</a:t>
            </a:r>
            <a:r>
              <a:rPr lang="ru-RU" dirty="0">
                <a:solidFill>
                  <a:schemeClr val="tx1"/>
                </a:solidFill>
              </a:rPr>
              <a:t> саркома, </a:t>
            </a:r>
            <a:r>
              <a:rPr lang="ru-RU" dirty="0" err="1">
                <a:solidFill>
                  <a:schemeClr val="tx1"/>
                </a:solidFill>
              </a:rPr>
              <a:t>карцино</a:t>
            </a:r>
            <a:r>
              <a:rPr lang="ru-RU" dirty="0">
                <a:solidFill>
                  <a:schemeClr val="tx1"/>
                </a:solidFill>
              </a:rPr>
              <a:t>-саркома, смешанная </a:t>
            </a:r>
            <a:r>
              <a:rPr lang="ru-RU" dirty="0" err="1">
                <a:solidFill>
                  <a:schemeClr val="tx1"/>
                </a:solidFill>
              </a:rPr>
              <a:t>мезодермальная</a:t>
            </a:r>
            <a:r>
              <a:rPr lang="ru-RU" dirty="0">
                <a:solidFill>
                  <a:schemeClr val="tx1"/>
                </a:solidFill>
              </a:rPr>
              <a:t> опухоль</a:t>
            </a:r>
          </a:p>
          <a:p>
            <a:r>
              <a:rPr lang="ru-RU" dirty="0">
                <a:solidFill>
                  <a:schemeClr val="tx1"/>
                </a:solidFill>
              </a:rPr>
              <a:t>Наличие метастазов в регионарные лимфатические узлы</a:t>
            </a:r>
          </a:p>
          <a:p>
            <a:r>
              <a:rPr lang="ru-RU" dirty="0" err="1">
                <a:solidFill>
                  <a:schemeClr val="tx1"/>
                </a:solidFill>
              </a:rPr>
              <a:t>Отсутсвие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адъювнтной</a:t>
            </a:r>
            <a:r>
              <a:rPr lang="ru-RU" dirty="0">
                <a:solidFill>
                  <a:schemeClr val="tx1"/>
                </a:solidFill>
              </a:rPr>
              <a:t> терапии</a:t>
            </a:r>
          </a:p>
          <a:p>
            <a:r>
              <a:rPr lang="ru-RU" dirty="0">
                <a:solidFill>
                  <a:schemeClr val="tx1"/>
                </a:solidFill>
              </a:rPr>
              <a:t>Наличие сопутствующих патологий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Прогноз.</a:t>
            </a:r>
          </a:p>
        </p:txBody>
      </p:sp>
    </p:spTree>
    <p:extLst>
      <p:ext uri="{BB962C8B-B14F-4D97-AF65-F5344CB8AC3E}">
        <p14:creationId xmlns:p14="http://schemas.microsoft.com/office/powerpoint/2010/main" val="1662746852"/>
      </p:ext>
    </p:extLst>
  </p:cSld>
  <p:clrMapOvr>
    <a:masterClrMapping/>
  </p:clrMapOvr>
  <p:transition>
    <p:pull dir="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8712968" cy="4608512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/>
              <a:t> </a:t>
            </a:r>
            <a:r>
              <a:rPr lang="ru-RU" sz="1800" dirty="0">
                <a:solidFill>
                  <a:schemeClr val="tx1"/>
                </a:solidFill>
              </a:rPr>
              <a:t>Е.А. Ульрих ,ПРАКТИЧЕСКАЯ ОНКОЛОГИЯ • Т. 14, №2 – 2013</a:t>
            </a:r>
          </a:p>
          <a:p>
            <a:r>
              <a:rPr lang="ru-RU" sz="1800" dirty="0">
                <a:solidFill>
                  <a:schemeClr val="tx1"/>
                </a:solidFill>
              </a:rPr>
              <a:t>Онкология - В.И. </a:t>
            </a:r>
            <a:r>
              <a:rPr lang="ru-RU" sz="1800" dirty="0" err="1">
                <a:solidFill>
                  <a:schemeClr val="tx1"/>
                </a:solidFill>
              </a:rPr>
              <a:t>Чиссов</a:t>
            </a:r>
            <a:r>
              <a:rPr lang="ru-RU" sz="1800" dirty="0">
                <a:solidFill>
                  <a:schemeClr val="tx1"/>
                </a:solidFill>
              </a:rPr>
              <a:t>, С. Л. </a:t>
            </a:r>
            <a:r>
              <a:rPr lang="ru-RU" sz="1800" dirty="0" err="1">
                <a:solidFill>
                  <a:schemeClr val="tx1"/>
                </a:solidFill>
              </a:rPr>
              <a:t>Дарьялова</a:t>
            </a:r>
            <a:r>
              <a:rPr lang="ru-RU" sz="1800" dirty="0">
                <a:solidFill>
                  <a:schemeClr val="tx1"/>
                </a:solidFill>
              </a:rPr>
              <a:t>, 2007г</a:t>
            </a:r>
          </a:p>
          <a:p>
            <a:r>
              <a:rPr lang="en-US" sz="1800" dirty="0">
                <a:solidFill>
                  <a:schemeClr val="tx1"/>
                </a:solidFill>
                <a:hlinkClick r:id="rId2"/>
              </a:rPr>
              <a:t>http://omr.by/lechenie/ginekologicheskie-opuholi/sarcoma-matki</a:t>
            </a:r>
            <a:endParaRPr lang="ru-RU" sz="1800" dirty="0">
              <a:solidFill>
                <a:schemeClr val="tx1"/>
              </a:solidFill>
            </a:endParaRPr>
          </a:p>
          <a:p>
            <a:r>
              <a:rPr lang="ru-RU" sz="1800" dirty="0">
                <a:solidFill>
                  <a:schemeClr val="tx1"/>
                </a:solidFill>
              </a:rPr>
              <a:t>Ж.А. </a:t>
            </a:r>
            <a:r>
              <a:rPr lang="ru-RU" sz="1800" dirty="0" err="1">
                <a:solidFill>
                  <a:schemeClr val="tx1"/>
                </a:solidFill>
              </a:rPr>
              <a:t>Завольская</a:t>
            </a:r>
            <a:r>
              <a:rPr lang="ru-RU" sz="1800" dirty="0">
                <a:solidFill>
                  <a:schemeClr val="tx1"/>
                </a:solidFill>
              </a:rPr>
              <a:t>, «Факторы риска саркомы матки», Государственный Российский онкологический центр, 2012г. А.М. </a:t>
            </a:r>
            <a:r>
              <a:rPr lang="ru-RU" sz="1800" dirty="0" err="1">
                <a:solidFill>
                  <a:schemeClr val="tx1"/>
                </a:solidFill>
              </a:rPr>
              <a:t>Авдалян</a:t>
            </a:r>
            <a:r>
              <a:rPr lang="ru-RU" sz="1800" dirty="0">
                <a:solidFill>
                  <a:schemeClr val="tx1"/>
                </a:solidFill>
              </a:rPr>
              <a:t>, И.П. Бобров, «Экспрессия рецепторов половых гормонов при саркоме тела матки», Вопросы онкологии, 6 том</a:t>
            </a:r>
          </a:p>
          <a:p>
            <a:r>
              <a:rPr lang="ru-RU" sz="1800" dirty="0">
                <a:solidFill>
                  <a:schemeClr val="tx1"/>
                </a:solidFill>
              </a:rPr>
              <a:t>Периодические протоколы диагностики и лечения злокачественных новообразований у взрослых МЗ РК (Приказ №883 от 25.12.2012)1. </a:t>
            </a:r>
            <a:r>
              <a:rPr lang="ru-RU" sz="1800" dirty="0" err="1">
                <a:solidFill>
                  <a:schemeClr val="tx1"/>
                </a:solidFill>
              </a:rPr>
              <a:t>Cancer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Incidence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and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Mortality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Worldwide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in</a:t>
            </a:r>
            <a:r>
              <a:rPr lang="ru-RU" sz="1800" dirty="0">
                <a:solidFill>
                  <a:schemeClr val="tx1"/>
                </a:solidFill>
              </a:rPr>
              <a:t> 2008 // IARC. </a:t>
            </a:r>
            <a:r>
              <a:rPr lang="ru-RU" sz="1800" dirty="0" err="1">
                <a:solidFill>
                  <a:schemeClr val="tx1"/>
                </a:solidFill>
              </a:rPr>
              <a:t>Lyon</a:t>
            </a:r>
            <a:r>
              <a:rPr lang="ru-RU" sz="1800" dirty="0">
                <a:solidFill>
                  <a:schemeClr val="tx1"/>
                </a:solidFill>
              </a:rPr>
              <a:t>. – 2010.</a:t>
            </a:r>
          </a:p>
          <a:p>
            <a:r>
              <a:rPr lang="ru-RU" sz="1800" dirty="0">
                <a:solidFill>
                  <a:schemeClr val="tx1"/>
                </a:solidFill>
              </a:rPr>
              <a:t>  </a:t>
            </a:r>
            <a:r>
              <a:rPr lang="ru-RU" sz="1800" dirty="0" err="1">
                <a:solidFill>
                  <a:schemeClr val="tx1"/>
                </a:solidFill>
              </a:rPr>
              <a:t>Нургазиев</a:t>
            </a:r>
            <a:r>
              <a:rPr lang="ru-RU" sz="1800" dirty="0">
                <a:solidFill>
                  <a:schemeClr val="tx1"/>
                </a:solidFill>
              </a:rPr>
              <a:t> К.Ш., </a:t>
            </a:r>
            <a:r>
              <a:rPr lang="ru-RU" sz="1800" dirty="0" err="1">
                <a:solidFill>
                  <a:schemeClr val="tx1"/>
                </a:solidFill>
              </a:rPr>
              <a:t>Сейтказина</a:t>
            </a:r>
            <a:r>
              <a:rPr lang="ru-RU" sz="1800" dirty="0">
                <a:solidFill>
                  <a:schemeClr val="tx1"/>
                </a:solidFill>
              </a:rPr>
              <a:t> Г.Д., </a:t>
            </a:r>
            <a:r>
              <a:rPr lang="ru-RU" sz="1800" dirty="0" err="1">
                <a:solidFill>
                  <a:schemeClr val="tx1"/>
                </a:solidFill>
              </a:rPr>
              <a:t>Ажмагамбетова</a:t>
            </a:r>
            <a:r>
              <a:rPr lang="ru-RU" sz="1800" dirty="0">
                <a:solidFill>
                  <a:schemeClr val="tx1"/>
                </a:solidFill>
              </a:rPr>
              <a:t> А.Е., </a:t>
            </a:r>
            <a:r>
              <a:rPr lang="ru-RU" sz="1800" dirty="0" err="1">
                <a:solidFill>
                  <a:schemeClr val="tx1"/>
                </a:solidFill>
              </a:rPr>
              <a:t>Сейсенбаева</a:t>
            </a:r>
            <a:r>
              <a:rPr lang="ru-RU" sz="1800" dirty="0">
                <a:solidFill>
                  <a:schemeClr val="tx1"/>
                </a:solidFill>
              </a:rPr>
              <a:t> Г.Т. Показатели онкологической службы Республики Казахстан за 2010 год (статистические материалы). – Алматы, 2011. – 108 с. </a:t>
            </a:r>
          </a:p>
          <a:p>
            <a:r>
              <a:rPr lang="ru-RU" sz="1800" dirty="0">
                <a:solidFill>
                  <a:schemeClr val="tx1"/>
                </a:solidFill>
              </a:rPr>
              <a:t>Давыдов М.И., Аксель Е.А. Статистика злокачественных новообразований в России и странах СНГ в 2008. – М.: РОНЦ им. Н.Н. Блохина РАМН, 2010 4. </a:t>
            </a:r>
            <a:r>
              <a:rPr lang="ru-RU" sz="1800" dirty="0" err="1">
                <a:solidFill>
                  <a:schemeClr val="tx1"/>
                </a:solidFill>
              </a:rPr>
              <a:t>Бохман</a:t>
            </a:r>
            <a:r>
              <a:rPr lang="ru-RU" sz="1800" dirty="0">
                <a:solidFill>
                  <a:schemeClr val="tx1"/>
                </a:solidFill>
              </a:rPr>
              <a:t> Я.В. Руководство по </a:t>
            </a:r>
            <a:r>
              <a:rPr lang="ru-RU" sz="1800" dirty="0" err="1">
                <a:solidFill>
                  <a:schemeClr val="tx1"/>
                </a:solidFill>
              </a:rPr>
              <a:t>онкогинекологии</a:t>
            </a:r>
            <a:r>
              <a:rPr lang="ru-RU" sz="1800" dirty="0">
                <a:solidFill>
                  <a:schemeClr val="tx1"/>
                </a:solidFill>
              </a:rPr>
              <a:t>. Л., 1989. – 464 с. </a:t>
            </a:r>
          </a:p>
          <a:p>
            <a:r>
              <a:rPr lang="ru-RU" sz="1800" dirty="0" err="1">
                <a:solidFill>
                  <a:schemeClr val="tx1"/>
                </a:solidFill>
              </a:rPr>
              <a:t>Д.У.Салхаева</a:t>
            </a:r>
            <a:r>
              <a:rPr lang="ru-RU" sz="1800" dirty="0">
                <a:solidFill>
                  <a:schemeClr val="tx1"/>
                </a:solidFill>
              </a:rPr>
              <a:t>, </a:t>
            </a:r>
            <a:r>
              <a:rPr lang="ru-RU" sz="1800" dirty="0" err="1">
                <a:solidFill>
                  <a:schemeClr val="tx1"/>
                </a:solidFill>
              </a:rPr>
              <a:t>А.А.Кнауб</a:t>
            </a:r>
            <a:r>
              <a:rPr lang="ru-RU" sz="1800" dirty="0">
                <a:solidFill>
                  <a:schemeClr val="tx1"/>
                </a:solidFill>
              </a:rPr>
              <a:t>,</a:t>
            </a:r>
            <a:r>
              <a:rPr lang="kk-KZ" sz="1800" dirty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«Разработка модели индивидуального прогноза при саркоме матки», </a:t>
            </a:r>
            <a:r>
              <a:rPr lang="ru-RU" sz="1800" dirty="0" err="1">
                <a:solidFill>
                  <a:schemeClr val="tx1"/>
                </a:solidFill>
              </a:rPr>
              <a:t>Астанинский</a:t>
            </a:r>
            <a:r>
              <a:rPr lang="ru-RU" sz="1800" dirty="0">
                <a:solidFill>
                  <a:schemeClr val="tx1"/>
                </a:solidFill>
              </a:rPr>
              <a:t> медицинский журнал, 2005г.</a:t>
            </a:r>
          </a:p>
          <a:p>
            <a:r>
              <a:rPr lang="ru-RU" altLang="ru-RU" sz="1800" dirty="0">
                <a:solidFill>
                  <a:schemeClr val="tx1"/>
                </a:solidFill>
              </a:rPr>
              <a:t>Блохин Н.Н. Клиническая онкология / </a:t>
            </a:r>
            <a:r>
              <a:rPr lang="ru-RU" altLang="ru-RU" sz="1800" dirty="0" err="1">
                <a:solidFill>
                  <a:schemeClr val="tx1"/>
                </a:solidFill>
              </a:rPr>
              <a:t>Н.Н.Блохин</a:t>
            </a:r>
            <a:r>
              <a:rPr lang="ru-RU" altLang="ru-RU" sz="1800" dirty="0">
                <a:solidFill>
                  <a:schemeClr val="tx1"/>
                </a:solidFill>
              </a:rPr>
              <a:t>, </a:t>
            </a:r>
            <a:r>
              <a:rPr lang="ru-RU" altLang="ru-RU" sz="1800" dirty="0" err="1">
                <a:solidFill>
                  <a:schemeClr val="tx1"/>
                </a:solidFill>
              </a:rPr>
              <a:t>Б.Е.Петерсон</a:t>
            </a:r>
            <a:r>
              <a:rPr lang="ru-RU" altLang="ru-RU" sz="1800" dirty="0">
                <a:solidFill>
                  <a:schemeClr val="tx1"/>
                </a:solidFill>
              </a:rPr>
              <a:t>. - М.: Медицина, 1977. </a:t>
            </a:r>
          </a:p>
          <a:p>
            <a:r>
              <a:rPr lang="ru-RU" altLang="ru-RU" sz="1800" dirty="0" err="1">
                <a:solidFill>
                  <a:schemeClr val="tx1"/>
                </a:solidFill>
              </a:rPr>
              <a:t>Бохман</a:t>
            </a:r>
            <a:r>
              <a:rPr lang="ru-RU" altLang="ru-RU" sz="1800" dirty="0">
                <a:solidFill>
                  <a:schemeClr val="tx1"/>
                </a:solidFill>
              </a:rPr>
              <a:t> Ф.В. Руководство по </a:t>
            </a:r>
            <a:r>
              <a:rPr lang="ru-RU" altLang="ru-RU" sz="1800" dirty="0" err="1">
                <a:solidFill>
                  <a:schemeClr val="tx1"/>
                </a:solidFill>
              </a:rPr>
              <a:t>онкогинекологии</a:t>
            </a:r>
            <a:r>
              <a:rPr lang="ru-RU" altLang="ru-RU" sz="1800" dirty="0">
                <a:solidFill>
                  <a:schemeClr val="tx1"/>
                </a:solidFill>
              </a:rPr>
              <a:t>.  - Фолиант, 2002.</a:t>
            </a:r>
          </a:p>
          <a:p>
            <a:endParaRPr lang="ru-RU" altLang="ru-RU" sz="1800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/>
          </a:p>
          <a:p>
            <a:endParaRPr lang="ru-RU" sz="1800" dirty="0"/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Список использованной литературы:</a:t>
            </a:r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Эпидемиология саркомы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2204864"/>
            <a:ext cx="7452816" cy="3921299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Саркомы матки составляют менее 1% всех онкогинекологических заболеваний и 2—5% всех злокачественных опухолей матки. </a:t>
            </a:r>
          </a:p>
          <a:p>
            <a:r>
              <a:rPr lang="ru-RU" dirty="0">
                <a:solidFill>
                  <a:schemeClr val="tx1"/>
                </a:solidFill>
              </a:rPr>
              <a:t>По статистике, в мире на 1 млн. женщин выявляется 8 случаев заболевания. </a:t>
            </a:r>
          </a:p>
          <a:p>
            <a:r>
              <a:rPr lang="ru-RU" dirty="0">
                <a:solidFill>
                  <a:schemeClr val="tx1"/>
                </a:solidFill>
              </a:rPr>
              <a:t>Средний возраст больных саркомами – 50 лет. пациенток с </a:t>
            </a:r>
            <a:r>
              <a:rPr lang="ru-RU" dirty="0" err="1">
                <a:solidFill>
                  <a:schemeClr val="tx1"/>
                </a:solidFill>
              </a:rPr>
              <a:t>лейомиосаркомой</a:t>
            </a:r>
            <a:r>
              <a:rPr lang="ru-RU" dirty="0">
                <a:solidFill>
                  <a:schemeClr val="tx1"/>
                </a:solidFill>
              </a:rPr>
              <a:t> матки составляет 48 лет, (с </a:t>
            </a:r>
            <a:r>
              <a:rPr lang="ru-RU" dirty="0" err="1">
                <a:solidFill>
                  <a:schemeClr val="tx1"/>
                </a:solidFill>
              </a:rPr>
              <a:t>эндометриальной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стромальной</a:t>
            </a:r>
            <a:r>
              <a:rPr lang="ru-RU" dirty="0">
                <a:solidFill>
                  <a:schemeClr val="tx1"/>
                </a:solidFill>
              </a:rPr>
              <a:t> саркомой — 46,3 года, с </a:t>
            </a:r>
            <a:r>
              <a:rPr lang="ru-RU" dirty="0" err="1">
                <a:solidFill>
                  <a:schemeClr val="tx1"/>
                </a:solidFill>
              </a:rPr>
              <a:t>карциносаркомой</a:t>
            </a:r>
            <a:r>
              <a:rPr lang="ru-RU" dirty="0">
                <a:solidFill>
                  <a:schemeClr val="tx1"/>
                </a:solidFill>
              </a:rPr>
              <a:t> — 57,5 года). </a:t>
            </a:r>
          </a:p>
          <a:p>
            <a:r>
              <a:rPr lang="ru-RU" dirty="0">
                <a:solidFill>
                  <a:schemeClr val="tx1"/>
                </a:solidFill>
              </a:rPr>
              <a:t>В структуре сарком женских половых органов преобладают гладкомышечные опухоли – </a:t>
            </a:r>
            <a:r>
              <a:rPr lang="ru-RU" dirty="0" err="1">
                <a:solidFill>
                  <a:schemeClr val="tx1"/>
                </a:solidFill>
              </a:rPr>
              <a:t>лейомиосаркомы</a:t>
            </a:r>
            <a:r>
              <a:rPr lang="ru-RU" dirty="0">
                <a:solidFill>
                  <a:schemeClr val="tx1"/>
                </a:solidFill>
              </a:rPr>
              <a:t> - 41,4% , на долю </a:t>
            </a:r>
            <a:r>
              <a:rPr lang="ru-RU" dirty="0" err="1">
                <a:solidFill>
                  <a:schemeClr val="tx1"/>
                </a:solidFill>
              </a:rPr>
              <a:t>эндометриальных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стромальных</a:t>
            </a:r>
            <a:r>
              <a:rPr lang="ru-RU" dirty="0">
                <a:solidFill>
                  <a:schemeClr val="tx1"/>
                </a:solidFill>
              </a:rPr>
              <a:t> сарком приходится 15%.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468958"/>
      </p:ext>
    </p:extLst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Этиология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4536504"/>
          </a:xfrm>
        </p:spPr>
        <p:txBody>
          <a:bodyPr>
            <a:normAutofit fontScale="77500" lnSpcReduction="20000"/>
          </a:bodyPr>
          <a:lstStyle/>
          <a:p>
            <a:r>
              <a:rPr lang="ru-RU" altLang="ru-RU" dirty="0">
                <a:solidFill>
                  <a:schemeClr val="tx1"/>
                </a:solidFill>
              </a:rPr>
              <a:t>Саркома выявляется примерно в 7% всех клинических случаев и чаще всего возникает на фоне влагалищной саркомы или фибромы матки, развиваясь в ее анатомическом узле.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Медицинская практика показывает, что саркома матки развивается преимущественно у женщин в постклимактерический период (45-50 лет). </a:t>
            </a:r>
          </a:p>
          <a:p>
            <a:r>
              <a:rPr lang="ru-RU" dirty="0">
                <a:solidFill>
                  <a:schemeClr val="tx1"/>
                </a:solidFill>
              </a:rPr>
              <a:t>Истинные причины, которые приводят к развитию сарком, пока неизвестны. В стремлении найти природу происхождения опухолей, врачами выделены некоторые факторы риска, при наличии которых частота неоплазий существенно выше.</a:t>
            </a:r>
          </a:p>
          <a:p>
            <a:r>
              <a:rPr lang="ru-RU" dirty="0">
                <a:solidFill>
                  <a:schemeClr val="tx1"/>
                </a:solidFill>
              </a:rPr>
              <a:t>Среди этих факторов особо выделяют пролиферирующие фибромиомы, </a:t>
            </a:r>
            <a:r>
              <a:rPr lang="ru-RU" dirty="0" err="1">
                <a:solidFill>
                  <a:schemeClr val="tx1"/>
                </a:solidFill>
              </a:rPr>
              <a:t>дисэмбриоплазии</a:t>
            </a:r>
            <a:r>
              <a:rPr lang="ru-RU" dirty="0">
                <a:solidFill>
                  <a:schemeClr val="tx1"/>
                </a:solidFill>
              </a:rPr>
              <a:t>, а также травмы матки в родах и после абортов, заболевания </a:t>
            </a:r>
            <a:r>
              <a:rPr lang="ru-RU" dirty="0" err="1">
                <a:solidFill>
                  <a:schemeClr val="tx1"/>
                </a:solidFill>
              </a:rPr>
              <a:t>миометрия</a:t>
            </a:r>
            <a:r>
              <a:rPr lang="ru-RU" dirty="0">
                <a:solidFill>
                  <a:schemeClr val="tx1"/>
                </a:solidFill>
              </a:rPr>
              <a:t> с активным пролиферативным ростом тканей (</a:t>
            </a:r>
            <a:r>
              <a:rPr lang="ru-RU" dirty="0" err="1">
                <a:solidFill>
                  <a:schemeClr val="tx1"/>
                </a:solidFill>
              </a:rPr>
              <a:t>эндометриоз</a:t>
            </a:r>
            <a:r>
              <a:rPr lang="ru-RU" dirty="0">
                <a:solidFill>
                  <a:schemeClr val="tx1"/>
                </a:solidFill>
              </a:rPr>
              <a:t>).</a:t>
            </a:r>
          </a:p>
          <a:p>
            <a:r>
              <a:rPr lang="ru-RU" dirty="0">
                <a:solidFill>
                  <a:schemeClr val="tx1"/>
                </a:solidFill>
              </a:rPr>
              <a:t>Имеют значение хроническая интоксикация, прием некоторых лекарственных препаратов, профессиональные вредности, курение, алкоголизм.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964127"/>
      </p:ext>
    </p:extLst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Факторы риска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04864"/>
            <a:ext cx="8784976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УФ-, гамма-облучение, химические агенты</a:t>
            </a:r>
            <a:r>
              <a:rPr lang="en-US" sz="1800" dirty="0">
                <a:solidFill>
                  <a:schemeClr val="tx1"/>
                </a:solidFill>
              </a:rPr>
              <a:t>:</a:t>
            </a:r>
          </a:p>
          <a:p>
            <a:r>
              <a:rPr lang="ru-RU" sz="1800" dirty="0">
                <a:solidFill>
                  <a:schemeClr val="tx1"/>
                </a:solidFill>
              </a:rPr>
              <a:t>повышает уровень экспрессии </a:t>
            </a:r>
            <a:r>
              <a:rPr lang="en-US" sz="1800" dirty="0">
                <a:solidFill>
                  <a:schemeClr val="tx1"/>
                </a:solidFill>
              </a:rPr>
              <a:t>p53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( </a:t>
            </a:r>
            <a:r>
              <a:rPr lang="ru-RU" sz="1800" dirty="0">
                <a:solidFill>
                  <a:schemeClr val="tx1"/>
                </a:solidFill>
              </a:rPr>
              <a:t>мутантная </a:t>
            </a:r>
            <a:r>
              <a:rPr lang="ru-RU" sz="1800" dirty="0" err="1">
                <a:solidFill>
                  <a:schemeClr val="tx1"/>
                </a:solidFill>
              </a:rPr>
              <a:t>конформация</a:t>
            </a:r>
            <a:r>
              <a:rPr lang="ru-RU" sz="1800" dirty="0">
                <a:solidFill>
                  <a:schemeClr val="tx1"/>
                </a:solidFill>
              </a:rPr>
              <a:t>, не способен к выполнению опухолевого </a:t>
            </a:r>
            <a:r>
              <a:rPr lang="ru-RU" sz="1800" dirty="0" err="1">
                <a:solidFill>
                  <a:schemeClr val="tx1"/>
                </a:solidFill>
              </a:rPr>
              <a:t>супрессора</a:t>
            </a:r>
            <a:r>
              <a:rPr lang="ru-RU" sz="1800" dirty="0">
                <a:solidFill>
                  <a:schemeClr val="tx1"/>
                </a:solidFill>
              </a:rPr>
              <a:t>)</a:t>
            </a:r>
          </a:p>
          <a:p>
            <a:r>
              <a:rPr lang="ru-RU" sz="1800" dirty="0">
                <a:solidFill>
                  <a:schemeClr val="tx1"/>
                </a:solidFill>
              </a:rPr>
              <a:t>Повышает уровень экспрессии </a:t>
            </a:r>
            <a:r>
              <a:rPr lang="en-US" sz="1800" dirty="0">
                <a:solidFill>
                  <a:schemeClr val="tx1"/>
                </a:solidFill>
              </a:rPr>
              <a:t>COX-2 (</a:t>
            </a:r>
            <a:r>
              <a:rPr lang="ru-RU" sz="1800" dirty="0">
                <a:solidFill>
                  <a:schemeClr val="tx1"/>
                </a:solidFill>
              </a:rPr>
              <a:t> ингибирует </a:t>
            </a:r>
            <a:r>
              <a:rPr lang="ru-RU" sz="1800" dirty="0" err="1">
                <a:solidFill>
                  <a:schemeClr val="tx1"/>
                </a:solidFill>
              </a:rPr>
              <a:t>апоптоз</a:t>
            </a:r>
            <a:r>
              <a:rPr lang="ru-RU" sz="1800" dirty="0">
                <a:solidFill>
                  <a:schemeClr val="tx1"/>
                </a:solidFill>
              </a:rPr>
              <a:t>, повышает сродство опухолевых клеток к матриксу, что приводит к инвазивному и метастатическому потенциалу опухоли)</a:t>
            </a:r>
          </a:p>
          <a:p>
            <a:r>
              <a:rPr lang="ru-RU" sz="1800" dirty="0">
                <a:solidFill>
                  <a:schemeClr val="tx1"/>
                </a:solidFill>
              </a:rPr>
              <a:t>Повышает уровень экспрессии белка </a:t>
            </a:r>
            <a:r>
              <a:rPr lang="en-US" sz="1800" dirty="0">
                <a:solidFill>
                  <a:schemeClr val="tx1"/>
                </a:solidFill>
              </a:rPr>
              <a:t>PTEN ( </a:t>
            </a:r>
            <a:r>
              <a:rPr lang="ru-RU" sz="1800" dirty="0">
                <a:solidFill>
                  <a:schemeClr val="tx1"/>
                </a:solidFill>
              </a:rPr>
              <a:t>индуцирует продвижение клетки по клеточному циклу, увеличивает выживаемость и размер клетки)</a:t>
            </a:r>
          </a:p>
          <a:p>
            <a:r>
              <a:rPr lang="ru-RU" sz="1800" dirty="0">
                <a:solidFill>
                  <a:schemeClr val="tx1"/>
                </a:solidFill>
              </a:rPr>
              <a:t>Гормонально-метаболические изменения в организме</a:t>
            </a:r>
            <a:r>
              <a:rPr lang="en-US" sz="1800" dirty="0">
                <a:solidFill>
                  <a:schemeClr val="tx1"/>
                </a:solidFill>
              </a:rPr>
              <a:t>:</a:t>
            </a:r>
            <a:endParaRPr lang="ru-RU" sz="1800" dirty="0">
              <a:solidFill>
                <a:schemeClr val="tx1"/>
              </a:solidFill>
            </a:endParaRPr>
          </a:p>
          <a:p>
            <a:r>
              <a:rPr lang="ru-RU" sz="1800" dirty="0">
                <a:solidFill>
                  <a:schemeClr val="tx1"/>
                </a:solidFill>
              </a:rPr>
              <a:t>Экспрессия рецепторов эстрогена (увеличивают уровень р53)</a:t>
            </a:r>
          </a:p>
          <a:p>
            <a:r>
              <a:rPr lang="ru-RU" sz="1800" dirty="0">
                <a:solidFill>
                  <a:schemeClr val="tx1"/>
                </a:solidFill>
              </a:rPr>
              <a:t>Экспрессия рецепторов прогестерона ( увеличивает уровень регулятора </a:t>
            </a:r>
            <a:r>
              <a:rPr lang="ru-RU" sz="1800" dirty="0" err="1">
                <a:solidFill>
                  <a:schemeClr val="tx1"/>
                </a:solidFill>
              </a:rPr>
              <a:t>апоптоза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Bcl-2</a:t>
            </a:r>
            <a:r>
              <a:rPr lang="ru-RU" sz="1800" dirty="0">
                <a:solidFill>
                  <a:schemeClr val="tx1"/>
                </a:solidFill>
              </a:rPr>
              <a:t>, подавляет амплификацию р53)</a:t>
            </a: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848044"/>
      </p:ext>
    </p:extLst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0"/>
            <a:ext cx="7772400" cy="914400"/>
          </a:xfrm>
        </p:spPr>
        <p:txBody>
          <a:bodyPr anchor="t">
            <a:noAutofit/>
          </a:bodyPr>
          <a:lstStyle/>
          <a:p>
            <a:r>
              <a:rPr lang="ru-RU" altLang="ru-RU" sz="4000" b="1" dirty="0"/>
              <a:t>Классификация саркомы матки</a:t>
            </a:r>
            <a:br>
              <a:rPr lang="ru-RU" altLang="ru-RU" sz="4000" b="1" dirty="0"/>
            </a:br>
            <a:endParaRPr lang="ru-RU" altLang="ru-RU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536" y="990600"/>
            <a:ext cx="8291264" cy="53657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altLang="ru-RU" sz="17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altLang="ru-RU" b="1" dirty="0">
                <a:solidFill>
                  <a:schemeClr val="tx1"/>
                </a:solidFill>
              </a:rPr>
              <a:t>Основные виды по морфологическому признаку:</a:t>
            </a:r>
          </a:p>
          <a:p>
            <a:r>
              <a:rPr lang="ru-RU" altLang="ru-RU" sz="1700" dirty="0" err="1">
                <a:solidFill>
                  <a:schemeClr val="tx1"/>
                </a:solidFill>
              </a:rPr>
              <a:t>лейомиосаркома</a:t>
            </a:r>
            <a:r>
              <a:rPr lang="ru-RU" altLang="ru-RU" sz="1700" dirty="0">
                <a:solidFill>
                  <a:schemeClr val="tx1"/>
                </a:solidFill>
              </a:rPr>
              <a:t> — злокачественное образования в области </a:t>
            </a:r>
            <a:r>
              <a:rPr lang="ru-RU" altLang="ru-RU" sz="1700" dirty="0" err="1">
                <a:solidFill>
                  <a:schemeClr val="tx1"/>
                </a:solidFill>
              </a:rPr>
              <a:t>миотических</a:t>
            </a:r>
            <a:r>
              <a:rPr lang="ru-RU" altLang="ru-RU" sz="1700" dirty="0">
                <a:solidFill>
                  <a:schemeClr val="tx1"/>
                </a:solidFill>
              </a:rPr>
              <a:t> тканей матки;</a:t>
            </a:r>
          </a:p>
          <a:p>
            <a:r>
              <a:rPr lang="ru-RU" altLang="ru-RU" sz="1700" dirty="0">
                <a:solidFill>
                  <a:schemeClr val="tx1"/>
                </a:solidFill>
              </a:rPr>
              <a:t>саркома </a:t>
            </a:r>
            <a:r>
              <a:rPr lang="ru-RU" altLang="ru-RU" sz="1700" dirty="0" err="1">
                <a:solidFill>
                  <a:schemeClr val="tx1"/>
                </a:solidFill>
              </a:rPr>
              <a:t>эндометриальная</a:t>
            </a:r>
            <a:r>
              <a:rPr lang="ru-RU" altLang="ru-RU" sz="1700" dirty="0">
                <a:solidFill>
                  <a:schemeClr val="tx1"/>
                </a:solidFill>
              </a:rPr>
              <a:t>;</a:t>
            </a:r>
          </a:p>
          <a:p>
            <a:r>
              <a:rPr lang="ru-RU" altLang="ru-RU" sz="1700" dirty="0">
                <a:solidFill>
                  <a:schemeClr val="tx1"/>
                </a:solidFill>
              </a:rPr>
              <a:t>совмещенные варианты опухоли;</a:t>
            </a:r>
          </a:p>
          <a:p>
            <a:r>
              <a:rPr lang="ru-RU" altLang="ru-RU" sz="1700" dirty="0" err="1">
                <a:solidFill>
                  <a:schemeClr val="tx1"/>
                </a:solidFill>
              </a:rPr>
              <a:t>карциносаркома</a:t>
            </a:r>
            <a:r>
              <a:rPr lang="ru-RU" altLang="ru-RU" sz="1700" dirty="0">
                <a:solidFill>
                  <a:schemeClr val="tx1"/>
                </a:solidFill>
              </a:rPr>
              <a:t>.</a:t>
            </a:r>
          </a:p>
          <a:p>
            <a:r>
              <a:rPr lang="ru-RU" altLang="ru-RU" sz="1700" dirty="0" err="1">
                <a:solidFill>
                  <a:schemeClr val="tx1"/>
                </a:solidFill>
              </a:rPr>
              <a:t>Миометрическая</a:t>
            </a:r>
            <a:r>
              <a:rPr lang="ru-RU" altLang="ru-RU" sz="1700" dirty="0">
                <a:solidFill>
                  <a:schemeClr val="tx1"/>
                </a:solidFill>
              </a:rPr>
              <a:t> саркома на сегодняшний день является самой распространенной формой болезни. Около 48% всех клинических случаев дифференцируются образованием </a:t>
            </a:r>
            <a:r>
              <a:rPr lang="ru-RU" altLang="ru-RU" sz="1700" dirty="0" err="1">
                <a:solidFill>
                  <a:schemeClr val="tx1"/>
                </a:solidFill>
              </a:rPr>
              <a:t>миометрия</a:t>
            </a:r>
            <a:r>
              <a:rPr lang="ru-RU" altLang="ru-RU" sz="1700" dirty="0">
                <a:solidFill>
                  <a:schemeClr val="tx1"/>
                </a:solidFill>
              </a:rPr>
              <a:t>. 26% случаев приходится на наличие саркомы </a:t>
            </a:r>
            <a:r>
              <a:rPr lang="ru-RU" altLang="ru-RU" sz="1700" dirty="0" err="1">
                <a:solidFill>
                  <a:schemeClr val="tx1"/>
                </a:solidFill>
              </a:rPr>
              <a:t>фиброматозных</a:t>
            </a:r>
            <a:r>
              <a:rPr lang="ru-RU" altLang="ru-RU" sz="1700" dirty="0">
                <a:solidFill>
                  <a:schemeClr val="tx1"/>
                </a:solidFill>
              </a:rPr>
              <a:t> узлов, около 28% это саркома эндометрия.</a:t>
            </a:r>
          </a:p>
          <a:p>
            <a:r>
              <a:rPr lang="ru-RU" altLang="ru-RU" sz="1700" dirty="0">
                <a:solidFill>
                  <a:schemeClr val="tx1"/>
                </a:solidFill>
              </a:rPr>
              <a:t>Типы саркомы матки клеточного уровня:</a:t>
            </a:r>
          </a:p>
          <a:p>
            <a:r>
              <a:rPr lang="ru-RU" altLang="ru-RU" sz="1700" dirty="0">
                <a:solidFill>
                  <a:schemeClr val="tx1"/>
                </a:solidFill>
              </a:rPr>
              <a:t>веретеноклеточный;</a:t>
            </a:r>
          </a:p>
          <a:p>
            <a:r>
              <a:rPr lang="ru-RU" altLang="ru-RU" sz="1700" dirty="0" err="1">
                <a:solidFill>
                  <a:schemeClr val="tx1"/>
                </a:solidFill>
              </a:rPr>
              <a:t>мышечноклеточный</a:t>
            </a:r>
            <a:r>
              <a:rPr lang="ru-RU" altLang="ru-RU" sz="1700" dirty="0">
                <a:solidFill>
                  <a:schemeClr val="tx1"/>
                </a:solidFill>
              </a:rPr>
              <a:t>;</a:t>
            </a:r>
          </a:p>
          <a:p>
            <a:r>
              <a:rPr lang="ru-RU" altLang="ru-RU" sz="1700" dirty="0">
                <a:solidFill>
                  <a:schemeClr val="tx1"/>
                </a:solidFill>
              </a:rPr>
              <a:t>круглоклеточный;</a:t>
            </a:r>
          </a:p>
          <a:p>
            <a:r>
              <a:rPr lang="ru-RU" altLang="ru-RU" sz="1700" dirty="0">
                <a:solidFill>
                  <a:schemeClr val="tx1"/>
                </a:solidFill>
              </a:rPr>
              <a:t>гигантоклеточный / мелкоклеточный;</a:t>
            </a:r>
          </a:p>
          <a:p>
            <a:r>
              <a:rPr lang="ru-RU" altLang="ru-RU" sz="1700" dirty="0" err="1">
                <a:solidFill>
                  <a:schemeClr val="tx1"/>
                </a:solidFill>
              </a:rPr>
              <a:t>фибробластический</a:t>
            </a:r>
            <a:r>
              <a:rPr lang="ru-RU" altLang="ru-RU" sz="1700" dirty="0">
                <a:solidFill>
                  <a:schemeClr val="tx1"/>
                </a:solidFill>
              </a:rPr>
              <a:t>;</a:t>
            </a:r>
          </a:p>
          <a:p>
            <a:r>
              <a:rPr lang="ru-RU" altLang="ru-RU" sz="1700" dirty="0" err="1">
                <a:solidFill>
                  <a:schemeClr val="tx1"/>
                </a:solidFill>
              </a:rPr>
              <a:t>полиморфноклеточный</a:t>
            </a:r>
            <a:r>
              <a:rPr lang="ru-RU" altLang="ru-RU" sz="17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5036011"/>
      </p:ext>
    </p:extLst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204864"/>
            <a:ext cx="8064895" cy="4320480"/>
          </a:xfrm>
        </p:spPr>
        <p:txBody>
          <a:bodyPr>
            <a:normAutofit fontScale="85000" lnSpcReduction="20000"/>
          </a:bodyPr>
          <a:lstStyle/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900" b="1" dirty="0">
                <a:solidFill>
                  <a:schemeClr val="tx1"/>
                </a:solidFill>
              </a:rPr>
              <a:t>Клинико-анатомическая классификация сарком матки: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I стадия – опухоль ограничена телом матки;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IIA стадия – опухоль ограничена эндометрием или </a:t>
            </a:r>
            <a:r>
              <a:rPr lang="ru-RU" dirty="0" err="1">
                <a:solidFill>
                  <a:schemeClr val="tx1"/>
                </a:solidFill>
              </a:rPr>
              <a:t>миометрием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IIБ стадия –опухоль поражает тело и шейку матки, не выходя за пределы  матки;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III стадия –опухоль распространяется за пределы матки , но не выходит за пределы малого таза;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IIIA стадия опухоль прорастает в </a:t>
            </a:r>
            <a:r>
              <a:rPr lang="ru-RU" dirty="0" err="1">
                <a:solidFill>
                  <a:schemeClr val="tx1"/>
                </a:solidFill>
              </a:rPr>
              <a:t>параметрий</a:t>
            </a:r>
            <a:r>
              <a:rPr lang="ru-RU" dirty="0">
                <a:solidFill>
                  <a:schemeClr val="tx1"/>
                </a:solidFill>
              </a:rPr>
              <a:t>, происходит метастатическое поражение придатков матки;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IIIБ стадия опухоль поражает </a:t>
            </a:r>
            <a:r>
              <a:rPr lang="ru-RU" dirty="0" err="1">
                <a:solidFill>
                  <a:schemeClr val="tx1"/>
                </a:solidFill>
              </a:rPr>
              <a:t>параметральную</a:t>
            </a:r>
            <a:r>
              <a:rPr lang="ru-RU" dirty="0">
                <a:solidFill>
                  <a:schemeClr val="tx1"/>
                </a:solidFill>
              </a:rPr>
              <a:t> клетчатку, возможно метастазирование  в лимфатические узлы или во влагалище;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Стадия IV –опухоль прорастает в соседние органы , распространяется за пределы малого таза или дает отдаленные метастазы.</a:t>
            </a:r>
          </a:p>
          <a:p>
            <a:pPr marL="109728" indent="0" fontAlgn="auto">
              <a:spcAft>
                <a:spcPts val="0"/>
              </a:spcAft>
              <a:buFont typeface="Wingdings 3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6039"/>
      </p:ext>
    </p:extLst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0"/>
            <a:ext cx="8784976" cy="6741368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Патоморфология</a:t>
            </a: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Саркомы чаще всего развиваются в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миометрии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(47,2%). В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фиброматозных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узлах и в эндометрии - в 25,3 и в 27,5% соответственно. Реже встречаются смешанные (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стромального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эпителиального происхождения) опухоли - 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карциносаркомы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 матки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2173404"/>
            <a:ext cx="7128793" cy="4567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5704302"/>
      </p:ext>
    </p:extLst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</TotalTime>
  <Words>2682</Words>
  <Application>Microsoft Office PowerPoint</Application>
  <PresentationFormat>Екран (4:3)</PresentationFormat>
  <Paragraphs>203</Paragraphs>
  <Slides>34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34</vt:i4>
      </vt:variant>
    </vt:vector>
  </HeadingPairs>
  <TitlesOfParts>
    <vt:vector size="41" baseType="lpstr">
      <vt:lpstr>Arial</vt:lpstr>
      <vt:lpstr>Candara</vt:lpstr>
      <vt:lpstr>Segoe UI Emoji</vt:lpstr>
      <vt:lpstr>Symbol</vt:lpstr>
      <vt:lpstr>Times New Roman</vt:lpstr>
      <vt:lpstr>Wingdings 3</vt:lpstr>
      <vt:lpstr>Волна</vt:lpstr>
      <vt:lpstr>СРС на тему:  «Саркома матки»</vt:lpstr>
      <vt:lpstr>Содержание</vt:lpstr>
      <vt:lpstr>Саркома матки</vt:lpstr>
      <vt:lpstr>Эпидемиология саркомы</vt:lpstr>
      <vt:lpstr>Этиология </vt:lpstr>
      <vt:lpstr>Факторы риска</vt:lpstr>
      <vt:lpstr>Классификация саркомы матки </vt:lpstr>
      <vt:lpstr>Презентація PowerPoint</vt:lpstr>
      <vt:lpstr>Презентація PowerPoint</vt:lpstr>
      <vt:lpstr>Презентація PowerPoint</vt:lpstr>
      <vt:lpstr>Презентація PowerPoint</vt:lpstr>
      <vt:lpstr>Патогенез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Лейомиосаркома матки (ЛМС)</vt:lpstr>
      <vt:lpstr>КАРЦИНОСАРКОМА (КрС)</vt:lpstr>
      <vt:lpstr>Диагностика саркомы матки</vt:lpstr>
      <vt:lpstr>Презентація PowerPoint</vt:lpstr>
      <vt:lpstr>Основные и дополнительные диагностические мероприятия</vt:lpstr>
      <vt:lpstr>Презентація PowerPoint</vt:lpstr>
      <vt:lpstr>Презентація PowerPoint</vt:lpstr>
      <vt:lpstr>Лечение.   Оперативное вмешательство.</vt:lpstr>
      <vt:lpstr>Лечение.   Лучевая терапия.</vt:lpstr>
      <vt:lpstr>Лечение.    Химиотерапия.</vt:lpstr>
      <vt:lpstr>Презентація PowerPoint</vt:lpstr>
      <vt:lpstr>Лечение.   Адьювантное лечение.</vt:lpstr>
      <vt:lpstr>Наблюдение. Обследование.</vt:lpstr>
      <vt:lpstr>Наблюдение. Обследование.</vt:lpstr>
      <vt:lpstr>Саркома матки</vt:lpstr>
      <vt:lpstr>Прогноз.</vt:lpstr>
      <vt:lpstr>Список использованной литературы: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СРС на тему:  «Саркома матки»</dc:title>
  <dc:creator>Жания</dc:creator>
  <cp:lastModifiedBy>Терехина Светлана</cp:lastModifiedBy>
  <cp:revision>8</cp:revision>
  <dcterms:created xsi:type="dcterms:W3CDTF">2016-03-13T12:45:02Z</dcterms:created>
  <dcterms:modified xsi:type="dcterms:W3CDTF">2016-12-14T13:49:10Z</dcterms:modified>
</cp:coreProperties>
</file>