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3" r:id="rId1"/>
  </p:sldMasterIdLst>
  <p:notesMasterIdLst>
    <p:notesMasterId r:id="rId45"/>
  </p:notesMasterIdLst>
  <p:sldIdLst>
    <p:sldId id="290" r:id="rId2"/>
    <p:sldId id="299" r:id="rId3"/>
    <p:sldId id="258" r:id="rId4"/>
    <p:sldId id="275" r:id="rId5"/>
    <p:sldId id="276" r:id="rId6"/>
    <p:sldId id="277" r:id="rId7"/>
    <p:sldId id="278" r:id="rId8"/>
    <p:sldId id="259" r:id="rId9"/>
    <p:sldId id="291" r:id="rId10"/>
    <p:sldId id="260" r:id="rId11"/>
    <p:sldId id="292" r:id="rId12"/>
    <p:sldId id="261" r:id="rId13"/>
    <p:sldId id="293" r:id="rId14"/>
    <p:sldId id="262" r:id="rId15"/>
    <p:sldId id="263" r:id="rId16"/>
    <p:sldId id="279" r:id="rId17"/>
    <p:sldId id="280" r:id="rId18"/>
    <p:sldId id="281" r:id="rId19"/>
    <p:sldId id="282" r:id="rId20"/>
    <p:sldId id="284" r:id="rId21"/>
    <p:sldId id="285" r:id="rId22"/>
    <p:sldId id="286" r:id="rId23"/>
    <p:sldId id="289" r:id="rId24"/>
    <p:sldId id="287" r:id="rId25"/>
    <p:sldId id="283" r:id="rId26"/>
    <p:sldId id="288" r:id="rId27"/>
    <p:sldId id="294" r:id="rId28"/>
    <p:sldId id="264" r:id="rId29"/>
    <p:sldId id="296" r:id="rId30"/>
    <p:sldId id="265" r:id="rId31"/>
    <p:sldId id="295" r:id="rId32"/>
    <p:sldId id="266" r:id="rId33"/>
    <p:sldId id="267" r:id="rId34"/>
    <p:sldId id="268" r:id="rId35"/>
    <p:sldId id="297" r:id="rId36"/>
    <p:sldId id="269" r:id="rId37"/>
    <p:sldId id="298" r:id="rId38"/>
    <p:sldId id="270" r:id="rId39"/>
    <p:sldId id="271" r:id="rId40"/>
    <p:sldId id="272" r:id="rId41"/>
    <p:sldId id="273" r:id="rId42"/>
    <p:sldId id="274" r:id="rId43"/>
    <p:sldId id="300" r:id="rId4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94"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DF4813-F7CC-4371-AF68-8849D5DE6645}" type="datetimeFigureOut">
              <a:rPr lang="ru-RU"/>
              <a:t>04.12.2014</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FEBE61-4D1E-4D95-81BD-A9690E3951CD}" type="slidenum">
              <a:rPr lang="ru-RU"/>
              <a:t>‹#›</a:t>
            </a:fld>
            <a:endParaRPr lang="ru-RU"/>
          </a:p>
        </p:txBody>
      </p:sp>
    </p:spTree>
    <p:extLst>
      <p:ext uri="{BB962C8B-B14F-4D97-AF65-F5344CB8AC3E}">
        <p14:creationId xmlns:p14="http://schemas.microsoft.com/office/powerpoint/2010/main" val="1030874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1</a:t>
            </a:fld>
            <a:endParaRPr lang="ru-RU"/>
          </a:p>
        </p:txBody>
      </p:sp>
    </p:spTree>
    <p:extLst>
      <p:ext uri="{BB962C8B-B14F-4D97-AF65-F5344CB8AC3E}">
        <p14:creationId xmlns:p14="http://schemas.microsoft.com/office/powerpoint/2010/main" val="36404900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10</a:t>
            </a:fld>
            <a:endParaRPr lang="ru-RU"/>
          </a:p>
        </p:txBody>
      </p:sp>
    </p:spTree>
    <p:extLst>
      <p:ext uri="{BB962C8B-B14F-4D97-AF65-F5344CB8AC3E}">
        <p14:creationId xmlns:p14="http://schemas.microsoft.com/office/powerpoint/2010/main" val="706675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11</a:t>
            </a:fld>
            <a:endParaRPr lang="ru-RU"/>
          </a:p>
        </p:txBody>
      </p:sp>
    </p:spTree>
    <p:extLst>
      <p:ext uri="{BB962C8B-B14F-4D97-AF65-F5344CB8AC3E}">
        <p14:creationId xmlns:p14="http://schemas.microsoft.com/office/powerpoint/2010/main" val="6682410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12</a:t>
            </a:fld>
            <a:endParaRPr lang="ru-RU"/>
          </a:p>
        </p:txBody>
      </p:sp>
    </p:spTree>
    <p:extLst>
      <p:ext uri="{BB962C8B-B14F-4D97-AF65-F5344CB8AC3E}">
        <p14:creationId xmlns:p14="http://schemas.microsoft.com/office/powerpoint/2010/main" val="336238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13</a:t>
            </a:fld>
            <a:endParaRPr lang="ru-RU"/>
          </a:p>
        </p:txBody>
      </p:sp>
    </p:spTree>
    <p:extLst>
      <p:ext uri="{BB962C8B-B14F-4D97-AF65-F5344CB8AC3E}">
        <p14:creationId xmlns:p14="http://schemas.microsoft.com/office/powerpoint/2010/main" val="41249427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14</a:t>
            </a:fld>
            <a:endParaRPr lang="ru-RU"/>
          </a:p>
        </p:txBody>
      </p:sp>
    </p:spTree>
    <p:extLst>
      <p:ext uri="{BB962C8B-B14F-4D97-AF65-F5344CB8AC3E}">
        <p14:creationId xmlns:p14="http://schemas.microsoft.com/office/powerpoint/2010/main" val="61281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15</a:t>
            </a:fld>
            <a:endParaRPr lang="ru-RU"/>
          </a:p>
        </p:txBody>
      </p:sp>
    </p:spTree>
    <p:extLst>
      <p:ext uri="{BB962C8B-B14F-4D97-AF65-F5344CB8AC3E}">
        <p14:creationId xmlns:p14="http://schemas.microsoft.com/office/powerpoint/2010/main" val="2698278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16</a:t>
            </a:fld>
            <a:endParaRPr lang="ru-RU"/>
          </a:p>
        </p:txBody>
      </p:sp>
    </p:spTree>
    <p:extLst>
      <p:ext uri="{BB962C8B-B14F-4D97-AF65-F5344CB8AC3E}">
        <p14:creationId xmlns:p14="http://schemas.microsoft.com/office/powerpoint/2010/main" val="109406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17</a:t>
            </a:fld>
            <a:endParaRPr lang="ru-RU"/>
          </a:p>
        </p:txBody>
      </p:sp>
    </p:spTree>
    <p:extLst>
      <p:ext uri="{BB962C8B-B14F-4D97-AF65-F5344CB8AC3E}">
        <p14:creationId xmlns:p14="http://schemas.microsoft.com/office/powerpoint/2010/main" val="5264680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18</a:t>
            </a:fld>
            <a:endParaRPr lang="ru-RU"/>
          </a:p>
        </p:txBody>
      </p:sp>
    </p:spTree>
    <p:extLst>
      <p:ext uri="{BB962C8B-B14F-4D97-AF65-F5344CB8AC3E}">
        <p14:creationId xmlns:p14="http://schemas.microsoft.com/office/powerpoint/2010/main" val="14987630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19</a:t>
            </a:fld>
            <a:endParaRPr lang="ru-RU"/>
          </a:p>
        </p:txBody>
      </p:sp>
    </p:spTree>
    <p:extLst>
      <p:ext uri="{BB962C8B-B14F-4D97-AF65-F5344CB8AC3E}">
        <p14:creationId xmlns:p14="http://schemas.microsoft.com/office/powerpoint/2010/main" val="126920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2</a:t>
            </a:fld>
            <a:endParaRPr lang="ru-RU"/>
          </a:p>
        </p:txBody>
      </p:sp>
    </p:spTree>
    <p:extLst>
      <p:ext uri="{BB962C8B-B14F-4D97-AF65-F5344CB8AC3E}">
        <p14:creationId xmlns:p14="http://schemas.microsoft.com/office/powerpoint/2010/main" val="8317769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20</a:t>
            </a:fld>
            <a:endParaRPr lang="ru-RU"/>
          </a:p>
        </p:txBody>
      </p:sp>
    </p:spTree>
    <p:extLst>
      <p:ext uri="{BB962C8B-B14F-4D97-AF65-F5344CB8AC3E}">
        <p14:creationId xmlns:p14="http://schemas.microsoft.com/office/powerpoint/2010/main" val="14046262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21</a:t>
            </a:fld>
            <a:endParaRPr lang="ru-RU"/>
          </a:p>
        </p:txBody>
      </p:sp>
    </p:spTree>
    <p:extLst>
      <p:ext uri="{BB962C8B-B14F-4D97-AF65-F5344CB8AC3E}">
        <p14:creationId xmlns:p14="http://schemas.microsoft.com/office/powerpoint/2010/main" val="14592157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22</a:t>
            </a:fld>
            <a:endParaRPr lang="ru-RU"/>
          </a:p>
        </p:txBody>
      </p:sp>
    </p:spTree>
    <p:extLst>
      <p:ext uri="{BB962C8B-B14F-4D97-AF65-F5344CB8AC3E}">
        <p14:creationId xmlns:p14="http://schemas.microsoft.com/office/powerpoint/2010/main" val="37627053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23</a:t>
            </a:fld>
            <a:endParaRPr lang="ru-RU"/>
          </a:p>
        </p:txBody>
      </p:sp>
    </p:spTree>
    <p:extLst>
      <p:ext uri="{BB962C8B-B14F-4D97-AF65-F5344CB8AC3E}">
        <p14:creationId xmlns:p14="http://schemas.microsoft.com/office/powerpoint/2010/main" val="18461554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24</a:t>
            </a:fld>
            <a:endParaRPr lang="ru-RU"/>
          </a:p>
        </p:txBody>
      </p:sp>
    </p:spTree>
    <p:extLst>
      <p:ext uri="{BB962C8B-B14F-4D97-AF65-F5344CB8AC3E}">
        <p14:creationId xmlns:p14="http://schemas.microsoft.com/office/powerpoint/2010/main" val="36688997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25</a:t>
            </a:fld>
            <a:endParaRPr lang="ru-RU"/>
          </a:p>
        </p:txBody>
      </p:sp>
    </p:spTree>
    <p:extLst>
      <p:ext uri="{BB962C8B-B14F-4D97-AF65-F5344CB8AC3E}">
        <p14:creationId xmlns:p14="http://schemas.microsoft.com/office/powerpoint/2010/main" val="1456137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26</a:t>
            </a:fld>
            <a:endParaRPr lang="ru-RU"/>
          </a:p>
        </p:txBody>
      </p:sp>
    </p:spTree>
    <p:extLst>
      <p:ext uri="{BB962C8B-B14F-4D97-AF65-F5344CB8AC3E}">
        <p14:creationId xmlns:p14="http://schemas.microsoft.com/office/powerpoint/2010/main" val="25298698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27</a:t>
            </a:fld>
            <a:endParaRPr lang="ru-RU"/>
          </a:p>
        </p:txBody>
      </p:sp>
    </p:spTree>
    <p:extLst>
      <p:ext uri="{BB962C8B-B14F-4D97-AF65-F5344CB8AC3E}">
        <p14:creationId xmlns:p14="http://schemas.microsoft.com/office/powerpoint/2010/main" val="23614372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28</a:t>
            </a:fld>
            <a:endParaRPr lang="ru-RU"/>
          </a:p>
        </p:txBody>
      </p:sp>
    </p:spTree>
    <p:extLst>
      <p:ext uri="{BB962C8B-B14F-4D97-AF65-F5344CB8AC3E}">
        <p14:creationId xmlns:p14="http://schemas.microsoft.com/office/powerpoint/2010/main" val="21129287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29</a:t>
            </a:fld>
            <a:endParaRPr lang="ru-RU"/>
          </a:p>
        </p:txBody>
      </p:sp>
    </p:spTree>
    <p:extLst>
      <p:ext uri="{BB962C8B-B14F-4D97-AF65-F5344CB8AC3E}">
        <p14:creationId xmlns:p14="http://schemas.microsoft.com/office/powerpoint/2010/main" val="12479715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3</a:t>
            </a:fld>
            <a:endParaRPr lang="ru-RU"/>
          </a:p>
        </p:txBody>
      </p:sp>
    </p:spTree>
    <p:extLst>
      <p:ext uri="{BB962C8B-B14F-4D97-AF65-F5344CB8AC3E}">
        <p14:creationId xmlns:p14="http://schemas.microsoft.com/office/powerpoint/2010/main" val="39542149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30</a:t>
            </a:fld>
            <a:endParaRPr lang="ru-RU"/>
          </a:p>
        </p:txBody>
      </p:sp>
    </p:spTree>
    <p:extLst>
      <p:ext uri="{BB962C8B-B14F-4D97-AF65-F5344CB8AC3E}">
        <p14:creationId xmlns:p14="http://schemas.microsoft.com/office/powerpoint/2010/main" val="27118117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31</a:t>
            </a:fld>
            <a:endParaRPr lang="ru-RU"/>
          </a:p>
        </p:txBody>
      </p:sp>
    </p:spTree>
    <p:extLst>
      <p:ext uri="{BB962C8B-B14F-4D97-AF65-F5344CB8AC3E}">
        <p14:creationId xmlns:p14="http://schemas.microsoft.com/office/powerpoint/2010/main" val="37252607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32</a:t>
            </a:fld>
            <a:endParaRPr lang="ru-RU"/>
          </a:p>
        </p:txBody>
      </p:sp>
    </p:spTree>
    <p:extLst>
      <p:ext uri="{BB962C8B-B14F-4D97-AF65-F5344CB8AC3E}">
        <p14:creationId xmlns:p14="http://schemas.microsoft.com/office/powerpoint/2010/main" val="20078802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33</a:t>
            </a:fld>
            <a:endParaRPr lang="ru-RU"/>
          </a:p>
        </p:txBody>
      </p:sp>
    </p:spTree>
    <p:extLst>
      <p:ext uri="{BB962C8B-B14F-4D97-AF65-F5344CB8AC3E}">
        <p14:creationId xmlns:p14="http://schemas.microsoft.com/office/powerpoint/2010/main" val="22000839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34</a:t>
            </a:fld>
            <a:endParaRPr lang="ru-RU"/>
          </a:p>
        </p:txBody>
      </p:sp>
    </p:spTree>
    <p:extLst>
      <p:ext uri="{BB962C8B-B14F-4D97-AF65-F5344CB8AC3E}">
        <p14:creationId xmlns:p14="http://schemas.microsoft.com/office/powerpoint/2010/main" val="42508196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35</a:t>
            </a:fld>
            <a:endParaRPr lang="ru-RU"/>
          </a:p>
        </p:txBody>
      </p:sp>
    </p:spTree>
    <p:extLst>
      <p:ext uri="{BB962C8B-B14F-4D97-AF65-F5344CB8AC3E}">
        <p14:creationId xmlns:p14="http://schemas.microsoft.com/office/powerpoint/2010/main" val="30303849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36</a:t>
            </a:fld>
            <a:endParaRPr lang="ru-RU"/>
          </a:p>
        </p:txBody>
      </p:sp>
    </p:spTree>
    <p:extLst>
      <p:ext uri="{BB962C8B-B14F-4D97-AF65-F5344CB8AC3E}">
        <p14:creationId xmlns:p14="http://schemas.microsoft.com/office/powerpoint/2010/main" val="4934836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37</a:t>
            </a:fld>
            <a:endParaRPr lang="ru-RU"/>
          </a:p>
        </p:txBody>
      </p:sp>
    </p:spTree>
    <p:extLst>
      <p:ext uri="{BB962C8B-B14F-4D97-AF65-F5344CB8AC3E}">
        <p14:creationId xmlns:p14="http://schemas.microsoft.com/office/powerpoint/2010/main" val="21879148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38</a:t>
            </a:fld>
            <a:endParaRPr lang="ru-RU"/>
          </a:p>
        </p:txBody>
      </p:sp>
    </p:spTree>
    <p:extLst>
      <p:ext uri="{BB962C8B-B14F-4D97-AF65-F5344CB8AC3E}">
        <p14:creationId xmlns:p14="http://schemas.microsoft.com/office/powerpoint/2010/main" val="7778141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39</a:t>
            </a:fld>
            <a:endParaRPr lang="ru-RU"/>
          </a:p>
        </p:txBody>
      </p:sp>
    </p:spTree>
    <p:extLst>
      <p:ext uri="{BB962C8B-B14F-4D97-AF65-F5344CB8AC3E}">
        <p14:creationId xmlns:p14="http://schemas.microsoft.com/office/powerpoint/2010/main" val="21899792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4</a:t>
            </a:fld>
            <a:endParaRPr lang="ru-RU"/>
          </a:p>
        </p:txBody>
      </p:sp>
    </p:spTree>
    <p:extLst>
      <p:ext uri="{BB962C8B-B14F-4D97-AF65-F5344CB8AC3E}">
        <p14:creationId xmlns:p14="http://schemas.microsoft.com/office/powerpoint/2010/main" val="12750987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40</a:t>
            </a:fld>
            <a:endParaRPr lang="ru-RU"/>
          </a:p>
        </p:txBody>
      </p:sp>
    </p:spTree>
    <p:extLst>
      <p:ext uri="{BB962C8B-B14F-4D97-AF65-F5344CB8AC3E}">
        <p14:creationId xmlns:p14="http://schemas.microsoft.com/office/powerpoint/2010/main" val="21954416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41</a:t>
            </a:fld>
            <a:endParaRPr lang="ru-RU"/>
          </a:p>
        </p:txBody>
      </p:sp>
    </p:spTree>
    <p:extLst>
      <p:ext uri="{BB962C8B-B14F-4D97-AF65-F5344CB8AC3E}">
        <p14:creationId xmlns:p14="http://schemas.microsoft.com/office/powerpoint/2010/main" val="14902130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42</a:t>
            </a:fld>
            <a:endParaRPr lang="ru-RU"/>
          </a:p>
        </p:txBody>
      </p:sp>
    </p:spTree>
    <p:extLst>
      <p:ext uri="{BB962C8B-B14F-4D97-AF65-F5344CB8AC3E}">
        <p14:creationId xmlns:p14="http://schemas.microsoft.com/office/powerpoint/2010/main" val="26475824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43</a:t>
            </a:fld>
            <a:endParaRPr lang="ru-RU"/>
          </a:p>
        </p:txBody>
      </p:sp>
    </p:spTree>
    <p:extLst>
      <p:ext uri="{BB962C8B-B14F-4D97-AF65-F5344CB8AC3E}">
        <p14:creationId xmlns:p14="http://schemas.microsoft.com/office/powerpoint/2010/main" val="1967739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5</a:t>
            </a:fld>
            <a:endParaRPr lang="ru-RU"/>
          </a:p>
        </p:txBody>
      </p:sp>
    </p:spTree>
    <p:extLst>
      <p:ext uri="{BB962C8B-B14F-4D97-AF65-F5344CB8AC3E}">
        <p14:creationId xmlns:p14="http://schemas.microsoft.com/office/powerpoint/2010/main" val="1389599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6</a:t>
            </a:fld>
            <a:endParaRPr lang="ru-RU"/>
          </a:p>
        </p:txBody>
      </p:sp>
    </p:spTree>
    <p:extLst>
      <p:ext uri="{BB962C8B-B14F-4D97-AF65-F5344CB8AC3E}">
        <p14:creationId xmlns:p14="http://schemas.microsoft.com/office/powerpoint/2010/main" val="34026582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7</a:t>
            </a:fld>
            <a:endParaRPr lang="ru-RU"/>
          </a:p>
        </p:txBody>
      </p:sp>
    </p:spTree>
    <p:extLst>
      <p:ext uri="{BB962C8B-B14F-4D97-AF65-F5344CB8AC3E}">
        <p14:creationId xmlns:p14="http://schemas.microsoft.com/office/powerpoint/2010/main" val="3885515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8</a:t>
            </a:fld>
            <a:endParaRPr lang="ru-RU"/>
          </a:p>
        </p:txBody>
      </p:sp>
    </p:spTree>
    <p:extLst>
      <p:ext uri="{BB962C8B-B14F-4D97-AF65-F5344CB8AC3E}">
        <p14:creationId xmlns:p14="http://schemas.microsoft.com/office/powerpoint/2010/main" val="277990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7FEBE61-4D1E-4D95-81BD-A9690E3951CD}" type="slidenum">
              <a:rPr lang="ru-RU"/>
              <a:t>9</a:t>
            </a:fld>
            <a:endParaRPr lang="ru-RU"/>
          </a:p>
        </p:txBody>
      </p:sp>
    </p:spTree>
    <p:extLst>
      <p:ext uri="{BB962C8B-B14F-4D97-AF65-F5344CB8AC3E}">
        <p14:creationId xmlns:p14="http://schemas.microsoft.com/office/powerpoint/2010/main" val="40448049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ru-RU" dirty="0"/>
              <a:t>Образец заголовка</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a:t>Образец подзаголовка</a:t>
            </a:r>
            <a:endParaRPr lang="en-US" dirty="0"/>
          </a:p>
        </p:txBody>
      </p:sp>
      <p:sp>
        <p:nvSpPr>
          <p:cNvPr id="4" name="Date Placeholder 3"/>
          <p:cNvSpPr>
            <a:spLocks noGrp="1"/>
          </p:cNvSpPr>
          <p:nvPr>
            <p:ph type="dt" sz="half" idx="10"/>
          </p:nvPr>
        </p:nvSpPr>
        <p:spPr/>
        <p:txBody>
          <a:bodyPr/>
          <a:lstStyle/>
          <a:p>
            <a:pPr>
              <a:defRPr/>
            </a:pPr>
            <a:endParaRPr lang="ru-RU" altLang="en-US"/>
          </a:p>
        </p:txBody>
      </p:sp>
      <p:sp>
        <p:nvSpPr>
          <p:cNvPr id="5" name="Footer Placeholder 4"/>
          <p:cNvSpPr>
            <a:spLocks noGrp="1"/>
          </p:cNvSpPr>
          <p:nvPr>
            <p:ph type="ftr" sz="quarter" idx="11"/>
          </p:nvPr>
        </p:nvSpPr>
        <p:spPr/>
        <p:txBody>
          <a:bodyPr/>
          <a:lstStyle/>
          <a:p>
            <a:pPr>
              <a:defRPr/>
            </a:pPr>
            <a:endParaRPr lang="ru-RU" altLang="en-US"/>
          </a:p>
        </p:txBody>
      </p:sp>
      <p:sp>
        <p:nvSpPr>
          <p:cNvPr id="6" name="Slide Number Placeholder 5"/>
          <p:cNvSpPr>
            <a:spLocks noGrp="1"/>
          </p:cNvSpPr>
          <p:nvPr>
            <p:ph type="sldNum" sz="quarter" idx="12"/>
          </p:nvPr>
        </p:nvSpPr>
        <p:spPr/>
        <p:txBody>
          <a:bodyPr/>
          <a:lstStyle/>
          <a:p>
            <a:fld id="{2B40791F-CAD5-4B59-96D5-00BCE6200CA8}" type="slidenum">
              <a:rPr lang="ru-RU" altLang="en-US"/>
              <a:pPr/>
              <a:t>‹#›</a:t>
            </a:fld>
            <a:endParaRPr lang="ru-RU" altLang="en-US"/>
          </a:p>
        </p:txBody>
      </p:sp>
    </p:spTree>
    <p:extLst>
      <p:ext uri="{BB962C8B-B14F-4D97-AF65-F5344CB8AC3E}">
        <p14:creationId xmlns:p14="http://schemas.microsoft.com/office/powerpoint/2010/main" val="2585168523"/>
      </p:ext>
    </p:extLst>
  </p:cSld>
  <p:clrMapOvr>
    <a:masterClrMapping/>
  </p:clrMapOvr>
  <p:transition spd="slow">
    <p:push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ru-RU" dirty="0"/>
              <a:t>Образец заголовка</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a:t>Образец текста</a:t>
            </a:r>
          </a:p>
        </p:txBody>
      </p:sp>
      <p:sp>
        <p:nvSpPr>
          <p:cNvPr id="4" name="Date Placeholder 3"/>
          <p:cNvSpPr>
            <a:spLocks noGrp="1"/>
          </p:cNvSpPr>
          <p:nvPr>
            <p:ph type="dt" sz="half" idx="10"/>
          </p:nvPr>
        </p:nvSpPr>
        <p:spPr/>
        <p:txBody>
          <a:bodyPr/>
          <a:lstStyle/>
          <a:p>
            <a:pPr>
              <a:defRPr/>
            </a:pPr>
            <a:endParaRPr lang="ru-RU" altLang="en-US"/>
          </a:p>
        </p:txBody>
      </p:sp>
      <p:sp>
        <p:nvSpPr>
          <p:cNvPr id="5" name="Footer Placeholder 4"/>
          <p:cNvSpPr>
            <a:spLocks noGrp="1"/>
          </p:cNvSpPr>
          <p:nvPr>
            <p:ph type="ftr" sz="quarter" idx="11"/>
          </p:nvPr>
        </p:nvSpPr>
        <p:spPr/>
        <p:txBody>
          <a:bodyPr/>
          <a:lstStyle/>
          <a:p>
            <a:pPr>
              <a:defRPr/>
            </a:pPr>
            <a:endParaRPr lang="ru-RU" altLang="en-US"/>
          </a:p>
        </p:txBody>
      </p:sp>
      <p:sp>
        <p:nvSpPr>
          <p:cNvPr id="6" name="Slide Number Placeholder 5"/>
          <p:cNvSpPr>
            <a:spLocks noGrp="1"/>
          </p:cNvSpPr>
          <p:nvPr>
            <p:ph type="sldNum" sz="quarter" idx="12"/>
          </p:nvPr>
        </p:nvSpPr>
        <p:spPr/>
        <p:txBody>
          <a:bodyPr/>
          <a:lstStyle/>
          <a:p>
            <a:fld id="{91106AA8-F36D-4085-B8A9-ACC467B5B909}" type="slidenum">
              <a:rPr lang="ru-RU" altLang="en-US"/>
              <a:pPr/>
              <a:t>‹#›</a:t>
            </a:fld>
            <a:endParaRPr lang="ru-RU" altLang="en-US"/>
          </a:p>
        </p:txBody>
      </p:sp>
    </p:spTree>
    <p:extLst>
      <p:ext uri="{BB962C8B-B14F-4D97-AF65-F5344CB8AC3E}">
        <p14:creationId xmlns:p14="http://schemas.microsoft.com/office/powerpoint/2010/main" val="2309535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dirty="0"/>
              <a:t>Образец заголовка</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dirty="0"/>
              <a:t>Образец текста</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a:t>Образец текста</a:t>
            </a:r>
          </a:p>
        </p:txBody>
      </p:sp>
      <p:sp>
        <p:nvSpPr>
          <p:cNvPr id="4" name="Date Placeholder 3"/>
          <p:cNvSpPr>
            <a:spLocks noGrp="1"/>
          </p:cNvSpPr>
          <p:nvPr>
            <p:ph type="dt" sz="half" idx="10"/>
          </p:nvPr>
        </p:nvSpPr>
        <p:spPr/>
        <p:txBody>
          <a:bodyPr/>
          <a:lstStyle/>
          <a:p>
            <a:pPr>
              <a:defRPr/>
            </a:pPr>
            <a:endParaRPr lang="ru-RU" altLang="en-US"/>
          </a:p>
        </p:txBody>
      </p:sp>
      <p:sp>
        <p:nvSpPr>
          <p:cNvPr id="5" name="Footer Placeholder 4"/>
          <p:cNvSpPr>
            <a:spLocks noGrp="1"/>
          </p:cNvSpPr>
          <p:nvPr>
            <p:ph type="ftr" sz="quarter" idx="11"/>
          </p:nvPr>
        </p:nvSpPr>
        <p:spPr/>
        <p:txBody>
          <a:bodyPr/>
          <a:lstStyle/>
          <a:p>
            <a:pPr>
              <a:defRPr/>
            </a:pPr>
            <a:endParaRPr lang="ru-RU" altLang="en-US"/>
          </a:p>
        </p:txBody>
      </p:sp>
      <p:sp>
        <p:nvSpPr>
          <p:cNvPr id="6" name="Slide Number Placeholder 5"/>
          <p:cNvSpPr>
            <a:spLocks noGrp="1"/>
          </p:cNvSpPr>
          <p:nvPr>
            <p:ph type="sldNum" sz="quarter" idx="12"/>
          </p:nvPr>
        </p:nvSpPr>
        <p:spPr/>
        <p:txBody>
          <a:bodyPr/>
          <a:lstStyle/>
          <a:p>
            <a:fld id="{91106AA8-F36D-4085-B8A9-ACC467B5B909}" type="slidenum">
              <a:rPr lang="ru-RU" altLang="en-US"/>
              <a:pPr/>
              <a:t>‹#›</a:t>
            </a:fld>
            <a:endParaRPr lang="ru-RU"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663398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ru-RU" dirty="0"/>
              <a:t>Образец заголовка</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a:t>Образец текста</a:t>
            </a:r>
          </a:p>
        </p:txBody>
      </p:sp>
      <p:sp>
        <p:nvSpPr>
          <p:cNvPr id="4" name="Date Placeholder 3"/>
          <p:cNvSpPr>
            <a:spLocks noGrp="1"/>
          </p:cNvSpPr>
          <p:nvPr>
            <p:ph type="dt" sz="half" idx="10"/>
          </p:nvPr>
        </p:nvSpPr>
        <p:spPr/>
        <p:txBody>
          <a:bodyPr/>
          <a:lstStyle/>
          <a:p>
            <a:pPr>
              <a:defRPr/>
            </a:pPr>
            <a:endParaRPr lang="ru-RU" altLang="en-US"/>
          </a:p>
        </p:txBody>
      </p:sp>
      <p:sp>
        <p:nvSpPr>
          <p:cNvPr id="5" name="Footer Placeholder 4"/>
          <p:cNvSpPr>
            <a:spLocks noGrp="1"/>
          </p:cNvSpPr>
          <p:nvPr>
            <p:ph type="ftr" sz="quarter" idx="11"/>
          </p:nvPr>
        </p:nvSpPr>
        <p:spPr/>
        <p:txBody>
          <a:bodyPr/>
          <a:lstStyle/>
          <a:p>
            <a:pPr>
              <a:defRPr/>
            </a:pPr>
            <a:endParaRPr lang="ru-RU" altLang="en-US"/>
          </a:p>
        </p:txBody>
      </p:sp>
      <p:sp>
        <p:nvSpPr>
          <p:cNvPr id="6" name="Slide Number Placeholder 5"/>
          <p:cNvSpPr>
            <a:spLocks noGrp="1"/>
          </p:cNvSpPr>
          <p:nvPr>
            <p:ph type="sldNum" sz="quarter" idx="12"/>
          </p:nvPr>
        </p:nvSpPr>
        <p:spPr/>
        <p:txBody>
          <a:bodyPr/>
          <a:lstStyle/>
          <a:p>
            <a:fld id="{91106AA8-F36D-4085-B8A9-ACC467B5B909}" type="slidenum">
              <a:rPr lang="ru-RU" altLang="en-US"/>
              <a:pPr/>
              <a:t>‹#›</a:t>
            </a:fld>
            <a:endParaRPr lang="ru-RU" altLang="en-US"/>
          </a:p>
        </p:txBody>
      </p:sp>
    </p:spTree>
    <p:extLst>
      <p:ext uri="{BB962C8B-B14F-4D97-AF65-F5344CB8AC3E}">
        <p14:creationId xmlns:p14="http://schemas.microsoft.com/office/powerpoint/2010/main" val="24988674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dirty="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dirty="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a:t>Образец текста</a:t>
            </a:r>
          </a:p>
        </p:txBody>
      </p:sp>
      <p:sp>
        <p:nvSpPr>
          <p:cNvPr id="4" name="Date Placeholder 3"/>
          <p:cNvSpPr>
            <a:spLocks noGrp="1"/>
          </p:cNvSpPr>
          <p:nvPr>
            <p:ph type="dt" sz="half" idx="10"/>
          </p:nvPr>
        </p:nvSpPr>
        <p:spPr/>
        <p:txBody>
          <a:bodyPr/>
          <a:lstStyle/>
          <a:p>
            <a:pPr>
              <a:defRPr/>
            </a:pPr>
            <a:endParaRPr lang="ru-RU" altLang="en-US"/>
          </a:p>
        </p:txBody>
      </p:sp>
      <p:sp>
        <p:nvSpPr>
          <p:cNvPr id="5" name="Footer Placeholder 4"/>
          <p:cNvSpPr>
            <a:spLocks noGrp="1"/>
          </p:cNvSpPr>
          <p:nvPr>
            <p:ph type="ftr" sz="quarter" idx="11"/>
          </p:nvPr>
        </p:nvSpPr>
        <p:spPr/>
        <p:txBody>
          <a:bodyPr/>
          <a:lstStyle/>
          <a:p>
            <a:pPr>
              <a:defRPr/>
            </a:pPr>
            <a:endParaRPr lang="ru-RU" altLang="en-US"/>
          </a:p>
        </p:txBody>
      </p:sp>
      <p:sp>
        <p:nvSpPr>
          <p:cNvPr id="6" name="Slide Number Placeholder 5"/>
          <p:cNvSpPr>
            <a:spLocks noGrp="1"/>
          </p:cNvSpPr>
          <p:nvPr>
            <p:ph type="sldNum" sz="quarter" idx="12"/>
          </p:nvPr>
        </p:nvSpPr>
        <p:spPr/>
        <p:txBody>
          <a:bodyPr/>
          <a:lstStyle/>
          <a:p>
            <a:fld id="{91106AA8-F36D-4085-B8A9-ACC467B5B909}" type="slidenum">
              <a:rPr lang="ru-RU" altLang="en-US"/>
              <a:pPr/>
              <a:t>‹#›</a:t>
            </a:fld>
            <a:endParaRPr lang="ru-RU"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5771910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ru-RU" dirty="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dirty="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a:t>Образец текста</a:t>
            </a:r>
          </a:p>
        </p:txBody>
      </p:sp>
      <p:sp>
        <p:nvSpPr>
          <p:cNvPr id="4" name="Date Placeholder 3"/>
          <p:cNvSpPr>
            <a:spLocks noGrp="1"/>
          </p:cNvSpPr>
          <p:nvPr>
            <p:ph type="dt" sz="half" idx="10"/>
          </p:nvPr>
        </p:nvSpPr>
        <p:spPr/>
        <p:txBody>
          <a:bodyPr/>
          <a:lstStyle/>
          <a:p>
            <a:pPr>
              <a:defRPr/>
            </a:pPr>
            <a:endParaRPr lang="ru-RU" altLang="en-US"/>
          </a:p>
        </p:txBody>
      </p:sp>
      <p:sp>
        <p:nvSpPr>
          <p:cNvPr id="5" name="Footer Placeholder 4"/>
          <p:cNvSpPr>
            <a:spLocks noGrp="1"/>
          </p:cNvSpPr>
          <p:nvPr>
            <p:ph type="ftr" sz="quarter" idx="11"/>
          </p:nvPr>
        </p:nvSpPr>
        <p:spPr/>
        <p:txBody>
          <a:bodyPr/>
          <a:lstStyle/>
          <a:p>
            <a:pPr>
              <a:defRPr/>
            </a:pPr>
            <a:endParaRPr lang="ru-RU" altLang="en-US"/>
          </a:p>
        </p:txBody>
      </p:sp>
      <p:sp>
        <p:nvSpPr>
          <p:cNvPr id="6" name="Slide Number Placeholder 5"/>
          <p:cNvSpPr>
            <a:spLocks noGrp="1"/>
          </p:cNvSpPr>
          <p:nvPr>
            <p:ph type="sldNum" sz="quarter" idx="12"/>
          </p:nvPr>
        </p:nvSpPr>
        <p:spPr/>
        <p:txBody>
          <a:bodyPr/>
          <a:lstStyle/>
          <a:p>
            <a:fld id="{91106AA8-F36D-4085-B8A9-ACC467B5B909}" type="slidenum">
              <a:rPr lang="ru-RU" altLang="en-US"/>
              <a:pPr/>
              <a:t>‹#›</a:t>
            </a:fld>
            <a:endParaRPr lang="ru-RU" altLang="en-US"/>
          </a:p>
        </p:txBody>
      </p:sp>
    </p:spTree>
    <p:extLst>
      <p:ext uri="{BB962C8B-B14F-4D97-AF65-F5344CB8AC3E}">
        <p14:creationId xmlns:p14="http://schemas.microsoft.com/office/powerpoint/2010/main" val="12922523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Название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Date Placeholder 3"/>
          <p:cNvSpPr>
            <a:spLocks noGrp="1"/>
          </p:cNvSpPr>
          <p:nvPr>
            <p:ph type="dt" sz="half" idx="10"/>
          </p:nvPr>
        </p:nvSpPr>
        <p:spPr/>
        <p:txBody>
          <a:bodyPr/>
          <a:lstStyle/>
          <a:p>
            <a:pPr>
              <a:defRPr/>
            </a:pPr>
            <a:endParaRPr lang="ru-RU" altLang="en-US"/>
          </a:p>
        </p:txBody>
      </p:sp>
      <p:sp>
        <p:nvSpPr>
          <p:cNvPr id="5" name="Footer Placeholder 4"/>
          <p:cNvSpPr>
            <a:spLocks noGrp="1"/>
          </p:cNvSpPr>
          <p:nvPr>
            <p:ph type="ftr" sz="quarter" idx="11"/>
          </p:nvPr>
        </p:nvSpPr>
        <p:spPr/>
        <p:txBody>
          <a:bodyPr/>
          <a:lstStyle/>
          <a:p>
            <a:pPr>
              <a:defRPr/>
            </a:pPr>
            <a:endParaRPr lang="ru-RU" altLang="en-US"/>
          </a:p>
        </p:txBody>
      </p:sp>
      <p:sp>
        <p:nvSpPr>
          <p:cNvPr id="6" name="Slide Number Placeholder 5"/>
          <p:cNvSpPr>
            <a:spLocks noGrp="1"/>
          </p:cNvSpPr>
          <p:nvPr>
            <p:ph type="sldNum" sz="quarter" idx="12"/>
          </p:nvPr>
        </p:nvSpPr>
        <p:spPr/>
        <p:txBody>
          <a:bodyPr/>
          <a:lstStyle/>
          <a:p>
            <a:fld id="{91106AA8-F36D-4085-B8A9-ACC467B5B909}" type="slidenum">
              <a:rPr lang="ru-RU" altLang="en-US"/>
              <a:pPr/>
              <a:t>‹#›</a:t>
            </a:fld>
            <a:endParaRPr lang="ru-RU" altLang="en-US"/>
          </a:p>
        </p:txBody>
      </p:sp>
    </p:spTree>
    <p:extLst>
      <p:ext uri="{BB962C8B-B14F-4D97-AF65-F5344CB8AC3E}">
        <p14:creationId xmlns:p14="http://schemas.microsoft.com/office/powerpoint/2010/main" val="16823041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ое название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ru-RU" dirty="0"/>
              <a:t>Образец заголовка</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Date Placeholder 3"/>
          <p:cNvSpPr>
            <a:spLocks noGrp="1"/>
          </p:cNvSpPr>
          <p:nvPr>
            <p:ph type="dt" sz="half" idx="10"/>
          </p:nvPr>
        </p:nvSpPr>
        <p:spPr/>
        <p:txBody>
          <a:bodyPr/>
          <a:lstStyle/>
          <a:p>
            <a:pPr>
              <a:defRPr/>
            </a:pPr>
            <a:endParaRPr lang="ru-RU" altLang="en-US"/>
          </a:p>
        </p:txBody>
      </p:sp>
      <p:sp>
        <p:nvSpPr>
          <p:cNvPr id="5" name="Footer Placeholder 4"/>
          <p:cNvSpPr>
            <a:spLocks noGrp="1"/>
          </p:cNvSpPr>
          <p:nvPr>
            <p:ph type="ftr" sz="quarter" idx="11"/>
          </p:nvPr>
        </p:nvSpPr>
        <p:spPr/>
        <p:txBody>
          <a:bodyPr/>
          <a:lstStyle/>
          <a:p>
            <a:pPr>
              <a:defRPr/>
            </a:pPr>
            <a:endParaRPr lang="ru-RU" altLang="en-US"/>
          </a:p>
        </p:txBody>
      </p:sp>
      <p:sp>
        <p:nvSpPr>
          <p:cNvPr id="6" name="Slide Number Placeholder 5"/>
          <p:cNvSpPr>
            <a:spLocks noGrp="1"/>
          </p:cNvSpPr>
          <p:nvPr>
            <p:ph type="sldNum" sz="quarter" idx="12"/>
          </p:nvPr>
        </p:nvSpPr>
        <p:spPr/>
        <p:txBody>
          <a:bodyPr/>
          <a:lstStyle/>
          <a:p>
            <a:fld id="{91106AA8-F36D-4085-B8A9-ACC467B5B909}" type="slidenum">
              <a:rPr lang="ru-RU" altLang="en-US"/>
              <a:pPr/>
              <a:t>‹#›</a:t>
            </a:fld>
            <a:endParaRPr lang="ru-RU" altLang="en-US"/>
          </a:p>
        </p:txBody>
      </p:sp>
    </p:spTree>
    <p:extLst>
      <p:ext uri="{BB962C8B-B14F-4D97-AF65-F5344CB8AC3E}">
        <p14:creationId xmlns:p14="http://schemas.microsoft.com/office/powerpoint/2010/main" val="12427796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t>Образец заголовка</a:t>
            </a:r>
            <a:endParaRPr lang="en-US" dirty="0"/>
          </a:p>
        </p:txBody>
      </p:sp>
      <p:sp>
        <p:nvSpPr>
          <p:cNvPr id="3" name="Content Placeholder 2"/>
          <p:cNvSpPr>
            <a:spLocks noGrp="1"/>
          </p:cNvSpPr>
          <p:nvPr>
            <p:ph idx="1"/>
          </p:nvPr>
        </p:nvSpPr>
        <p:spPr/>
        <p:txBody>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Date Placeholder 3"/>
          <p:cNvSpPr>
            <a:spLocks noGrp="1"/>
          </p:cNvSpPr>
          <p:nvPr>
            <p:ph type="dt" sz="half" idx="10"/>
          </p:nvPr>
        </p:nvSpPr>
        <p:spPr/>
        <p:txBody>
          <a:bodyPr/>
          <a:lstStyle/>
          <a:p>
            <a:pPr>
              <a:defRPr/>
            </a:pPr>
            <a:endParaRPr lang="ru-RU" altLang="en-US"/>
          </a:p>
        </p:txBody>
      </p:sp>
      <p:sp>
        <p:nvSpPr>
          <p:cNvPr id="5" name="Footer Placeholder 4"/>
          <p:cNvSpPr>
            <a:spLocks noGrp="1"/>
          </p:cNvSpPr>
          <p:nvPr>
            <p:ph type="ftr" sz="quarter" idx="11"/>
          </p:nvPr>
        </p:nvSpPr>
        <p:spPr/>
        <p:txBody>
          <a:bodyPr/>
          <a:lstStyle/>
          <a:p>
            <a:pPr>
              <a:defRPr/>
            </a:pPr>
            <a:endParaRPr lang="ru-RU" altLang="en-US"/>
          </a:p>
        </p:txBody>
      </p:sp>
      <p:sp>
        <p:nvSpPr>
          <p:cNvPr id="6" name="Slide Number Placeholder 5"/>
          <p:cNvSpPr>
            <a:spLocks noGrp="1"/>
          </p:cNvSpPr>
          <p:nvPr>
            <p:ph type="sldNum" sz="quarter" idx="12"/>
          </p:nvPr>
        </p:nvSpPr>
        <p:spPr/>
        <p:txBody>
          <a:bodyPr/>
          <a:lstStyle/>
          <a:p>
            <a:fld id="{B0BD5F7E-B9D9-480A-8D94-AB2EEBAE09EF}" type="slidenum">
              <a:rPr lang="ru-RU" altLang="en-US"/>
              <a:pPr/>
              <a:t>‹#›</a:t>
            </a:fld>
            <a:endParaRPr lang="ru-RU" altLang="en-US"/>
          </a:p>
        </p:txBody>
      </p:sp>
    </p:spTree>
    <p:extLst>
      <p:ext uri="{BB962C8B-B14F-4D97-AF65-F5344CB8AC3E}">
        <p14:creationId xmlns:p14="http://schemas.microsoft.com/office/powerpoint/2010/main" val="4231361755"/>
      </p:ext>
    </p:extLst>
  </p:cSld>
  <p:clrMapOvr>
    <a:masterClrMapping/>
  </p:clrMapOvr>
  <p:transition spd="slow">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ru-RU" dirty="0"/>
              <a:t>Образец заголовка</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a:t>Образец текста</a:t>
            </a:r>
          </a:p>
        </p:txBody>
      </p:sp>
      <p:sp>
        <p:nvSpPr>
          <p:cNvPr id="4" name="Date Placeholder 3"/>
          <p:cNvSpPr>
            <a:spLocks noGrp="1"/>
          </p:cNvSpPr>
          <p:nvPr>
            <p:ph type="dt" sz="half" idx="10"/>
          </p:nvPr>
        </p:nvSpPr>
        <p:spPr/>
        <p:txBody>
          <a:bodyPr/>
          <a:lstStyle/>
          <a:p>
            <a:pPr>
              <a:defRPr/>
            </a:pPr>
            <a:endParaRPr lang="ru-RU" altLang="en-US"/>
          </a:p>
        </p:txBody>
      </p:sp>
      <p:sp>
        <p:nvSpPr>
          <p:cNvPr id="5" name="Footer Placeholder 4"/>
          <p:cNvSpPr>
            <a:spLocks noGrp="1"/>
          </p:cNvSpPr>
          <p:nvPr>
            <p:ph type="ftr" sz="quarter" idx="11"/>
          </p:nvPr>
        </p:nvSpPr>
        <p:spPr/>
        <p:txBody>
          <a:bodyPr/>
          <a:lstStyle/>
          <a:p>
            <a:pPr>
              <a:defRPr/>
            </a:pPr>
            <a:endParaRPr lang="ru-RU" altLang="en-US"/>
          </a:p>
        </p:txBody>
      </p:sp>
      <p:sp>
        <p:nvSpPr>
          <p:cNvPr id="6" name="Slide Number Placeholder 5"/>
          <p:cNvSpPr>
            <a:spLocks noGrp="1"/>
          </p:cNvSpPr>
          <p:nvPr>
            <p:ph type="sldNum" sz="quarter" idx="12"/>
          </p:nvPr>
        </p:nvSpPr>
        <p:spPr/>
        <p:txBody>
          <a:bodyPr/>
          <a:lstStyle/>
          <a:p>
            <a:fld id="{2C9B821A-3D68-428A-A9DB-26BCCCB3B990}" type="slidenum">
              <a:rPr lang="ru-RU" altLang="en-US"/>
              <a:pPr/>
              <a:t>‹#›</a:t>
            </a:fld>
            <a:endParaRPr lang="ru-RU" altLang="en-US"/>
          </a:p>
        </p:txBody>
      </p:sp>
    </p:spTree>
    <p:extLst>
      <p:ext uri="{BB962C8B-B14F-4D97-AF65-F5344CB8AC3E}">
        <p14:creationId xmlns:p14="http://schemas.microsoft.com/office/powerpoint/2010/main" val="3466919079"/>
      </p:ext>
    </p:extLst>
  </p:cSld>
  <p:clrMapOvr>
    <a:masterClrMapping/>
  </p:clrMapOvr>
  <p:transition spd="slow">
    <p:push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ru-RU" dirty="0"/>
              <a:t>Образец заголовка</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5" name="Date Placeholder 4"/>
          <p:cNvSpPr>
            <a:spLocks noGrp="1"/>
          </p:cNvSpPr>
          <p:nvPr>
            <p:ph type="dt" sz="half" idx="10"/>
          </p:nvPr>
        </p:nvSpPr>
        <p:spPr/>
        <p:txBody>
          <a:bodyPr/>
          <a:lstStyle/>
          <a:p>
            <a:pPr>
              <a:defRPr/>
            </a:pPr>
            <a:endParaRPr lang="ru-RU" altLang="en-US"/>
          </a:p>
        </p:txBody>
      </p:sp>
      <p:sp>
        <p:nvSpPr>
          <p:cNvPr id="6" name="Footer Placeholder 5"/>
          <p:cNvSpPr>
            <a:spLocks noGrp="1"/>
          </p:cNvSpPr>
          <p:nvPr>
            <p:ph type="ftr" sz="quarter" idx="11"/>
          </p:nvPr>
        </p:nvSpPr>
        <p:spPr/>
        <p:txBody>
          <a:bodyPr/>
          <a:lstStyle/>
          <a:p>
            <a:pPr>
              <a:defRPr/>
            </a:pPr>
            <a:endParaRPr lang="ru-RU" altLang="en-US"/>
          </a:p>
        </p:txBody>
      </p:sp>
      <p:sp>
        <p:nvSpPr>
          <p:cNvPr id="7" name="Slide Number Placeholder 6"/>
          <p:cNvSpPr>
            <a:spLocks noGrp="1"/>
          </p:cNvSpPr>
          <p:nvPr>
            <p:ph type="sldNum" sz="quarter" idx="12"/>
          </p:nvPr>
        </p:nvSpPr>
        <p:spPr/>
        <p:txBody>
          <a:bodyPr/>
          <a:lstStyle/>
          <a:p>
            <a:fld id="{3D2C5B70-FAA3-48DA-8F89-87B7AE79081B}" type="slidenum">
              <a:rPr lang="ru-RU" altLang="en-US"/>
              <a:pPr/>
              <a:t>‹#›</a:t>
            </a:fld>
            <a:endParaRPr lang="ru-RU" altLang="en-US"/>
          </a:p>
        </p:txBody>
      </p:sp>
    </p:spTree>
    <p:extLst>
      <p:ext uri="{BB962C8B-B14F-4D97-AF65-F5344CB8AC3E}">
        <p14:creationId xmlns:p14="http://schemas.microsoft.com/office/powerpoint/2010/main" val="1148457100"/>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ru-RU" dirty="0"/>
              <a:t>Образец заголовка</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7" name="Date Placeholder 6"/>
          <p:cNvSpPr>
            <a:spLocks noGrp="1"/>
          </p:cNvSpPr>
          <p:nvPr>
            <p:ph type="dt" sz="half" idx="10"/>
          </p:nvPr>
        </p:nvSpPr>
        <p:spPr/>
        <p:txBody>
          <a:bodyPr/>
          <a:lstStyle/>
          <a:p>
            <a:pPr>
              <a:defRPr/>
            </a:pPr>
            <a:endParaRPr lang="ru-RU" altLang="en-US"/>
          </a:p>
        </p:txBody>
      </p:sp>
      <p:sp>
        <p:nvSpPr>
          <p:cNvPr id="8" name="Footer Placeholder 7"/>
          <p:cNvSpPr>
            <a:spLocks noGrp="1"/>
          </p:cNvSpPr>
          <p:nvPr>
            <p:ph type="ftr" sz="quarter" idx="11"/>
          </p:nvPr>
        </p:nvSpPr>
        <p:spPr/>
        <p:txBody>
          <a:bodyPr/>
          <a:lstStyle/>
          <a:p>
            <a:pPr>
              <a:defRPr/>
            </a:pPr>
            <a:endParaRPr lang="ru-RU" altLang="en-US"/>
          </a:p>
        </p:txBody>
      </p:sp>
      <p:sp>
        <p:nvSpPr>
          <p:cNvPr id="9" name="Slide Number Placeholder 8"/>
          <p:cNvSpPr>
            <a:spLocks noGrp="1"/>
          </p:cNvSpPr>
          <p:nvPr>
            <p:ph type="sldNum" sz="quarter" idx="12"/>
          </p:nvPr>
        </p:nvSpPr>
        <p:spPr/>
        <p:txBody>
          <a:bodyPr/>
          <a:lstStyle/>
          <a:p>
            <a:fld id="{B0F7995C-6370-4253-B9A5-A012D7A96DD8}" type="slidenum">
              <a:rPr lang="ru-RU" altLang="en-US"/>
              <a:pPr/>
              <a:t>‹#›</a:t>
            </a:fld>
            <a:endParaRPr lang="ru-RU" altLang="en-US"/>
          </a:p>
        </p:txBody>
      </p:sp>
    </p:spTree>
    <p:extLst>
      <p:ext uri="{BB962C8B-B14F-4D97-AF65-F5344CB8AC3E}">
        <p14:creationId xmlns:p14="http://schemas.microsoft.com/office/powerpoint/2010/main" val="652923666"/>
      </p:ext>
    </p:extLst>
  </p:cSld>
  <p:clrMapOvr>
    <a:masterClrMapping/>
  </p:clrMapOvr>
  <p:transition spd="slow">
    <p:push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ru-RU" dirty="0"/>
              <a:t>Образец заголовка</a:t>
            </a:r>
            <a:endParaRPr lang="en-US" dirty="0"/>
          </a:p>
        </p:txBody>
      </p:sp>
      <p:sp>
        <p:nvSpPr>
          <p:cNvPr id="3" name="Date Placeholder 2"/>
          <p:cNvSpPr>
            <a:spLocks noGrp="1"/>
          </p:cNvSpPr>
          <p:nvPr>
            <p:ph type="dt" sz="half" idx="10"/>
          </p:nvPr>
        </p:nvSpPr>
        <p:spPr/>
        <p:txBody>
          <a:bodyPr/>
          <a:lstStyle/>
          <a:p>
            <a:pPr>
              <a:defRPr/>
            </a:pPr>
            <a:endParaRPr lang="ru-RU" altLang="en-US"/>
          </a:p>
        </p:txBody>
      </p:sp>
      <p:sp>
        <p:nvSpPr>
          <p:cNvPr id="4" name="Footer Placeholder 3"/>
          <p:cNvSpPr>
            <a:spLocks noGrp="1"/>
          </p:cNvSpPr>
          <p:nvPr>
            <p:ph type="ftr" sz="quarter" idx="11"/>
          </p:nvPr>
        </p:nvSpPr>
        <p:spPr/>
        <p:txBody>
          <a:bodyPr/>
          <a:lstStyle/>
          <a:p>
            <a:pPr>
              <a:defRPr/>
            </a:pPr>
            <a:endParaRPr lang="ru-RU" altLang="en-US"/>
          </a:p>
        </p:txBody>
      </p:sp>
      <p:sp>
        <p:nvSpPr>
          <p:cNvPr id="5" name="Slide Number Placeholder 4"/>
          <p:cNvSpPr>
            <a:spLocks noGrp="1"/>
          </p:cNvSpPr>
          <p:nvPr>
            <p:ph type="sldNum" sz="quarter" idx="12"/>
          </p:nvPr>
        </p:nvSpPr>
        <p:spPr/>
        <p:txBody>
          <a:bodyPr/>
          <a:lstStyle/>
          <a:p>
            <a:fld id="{F1D467D7-D882-40B4-B089-4B0F786C7016}" type="slidenum">
              <a:rPr lang="ru-RU" altLang="en-US"/>
              <a:pPr/>
              <a:t>‹#›</a:t>
            </a:fld>
            <a:endParaRPr lang="ru-RU" altLang="en-US"/>
          </a:p>
        </p:txBody>
      </p:sp>
    </p:spTree>
    <p:extLst>
      <p:ext uri="{BB962C8B-B14F-4D97-AF65-F5344CB8AC3E}">
        <p14:creationId xmlns:p14="http://schemas.microsoft.com/office/powerpoint/2010/main" val="4117242961"/>
      </p:ext>
    </p:extLst>
  </p:cSld>
  <p:clrMapOvr>
    <a:masterClrMapping/>
  </p:clrMapOvr>
  <p:transition spd="slow">
    <p:push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ru-RU" altLang="en-US"/>
          </a:p>
        </p:txBody>
      </p:sp>
      <p:sp>
        <p:nvSpPr>
          <p:cNvPr id="3" name="Footer Placeholder 2"/>
          <p:cNvSpPr>
            <a:spLocks noGrp="1"/>
          </p:cNvSpPr>
          <p:nvPr>
            <p:ph type="ftr" sz="quarter" idx="11"/>
          </p:nvPr>
        </p:nvSpPr>
        <p:spPr/>
        <p:txBody>
          <a:bodyPr/>
          <a:lstStyle/>
          <a:p>
            <a:pPr>
              <a:defRPr/>
            </a:pPr>
            <a:endParaRPr lang="ru-RU" altLang="en-US"/>
          </a:p>
        </p:txBody>
      </p:sp>
      <p:sp>
        <p:nvSpPr>
          <p:cNvPr id="4" name="Slide Number Placeholder 3"/>
          <p:cNvSpPr>
            <a:spLocks noGrp="1"/>
          </p:cNvSpPr>
          <p:nvPr>
            <p:ph type="sldNum" sz="quarter" idx="12"/>
          </p:nvPr>
        </p:nvSpPr>
        <p:spPr/>
        <p:txBody>
          <a:bodyPr/>
          <a:lstStyle/>
          <a:p>
            <a:fld id="{84536A62-94C1-457B-9CCF-C5E7596BA357}" type="slidenum">
              <a:rPr lang="ru-RU" altLang="en-US"/>
              <a:pPr/>
              <a:t>‹#›</a:t>
            </a:fld>
            <a:endParaRPr lang="ru-RU" altLang="en-US"/>
          </a:p>
        </p:txBody>
      </p:sp>
    </p:spTree>
    <p:extLst>
      <p:ext uri="{BB962C8B-B14F-4D97-AF65-F5344CB8AC3E}">
        <p14:creationId xmlns:p14="http://schemas.microsoft.com/office/powerpoint/2010/main" val="954125663"/>
      </p:ext>
    </p:extLst>
  </p:cSld>
  <p:clrMapOvr>
    <a:masterClrMapping/>
  </p:clrMapOvr>
  <p:transition spd="slow">
    <p:push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ru-RU" dirty="0"/>
              <a:t>Образец заголовка</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dirty="0"/>
              <a:t>Образец текста</a:t>
            </a:r>
          </a:p>
        </p:txBody>
      </p:sp>
      <p:sp>
        <p:nvSpPr>
          <p:cNvPr id="5" name="Date Placeholder 4"/>
          <p:cNvSpPr>
            <a:spLocks noGrp="1"/>
          </p:cNvSpPr>
          <p:nvPr>
            <p:ph type="dt" sz="half" idx="10"/>
          </p:nvPr>
        </p:nvSpPr>
        <p:spPr/>
        <p:txBody>
          <a:bodyPr/>
          <a:lstStyle/>
          <a:p>
            <a:pPr>
              <a:defRPr/>
            </a:pPr>
            <a:endParaRPr lang="ru-RU" altLang="en-US"/>
          </a:p>
        </p:txBody>
      </p:sp>
      <p:sp>
        <p:nvSpPr>
          <p:cNvPr id="6" name="Footer Placeholder 5"/>
          <p:cNvSpPr>
            <a:spLocks noGrp="1"/>
          </p:cNvSpPr>
          <p:nvPr>
            <p:ph type="ftr" sz="quarter" idx="11"/>
          </p:nvPr>
        </p:nvSpPr>
        <p:spPr/>
        <p:txBody>
          <a:bodyPr/>
          <a:lstStyle/>
          <a:p>
            <a:pPr>
              <a:defRPr/>
            </a:pPr>
            <a:endParaRPr lang="ru-RU" altLang="en-US"/>
          </a:p>
        </p:txBody>
      </p:sp>
      <p:sp>
        <p:nvSpPr>
          <p:cNvPr id="7" name="Slide Number Placeholder 6"/>
          <p:cNvSpPr>
            <a:spLocks noGrp="1"/>
          </p:cNvSpPr>
          <p:nvPr>
            <p:ph type="sldNum" sz="quarter" idx="12"/>
          </p:nvPr>
        </p:nvSpPr>
        <p:spPr/>
        <p:txBody>
          <a:bodyPr/>
          <a:lstStyle/>
          <a:p>
            <a:fld id="{4F96CA65-3500-4D2A-859D-F9F1EE207AEC}" type="slidenum">
              <a:rPr lang="ru-RU" altLang="en-US"/>
              <a:pPr/>
              <a:t>‹#›</a:t>
            </a:fld>
            <a:endParaRPr lang="ru-RU" altLang="en-US"/>
          </a:p>
        </p:txBody>
      </p:sp>
    </p:spTree>
    <p:extLst>
      <p:ext uri="{BB962C8B-B14F-4D97-AF65-F5344CB8AC3E}">
        <p14:creationId xmlns:p14="http://schemas.microsoft.com/office/powerpoint/2010/main" val="3846695746"/>
      </p:ext>
    </p:extLst>
  </p:cSld>
  <p:clrMapOvr>
    <a:masterClrMapping/>
  </p:clrMapOvr>
  <p:transition spd="slow">
    <p:push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ru-RU" dirty="0"/>
              <a:t>Образец заголовка</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dirty="0"/>
              <a:t>Вставка рисунка</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dirty="0"/>
              <a:t>Образец текста</a:t>
            </a:r>
          </a:p>
        </p:txBody>
      </p:sp>
      <p:sp>
        <p:nvSpPr>
          <p:cNvPr id="5" name="Date Placeholder 4"/>
          <p:cNvSpPr>
            <a:spLocks noGrp="1"/>
          </p:cNvSpPr>
          <p:nvPr>
            <p:ph type="dt" sz="half" idx="10"/>
          </p:nvPr>
        </p:nvSpPr>
        <p:spPr/>
        <p:txBody>
          <a:bodyPr/>
          <a:lstStyle/>
          <a:p>
            <a:pPr>
              <a:defRPr/>
            </a:pPr>
            <a:endParaRPr lang="ru-RU" altLang="en-US"/>
          </a:p>
        </p:txBody>
      </p:sp>
      <p:sp>
        <p:nvSpPr>
          <p:cNvPr id="6" name="Footer Placeholder 5"/>
          <p:cNvSpPr>
            <a:spLocks noGrp="1"/>
          </p:cNvSpPr>
          <p:nvPr>
            <p:ph type="ftr" sz="quarter" idx="11"/>
          </p:nvPr>
        </p:nvSpPr>
        <p:spPr/>
        <p:txBody>
          <a:bodyPr/>
          <a:lstStyle/>
          <a:p>
            <a:pPr>
              <a:defRPr/>
            </a:pPr>
            <a:endParaRPr lang="ru-RU" altLang="en-US"/>
          </a:p>
        </p:txBody>
      </p:sp>
      <p:sp>
        <p:nvSpPr>
          <p:cNvPr id="7" name="Slide Number Placeholder 6"/>
          <p:cNvSpPr>
            <a:spLocks noGrp="1"/>
          </p:cNvSpPr>
          <p:nvPr>
            <p:ph type="sldNum" sz="quarter" idx="12"/>
          </p:nvPr>
        </p:nvSpPr>
        <p:spPr/>
        <p:txBody>
          <a:bodyPr/>
          <a:lstStyle/>
          <a:p>
            <a:fld id="{18D7211A-DD59-42B8-8D32-097A299EE46D}" type="slidenum">
              <a:rPr lang="ru-RU" altLang="en-US"/>
              <a:pPr/>
              <a:t>‹#›</a:t>
            </a:fld>
            <a:endParaRPr lang="ru-RU" altLang="en-US"/>
          </a:p>
        </p:txBody>
      </p:sp>
    </p:spTree>
    <p:extLst>
      <p:ext uri="{BB962C8B-B14F-4D97-AF65-F5344CB8AC3E}">
        <p14:creationId xmlns:p14="http://schemas.microsoft.com/office/powerpoint/2010/main" val="2267223642"/>
      </p:ext>
    </p:extLst>
  </p:cSld>
  <p:clrMapOvr>
    <a:masterClrMapping/>
  </p:clrMapOvr>
  <p:transition spd="slow">
    <p:push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ru-RU" dirty="0"/>
              <a:t>Образец заголовка</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endParaRPr lang="ru-RU" alt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ru-RU" alt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91106AA8-F36D-4085-B8A9-ACC467B5B909}" type="slidenum">
              <a:rPr lang="ru-RU" altLang="en-US"/>
              <a:pPr/>
              <a:t>‹#›</a:t>
            </a:fld>
            <a:endParaRPr lang="ru-RU" altLang="en-US"/>
          </a:p>
        </p:txBody>
      </p:sp>
    </p:spTree>
    <p:extLst>
      <p:ext uri="{BB962C8B-B14F-4D97-AF65-F5344CB8AC3E}">
        <p14:creationId xmlns:p14="http://schemas.microsoft.com/office/powerpoint/2010/main" val="1253578556"/>
      </p:ext>
    </p:extLst>
  </p:cSld>
  <p:clrMap bg1="lt1" tx1="dk1" bg2="lt2" tx2="dk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 id="2147483924" r:id="rId11"/>
    <p:sldLayoutId id="2147483925" r:id="rId12"/>
    <p:sldLayoutId id="2147483926" r:id="rId13"/>
    <p:sldLayoutId id="2147483927" r:id="rId14"/>
    <p:sldLayoutId id="2147483928" r:id="rId15"/>
    <p:sldLayoutId id="2147483929" r:id="rId16"/>
  </p:sldLayoutIdLst>
  <p:transition spd="slow">
    <p:push dir="u"/>
  </p:transition>
  <p:timing>
    <p:tnLst>
      <p:par>
        <p:cTn id="1" dur="indefinite" restart="never" nodeType="tmRoot"/>
      </p:par>
    </p:tnLst>
  </p:timing>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idx="1"/>
          </p:nvPr>
        </p:nvSpPr>
        <p:spPr>
          <a:xfrm>
            <a:off x="309205" y="304800"/>
            <a:ext cx="8606195" cy="6400800"/>
          </a:xfrm>
        </p:spPr>
        <p:txBody>
          <a:bodyPr>
            <a:normAutofit lnSpcReduction="10000"/>
          </a:bodyPr>
          <a:lstStyle/>
          <a:p>
            <a:pPr algn="r">
              <a:lnSpc>
                <a:spcPct val="90000"/>
              </a:lnSpc>
            </a:pPr>
            <a:endParaRPr lang="ru-RU" altLang="en-US" sz="2000" smtClean="0"/>
          </a:p>
          <a:p>
            <a:pPr algn="ctr">
              <a:lnSpc>
                <a:spcPct val="90000"/>
              </a:lnSpc>
              <a:buFont typeface="Wingdings 2" panose="05020102010507070707" pitchFamily="18" charset="2"/>
              <a:buNone/>
            </a:pPr>
            <a:r>
              <a:rPr lang="ru-RU" altLang="en-US" sz="2000" smtClean="0"/>
              <a:t>Министерство здравоохранения Украины</a:t>
            </a:r>
          </a:p>
          <a:p>
            <a:pPr algn="ctr">
              <a:lnSpc>
                <a:spcPct val="90000"/>
              </a:lnSpc>
              <a:buFont typeface="Wingdings 2" panose="05020102010507070707" pitchFamily="18" charset="2"/>
              <a:buNone/>
            </a:pPr>
            <a:r>
              <a:rPr lang="ru-RU" altLang="en-US" sz="2000" smtClean="0"/>
              <a:t>Харьковский национальный медицинский университет</a:t>
            </a:r>
          </a:p>
          <a:p>
            <a:pPr algn="ctr">
              <a:lnSpc>
                <a:spcPct val="90000"/>
              </a:lnSpc>
              <a:buFont typeface="Wingdings 2" panose="05020102010507070707" pitchFamily="18" charset="2"/>
              <a:buNone/>
            </a:pPr>
            <a:r>
              <a:rPr lang="ru-RU" altLang="en-US" sz="2000" smtClean="0"/>
              <a:t>Учебно-научный институт последипломного образования</a:t>
            </a:r>
          </a:p>
          <a:p>
            <a:pPr algn="ctr">
              <a:lnSpc>
                <a:spcPct val="90000"/>
              </a:lnSpc>
              <a:buFont typeface="Wingdings 2" panose="05020102010507070707" pitchFamily="18" charset="2"/>
              <a:buNone/>
            </a:pPr>
            <a:r>
              <a:rPr lang="ru-RU" altLang="en-US" sz="2000" smtClean="0"/>
              <a:t>Кафедра стоматологии</a:t>
            </a:r>
          </a:p>
          <a:p>
            <a:pPr algn="r">
              <a:lnSpc>
                <a:spcPct val="90000"/>
              </a:lnSpc>
              <a:buFont typeface="Wingdings 2" panose="05020102010507070707" pitchFamily="18" charset="2"/>
              <a:buNone/>
            </a:pPr>
            <a:r>
              <a:rPr lang="ru-RU" altLang="en-US" sz="1600" smtClean="0"/>
              <a:t>Зав. Кафедрой д.м.н., проф. Соколова И.И.</a:t>
            </a:r>
          </a:p>
          <a:p>
            <a:pPr algn="ctr">
              <a:lnSpc>
                <a:spcPct val="90000"/>
              </a:lnSpc>
              <a:buFont typeface="Wingdings" panose="05000000000000000000" pitchFamily="2" charset="2"/>
              <a:buNone/>
            </a:pPr>
            <a:endParaRPr lang="ru-RU" altLang="en-US" i="1" smtClean="0">
              <a:solidFill>
                <a:schemeClr val="accent1"/>
              </a:solidFill>
            </a:endParaRPr>
          </a:p>
          <a:p>
            <a:pPr algn="ctr">
              <a:lnSpc>
                <a:spcPct val="90000"/>
              </a:lnSpc>
              <a:buFont typeface="Wingdings" panose="05000000000000000000" pitchFamily="2" charset="2"/>
              <a:buNone/>
            </a:pPr>
            <a:r>
              <a:rPr lang="ru-RU" altLang="en-US" i="1" smtClean="0">
                <a:solidFill>
                  <a:schemeClr val="accent1"/>
                </a:solidFill>
              </a:rPr>
              <a:t>Особенности клиники, лечения и профилактики аномалий отдельных зубов в зависимости от возраста</a:t>
            </a:r>
            <a:endParaRPr lang="en-US" altLang="en-US" i="1" smtClean="0">
              <a:solidFill>
                <a:schemeClr val="accent1"/>
              </a:solidFill>
            </a:endParaRPr>
          </a:p>
          <a:p>
            <a:pPr algn="r">
              <a:lnSpc>
                <a:spcPct val="90000"/>
              </a:lnSpc>
              <a:buFont typeface="Wingdings" panose="05000000000000000000" pitchFamily="2" charset="2"/>
              <a:buNone/>
            </a:pPr>
            <a:r>
              <a:rPr lang="ru-RU" altLang="en-US" smtClean="0">
                <a:solidFill>
                  <a:schemeClr val="accent1"/>
                </a:solidFill>
              </a:rPr>
              <a:t>							</a:t>
            </a:r>
            <a:r>
              <a:rPr lang="uk-UA" altLang="en-US" sz="1600" smtClean="0">
                <a:latin typeface="Times New Roman" panose="02020603050405020304" pitchFamily="18" charset="0"/>
              </a:rPr>
              <a:t>Выполнил</a:t>
            </a:r>
          </a:p>
          <a:p>
            <a:pPr algn="r">
              <a:lnSpc>
                <a:spcPct val="90000"/>
              </a:lnSpc>
              <a:buFont typeface="Wingdings" panose="05000000000000000000" pitchFamily="2" charset="2"/>
              <a:buNone/>
            </a:pPr>
            <a:r>
              <a:rPr lang="en-US" altLang="en-US" sz="1600" smtClean="0">
                <a:latin typeface="Times New Roman" panose="02020603050405020304" pitchFamily="18" charset="0"/>
              </a:rPr>
              <a:t>                                                                                                           </a:t>
            </a:r>
            <a:r>
              <a:rPr lang="uk-UA" altLang="en-US" sz="1600" smtClean="0">
                <a:latin typeface="Times New Roman" panose="02020603050405020304" pitchFamily="18" charset="0"/>
              </a:rPr>
              <a:t>Врач-интерн 1 года обучения</a:t>
            </a:r>
          </a:p>
          <a:p>
            <a:pPr algn="r">
              <a:lnSpc>
                <a:spcPct val="90000"/>
              </a:lnSpc>
              <a:buFont typeface="Wingdings" panose="05000000000000000000" pitchFamily="2" charset="2"/>
              <a:buNone/>
            </a:pPr>
            <a:r>
              <a:rPr lang="en-US" altLang="en-US" sz="1600" smtClean="0">
                <a:latin typeface="Times New Roman" panose="02020603050405020304" pitchFamily="18" charset="0"/>
              </a:rPr>
              <a:t>                                                                                                           </a:t>
            </a:r>
            <a:r>
              <a:rPr lang="uk-UA" altLang="en-US" sz="1600" smtClean="0">
                <a:latin typeface="Times New Roman" panose="02020603050405020304" pitchFamily="18" charset="0"/>
              </a:rPr>
              <a:t>1 группы</a:t>
            </a:r>
          </a:p>
          <a:p>
            <a:pPr algn="r">
              <a:lnSpc>
                <a:spcPct val="90000"/>
              </a:lnSpc>
              <a:buFont typeface="Wingdings" panose="05000000000000000000" pitchFamily="2" charset="2"/>
              <a:buNone/>
            </a:pPr>
            <a:r>
              <a:rPr lang="en-US" altLang="en-US" sz="1600" smtClean="0">
                <a:latin typeface="Times New Roman" panose="02020603050405020304" pitchFamily="18" charset="0"/>
              </a:rPr>
              <a:t>                                                                                                           </a:t>
            </a:r>
            <a:r>
              <a:rPr lang="uk-UA" altLang="en-US" sz="1600" smtClean="0">
                <a:latin typeface="Times New Roman" panose="02020603050405020304" pitchFamily="18" charset="0"/>
              </a:rPr>
              <a:t> Нго Ван Чунг</a:t>
            </a:r>
          </a:p>
          <a:p>
            <a:pPr algn="just">
              <a:lnSpc>
                <a:spcPct val="90000"/>
              </a:lnSpc>
              <a:buFont typeface="Wingdings" panose="05000000000000000000" pitchFamily="2" charset="2"/>
              <a:buNone/>
            </a:pPr>
            <a:endParaRPr lang="uk-UA" altLang="en-US" sz="1600" smtClean="0">
              <a:latin typeface="Times New Roman" panose="02020603050405020304" pitchFamily="18" charset="0"/>
            </a:endParaRPr>
          </a:p>
          <a:p>
            <a:pPr algn="just">
              <a:lnSpc>
                <a:spcPct val="90000"/>
              </a:lnSpc>
              <a:buFont typeface="Wingdings" panose="05000000000000000000" pitchFamily="2" charset="2"/>
              <a:buNone/>
            </a:pPr>
            <a:endParaRPr lang="uk-UA" altLang="en-US" sz="1600" smtClean="0">
              <a:latin typeface="Times New Roman" panose="02020603050405020304" pitchFamily="18" charset="0"/>
            </a:endParaRPr>
          </a:p>
          <a:p>
            <a:pPr algn="just">
              <a:lnSpc>
                <a:spcPct val="90000"/>
              </a:lnSpc>
              <a:buFont typeface="Wingdings" panose="05000000000000000000" pitchFamily="2" charset="2"/>
              <a:buNone/>
            </a:pPr>
            <a:endParaRPr lang="uk-UA" altLang="en-US" sz="1600" smtClean="0">
              <a:latin typeface="Times New Roman" panose="02020603050405020304" pitchFamily="18" charset="0"/>
            </a:endParaRPr>
          </a:p>
          <a:p>
            <a:pPr algn="just">
              <a:lnSpc>
                <a:spcPct val="90000"/>
              </a:lnSpc>
              <a:buFont typeface="Wingdings" panose="05000000000000000000" pitchFamily="2" charset="2"/>
              <a:buNone/>
            </a:pPr>
            <a:endParaRPr lang="uk-UA" altLang="en-US" sz="1600" smtClean="0">
              <a:latin typeface="Times New Roman" panose="02020603050405020304" pitchFamily="18" charset="0"/>
            </a:endParaRPr>
          </a:p>
          <a:p>
            <a:pPr algn="ctr">
              <a:lnSpc>
                <a:spcPct val="90000"/>
              </a:lnSpc>
              <a:buFont typeface="Wingdings" panose="05000000000000000000" pitchFamily="2" charset="2"/>
              <a:buNone/>
            </a:pPr>
            <a:r>
              <a:rPr lang="uk-UA" altLang="en-US" sz="1600" smtClean="0">
                <a:latin typeface="Times New Roman" panose="02020603050405020304" pitchFamily="18" charset="0"/>
              </a:rPr>
              <a:t>					Харьков 2014</a:t>
            </a:r>
            <a:endParaRPr lang="ru-RU" altLang="en-US" sz="1600" smtClean="0">
              <a:latin typeface="Times New Roman" panose="02020603050405020304" pitchFamily="18" charset="0"/>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304800"/>
            <a:ext cx="7543800" cy="1112838"/>
          </a:xfrm>
        </p:spPr>
        <p:txBody>
          <a:bodyPr/>
          <a:lstStyle/>
          <a:p>
            <a:r>
              <a:rPr lang="uk-UA" altLang="en-US" sz="2800" smtClean="0"/>
              <a:t>2. Дети первого года жизни (период начала прорезывания временных зубов)</a:t>
            </a:r>
            <a:endParaRPr lang="ru-RU" altLang="en-US" sz="2800" smtClean="0"/>
          </a:p>
        </p:txBody>
      </p:sp>
      <p:sp>
        <p:nvSpPr>
          <p:cNvPr id="12291" name="Rectangle 3"/>
          <p:cNvSpPr>
            <a:spLocks noGrp="1" noChangeArrowheads="1"/>
          </p:cNvSpPr>
          <p:nvPr>
            <p:ph idx="1"/>
          </p:nvPr>
        </p:nvSpPr>
        <p:spPr>
          <a:xfrm>
            <a:off x="457200" y="1719263"/>
            <a:ext cx="8305800" cy="4910137"/>
          </a:xfrm>
        </p:spPr>
        <p:txBody>
          <a:bodyPr/>
          <a:lstStyle/>
          <a:p>
            <a:pPr>
              <a:lnSpc>
                <a:spcPct val="80000"/>
              </a:lnSpc>
              <a:buFont typeface="Wingdings" panose="05000000000000000000" pitchFamily="2" charset="2"/>
              <a:buNone/>
            </a:pPr>
            <a:r>
              <a:rPr lang="uk-UA" altLang="en-US" sz="1300" smtClean="0"/>
              <a:t>        </a:t>
            </a:r>
            <a:r>
              <a:rPr lang="uk-UA" altLang="en-US" sz="1300" smtClean="0">
                <a:solidFill>
                  <a:schemeClr val="hlink"/>
                </a:solidFill>
              </a:rPr>
              <a:t>Этиологические факторы:</a:t>
            </a:r>
            <a:r>
              <a:rPr lang="uk-UA" altLang="en-US" sz="1300" smtClean="0"/>
              <a:t> </a:t>
            </a:r>
          </a:p>
          <a:p>
            <a:pPr>
              <a:lnSpc>
                <a:spcPct val="80000"/>
              </a:lnSpc>
            </a:pPr>
            <a:r>
              <a:rPr lang="uk-UA" altLang="en-US" sz="1300" smtClean="0"/>
              <a:t>- искусственное вскармливание - данный вид вскармливания используется как средство выбора при отсутствии у матери молока, при этом не требуется значительных усилий мускулатуры и состояние младенческой ретрогении, т. е. наличие сагиттального несоответствия между верхней и нижней челюстями во фронтальном отделе сохраняется, создается тенденция к дистальной окклюзии: </a:t>
            </a:r>
          </a:p>
          <a:p>
            <a:pPr>
              <a:lnSpc>
                <a:spcPct val="80000"/>
              </a:lnSpc>
            </a:pPr>
            <a:r>
              <a:rPr lang="uk-UA" altLang="en-US" sz="1300" smtClean="0"/>
              <a:t>- неправильно проводимое искусственное вскармливание. т.е. использование жесткой и длинной соски, которая может вызвать травму слизистой полости рта или наоборот очень мягкой с одним большим отверстием на конце - данный вариант не требует от ребенка усилий при кормлении; помимо этого некоторые родители оставляют ребенка один на один с бутылочкой-при этом она горлышком оказывает давление на альвеолярный отросток, деформируя его; </a:t>
            </a:r>
          </a:p>
          <a:p>
            <a:pPr>
              <a:lnSpc>
                <a:spcPct val="80000"/>
              </a:lnSpc>
            </a:pPr>
            <a:r>
              <a:rPr lang="uk-UA" altLang="en-US" sz="1300" smtClean="0"/>
              <a:t>- родовая травма - в виде насильственного извлечения плода за нижнюю челюсть - при этом страдает зона роста - мыщелковый отросток; </a:t>
            </a:r>
          </a:p>
          <a:p>
            <a:pPr>
              <a:lnSpc>
                <a:spcPct val="80000"/>
              </a:lnSpc>
            </a:pPr>
            <a:r>
              <a:rPr lang="uk-UA" altLang="en-US" sz="1300" smtClean="0"/>
              <a:t>- рахит - заболевание, связанное с недостатком витамина группы "Д", проявляющееся в слабой минерализации костей в том числе и лицевого скелета. Следствием которого может быть различной степени тяжести деформации как верхней так и нижней челюсти: I - нижняя челюсть приобретает четырехугольную форму, при этом теряется контакт во фронтальном отделе и формируется глубокий прикус; II - верхняя челюсть приобретает V-образную или седловиднообразную форму; III - деформируется нижняя челюсть, утол челюсти подтягивается кверху, т.е. возможно формирование аномалии как в сагиттальной, так и в вертикальной плоскости - открытого прикуса; </a:t>
            </a:r>
          </a:p>
          <a:p>
            <a:pPr>
              <a:lnSpc>
                <a:spcPct val="80000"/>
              </a:lnSpc>
            </a:pPr>
            <a:r>
              <a:rPr lang="uk-UA" altLang="en-US" sz="1300" smtClean="0"/>
              <a:t>- перенесенные заболевания - особенно тяжелые осложнения вызывает гематогенный остеомиелит, при этом возбудитель данного заболевания оседает в основном в зонах роста - на верхней челюсти скуловой и лобный отростоки, на нижней челюсти - в суставных отростках; </a:t>
            </a:r>
          </a:p>
          <a:p>
            <a:pPr>
              <a:lnSpc>
                <a:spcPct val="80000"/>
              </a:lnSpc>
            </a:pPr>
            <a:r>
              <a:rPr lang="uk-UA" altLang="en-US" sz="1300" smtClean="0"/>
              <a:t>- дыхание через рот в силу недостаточной очишенностй носовых ходов от корочек или вследствие частичной или полной атрезии.</a:t>
            </a:r>
            <a:endParaRPr lang="ru-RU" altLang="en-US" sz="1300" smtClean="0"/>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7" descr="7c48375c4e"/>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814388" y="1104900"/>
            <a:ext cx="3324225" cy="4800600"/>
          </a:xfrm>
          <a:noFill/>
        </p:spPr>
      </p:pic>
      <p:pic>
        <p:nvPicPr>
          <p:cNvPr id="13315" name="Picture 8" descr="kak-pravilno-kormit-novorozhdjennogo-iz-butylochki"/>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5553075" y="1066800"/>
            <a:ext cx="2828925" cy="4724400"/>
          </a:xfrm>
          <a:noFill/>
        </p:spPr>
      </p:pic>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r>
              <a:rPr lang="uk-UA" altLang="en-US" sz="2800" smtClean="0"/>
              <a:t>3. Дети 2-го и 3-го года жизни (период завершения формирования молочного прикуса)</a:t>
            </a:r>
            <a:endParaRPr lang="ru-RU" altLang="en-US" sz="2800" smtClean="0"/>
          </a:p>
        </p:txBody>
      </p:sp>
      <p:sp>
        <p:nvSpPr>
          <p:cNvPr id="14339" name="Rectangle 6"/>
          <p:cNvSpPr>
            <a:spLocks noGrp="1" noChangeArrowheads="1"/>
          </p:cNvSpPr>
          <p:nvPr>
            <p:ph idx="1"/>
          </p:nvPr>
        </p:nvSpPr>
        <p:spPr/>
        <p:txBody>
          <a:bodyPr/>
          <a:lstStyle/>
          <a:p>
            <a:pPr>
              <a:lnSpc>
                <a:spcPct val="90000"/>
              </a:lnSpc>
              <a:buFont typeface="Wingdings" panose="05000000000000000000" pitchFamily="2" charset="2"/>
              <a:buNone/>
            </a:pPr>
            <a:r>
              <a:rPr lang="uk-UA" altLang="en-US" smtClean="0"/>
              <a:t>    </a:t>
            </a:r>
            <a:r>
              <a:rPr lang="uk-UA" altLang="en-US" smtClean="0">
                <a:solidFill>
                  <a:schemeClr val="hlink"/>
                </a:solidFill>
              </a:rPr>
              <a:t>Этиологические факторы:</a:t>
            </a:r>
            <a:r>
              <a:rPr lang="uk-UA" altLang="en-US" smtClean="0"/>
              <a:t> </a:t>
            </a:r>
          </a:p>
          <a:p>
            <a:pPr>
              <a:lnSpc>
                <a:spcPct val="90000"/>
              </a:lnSpc>
            </a:pPr>
            <a:r>
              <a:rPr lang="uk-UA" altLang="en-US" smtClean="0"/>
              <a:t>- вредные привычки (сосание пальцев, пустышки, различных предметов, прием пищи с помощью соски); </a:t>
            </a:r>
          </a:p>
          <a:p>
            <a:pPr>
              <a:lnSpc>
                <a:spcPct val="90000"/>
              </a:lnSpc>
            </a:pPr>
            <a:r>
              <a:rPr lang="uk-UA" altLang="en-US" smtClean="0"/>
              <a:t>- рахит - недостаток вигами "Д"; </a:t>
            </a:r>
          </a:p>
          <a:p>
            <a:pPr>
              <a:lnSpc>
                <a:spcPct val="90000"/>
              </a:lnSpc>
            </a:pPr>
            <a:r>
              <a:rPr lang="uk-UA" altLang="en-US" smtClean="0"/>
              <a:t>- отсутствие в рационе ребенка жесткой пищи - "лень жевания"; </a:t>
            </a:r>
          </a:p>
          <a:p>
            <a:pPr>
              <a:lnSpc>
                <a:spcPct val="90000"/>
              </a:lnSpc>
            </a:pPr>
            <a:r>
              <a:rPr lang="uk-UA" altLang="en-US" smtClean="0"/>
              <a:t>- затрудненное носовое дыхание; </a:t>
            </a:r>
          </a:p>
          <a:p>
            <a:pPr>
              <a:lnSpc>
                <a:spcPct val="90000"/>
              </a:lnSpc>
            </a:pPr>
            <a:r>
              <a:rPr lang="uk-UA" altLang="en-US" smtClean="0"/>
              <a:t>- язык в покое располгается между зубами. </a:t>
            </a:r>
            <a:endParaRPr lang="ru-RU" altLang="en-US" smtClean="0"/>
          </a:p>
        </p:txBody>
      </p:sp>
      <p:sp>
        <p:nvSpPr>
          <p:cNvPr id="14340" name="Rectangle 7"/>
          <p:cNvSpPr>
            <a:spLocks noChangeArrowheads="1"/>
          </p:cNvSpPr>
          <p:nvPr/>
        </p:nvSpPr>
        <p:spPr bwMode="auto">
          <a:xfrm>
            <a:off x="381000" y="3663950"/>
            <a:ext cx="43592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uk-UA" altLang="en-US"/>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7" descr="imgpreview"/>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822188" y="1035595"/>
            <a:ext cx="2883268" cy="5012240"/>
          </a:xfrm>
          <a:noFill/>
        </p:spPr>
      </p:pic>
      <p:pic>
        <p:nvPicPr>
          <p:cNvPr id="15363" name="Picture 8" descr="imgpreview (1)"/>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267200" y="1219200"/>
            <a:ext cx="4114800" cy="4724400"/>
          </a:xfrm>
          <a:noFill/>
        </p:spPr>
      </p:pic>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uk-UA" altLang="en-US" sz="2800" smtClean="0"/>
              <a:t>4. Дети в возрасте 3-6 лет (период сформированного молочного прикуса)</a:t>
            </a:r>
            <a:endParaRPr lang="ru-RU" altLang="en-US" sz="2800" smtClean="0"/>
          </a:p>
        </p:txBody>
      </p:sp>
      <p:sp>
        <p:nvSpPr>
          <p:cNvPr id="16387" name="Rectangle 3"/>
          <p:cNvSpPr>
            <a:spLocks noGrp="1" noChangeArrowheads="1"/>
          </p:cNvSpPr>
          <p:nvPr>
            <p:ph idx="1"/>
          </p:nvPr>
        </p:nvSpPr>
        <p:spPr/>
        <p:txBody>
          <a:bodyPr/>
          <a:lstStyle/>
          <a:p>
            <a:pPr>
              <a:lnSpc>
                <a:spcPct val="90000"/>
              </a:lnSpc>
              <a:buFont typeface="Wingdings" panose="05000000000000000000" pitchFamily="2" charset="2"/>
              <a:buNone/>
            </a:pPr>
            <a:r>
              <a:rPr lang="uk-UA" altLang="en-US" smtClean="0"/>
              <a:t>   </a:t>
            </a:r>
            <a:r>
              <a:rPr lang="uk-UA" altLang="en-US" smtClean="0">
                <a:solidFill>
                  <a:schemeClr val="hlink"/>
                </a:solidFill>
              </a:rPr>
              <a:t>Этиологические факторы: </a:t>
            </a:r>
          </a:p>
          <a:p>
            <a:pPr>
              <a:lnSpc>
                <a:spcPct val="90000"/>
              </a:lnSpc>
            </a:pPr>
            <a:r>
              <a:rPr lang="uk-UA" altLang="en-US" smtClean="0"/>
              <a:t>- нарушение функции носового дыхания </a:t>
            </a:r>
          </a:p>
          <a:p>
            <a:pPr>
              <a:lnSpc>
                <a:spcPct val="90000"/>
              </a:lnSpc>
            </a:pPr>
            <a:r>
              <a:rPr lang="uk-UA" altLang="en-US" smtClean="0"/>
              <a:t>- нарушение функции глотания </a:t>
            </a:r>
          </a:p>
          <a:p>
            <a:pPr>
              <a:lnSpc>
                <a:spcPct val="90000"/>
              </a:lnSpc>
            </a:pPr>
            <a:r>
              <a:rPr lang="uk-UA" altLang="en-US" smtClean="0"/>
              <a:t>- нарушение функции жевания </a:t>
            </a:r>
          </a:p>
          <a:p>
            <a:pPr>
              <a:lnSpc>
                <a:spcPct val="90000"/>
              </a:lnSpc>
              <a:buFont typeface="Wingdings" panose="05000000000000000000" pitchFamily="2" charset="2"/>
              <a:buNone/>
            </a:pPr>
            <a:r>
              <a:rPr lang="uk-UA" altLang="en-US" smtClean="0"/>
              <a:t>    1. Вялое жевание </a:t>
            </a:r>
          </a:p>
          <a:p>
            <a:pPr>
              <a:lnSpc>
                <a:spcPct val="90000"/>
              </a:lnSpc>
              <a:buFont typeface="Wingdings" panose="05000000000000000000" pitchFamily="2" charset="2"/>
              <a:buNone/>
            </a:pPr>
            <a:r>
              <a:rPr lang="uk-UA" altLang="en-US" smtClean="0"/>
              <a:t>    2. Привычка жевать пищу на одной стороне</a:t>
            </a:r>
          </a:p>
          <a:p>
            <a:pPr>
              <a:lnSpc>
                <a:spcPct val="90000"/>
              </a:lnSpc>
              <a:buFont typeface="Wingdings" panose="05000000000000000000" pitchFamily="2" charset="2"/>
              <a:buNone/>
            </a:pPr>
            <a:r>
              <a:rPr lang="uk-UA" altLang="en-US" smtClean="0"/>
              <a:t>    3. Привычка жевать передними зубами.  </a:t>
            </a:r>
          </a:p>
          <a:p>
            <a:pPr>
              <a:lnSpc>
                <a:spcPct val="90000"/>
              </a:lnSpc>
            </a:pPr>
            <a:r>
              <a:rPr lang="uk-UA" altLang="en-US" smtClean="0"/>
              <a:t>нарушение физиологического стирания молочных зубов</a:t>
            </a:r>
          </a:p>
          <a:p>
            <a:pPr>
              <a:lnSpc>
                <a:spcPct val="90000"/>
              </a:lnSpc>
            </a:pPr>
            <a:r>
              <a:rPr lang="uk-UA" altLang="en-US" smtClean="0"/>
              <a:t>- нарушение функции речи </a:t>
            </a:r>
          </a:p>
          <a:p>
            <a:pPr>
              <a:lnSpc>
                <a:spcPct val="90000"/>
              </a:lnSpc>
            </a:pPr>
            <a:endParaRPr lang="ru-RU" altLang="en-US" smtClean="0"/>
          </a:p>
        </p:txBody>
      </p: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Pediatric-Dentist-San-Antonio-1024x747.jpg"/>
          <p:cNvPicPr>
            <a:picLocks noChangeAspect="1"/>
          </p:cNvPicPr>
          <p:nvPr/>
        </p:nvPicPr>
        <p:blipFill>
          <a:blip r:embed="rId3"/>
          <a:stretch>
            <a:fillRect/>
          </a:stretch>
        </p:blipFill>
        <p:spPr>
          <a:xfrm>
            <a:off x="265113" y="568325"/>
            <a:ext cx="8298490" cy="6047595"/>
          </a:xfrm>
          <a:prstGeom prst="rect">
            <a:avLst/>
          </a:prstGeom>
        </p:spPr>
      </p:pic>
      <p:sp>
        <p:nvSpPr>
          <p:cNvPr id="12290" name="Rectangle 2"/>
          <p:cNvSpPr>
            <a:spLocks noGrp="1" noChangeArrowheads="1"/>
          </p:cNvSpPr>
          <p:nvPr>
            <p:ph type="title"/>
          </p:nvPr>
        </p:nvSpPr>
        <p:spPr/>
        <p:txBody>
          <a:bodyPr>
            <a:normAutofit fontScale="90000"/>
          </a:bodyPr>
          <a:lstStyle/>
          <a:p>
            <a:pPr fontAlgn="auto">
              <a:spcAft>
                <a:spcPts val="0"/>
              </a:spcAft>
              <a:defRPr/>
            </a:pPr>
            <a:r>
              <a:rPr lang="uk-UA"/>
              <a:t>5. Дети 7-13 лет (период сменного прикуса)</a:t>
            </a:r>
            <a:endParaRPr lang="ru-RU"/>
          </a:p>
        </p:txBody>
      </p:sp>
      <p:sp>
        <p:nvSpPr>
          <p:cNvPr id="17411" name="Rectangle 3"/>
          <p:cNvSpPr>
            <a:spLocks noGrp="1" noChangeArrowheads="1"/>
          </p:cNvSpPr>
          <p:nvPr>
            <p:ph idx="1"/>
          </p:nvPr>
        </p:nvSpPr>
        <p:spPr/>
        <p:txBody>
          <a:bodyPr/>
          <a:lstStyle/>
          <a:p>
            <a:pPr>
              <a:lnSpc>
                <a:spcPct val="80000"/>
              </a:lnSpc>
              <a:buFont typeface="Wingdings" panose="05000000000000000000" pitchFamily="2" charset="2"/>
              <a:buNone/>
            </a:pPr>
            <a:r>
              <a:rPr lang="uk-UA" altLang="en-US" smtClean="0"/>
              <a:t>      </a:t>
            </a:r>
            <a:r>
              <a:rPr lang="uk-UA" altLang="en-US" smtClean="0">
                <a:solidFill>
                  <a:srgbClr val="FFFFFF"/>
                </a:solidFill>
              </a:rPr>
              <a:t>Этиологические факторы:</a:t>
            </a:r>
            <a:r>
              <a:rPr lang="uk-UA" altLang="en-US" smtClean="0">
                <a:solidFill>
                  <a:srgbClr val="FFFFFF"/>
                </a:solidFill>
                <a:latin typeface="Trebuchet MS"/>
              </a:rPr>
              <a:t> </a:t>
            </a:r>
          </a:p>
          <a:p>
            <a:pPr>
              <a:lnSpc>
                <a:spcPct val="80000"/>
              </a:lnSpc>
            </a:pPr>
            <a:r>
              <a:rPr lang="uk-UA" altLang="en-US" smtClean="0">
                <a:solidFill>
                  <a:srgbClr val="FFFFFF"/>
                </a:solidFill>
              </a:rPr>
              <a:t>- функциональные нарушения (дыхания, глотания, жевания, речи); </a:t>
            </a:r>
          </a:p>
          <a:p>
            <a:pPr>
              <a:lnSpc>
                <a:spcPct val="80000"/>
              </a:lnSpc>
            </a:pPr>
            <a:r>
              <a:rPr lang="uk-UA" altLang="en-US" smtClean="0">
                <a:solidFill>
                  <a:srgbClr val="FFFFFF"/>
                </a:solidFill>
              </a:rPr>
              <a:t>- задержка стирания бугров молочных зубов; </a:t>
            </a:r>
          </a:p>
          <a:p>
            <a:pPr>
              <a:lnSpc>
                <a:spcPct val="80000"/>
              </a:lnSpc>
            </a:pPr>
            <a:r>
              <a:rPr lang="uk-UA" altLang="en-US" smtClean="0">
                <a:solidFill>
                  <a:srgbClr val="FFFFFF"/>
                </a:solidFill>
              </a:rPr>
              <a:t>- нарушения в порядке смены зубов; </a:t>
            </a:r>
          </a:p>
          <a:p>
            <a:pPr>
              <a:lnSpc>
                <a:spcPct val="80000"/>
              </a:lnSpc>
            </a:pPr>
            <a:r>
              <a:rPr lang="uk-UA" altLang="en-US" smtClean="0">
                <a:solidFill>
                  <a:srgbClr val="FFFFFF"/>
                </a:solidFill>
              </a:rPr>
              <a:t>- наличие сверхкомплектных зубов; </a:t>
            </a:r>
          </a:p>
          <a:p>
            <a:pPr>
              <a:lnSpc>
                <a:spcPct val="80000"/>
              </a:lnSpc>
            </a:pPr>
            <a:r>
              <a:rPr lang="uk-UA" altLang="en-US" smtClean="0">
                <a:solidFill>
                  <a:srgbClr val="FFFFFF"/>
                </a:solidFill>
              </a:rPr>
              <a:t>- макродентия; </a:t>
            </a:r>
          </a:p>
          <a:p>
            <a:pPr>
              <a:lnSpc>
                <a:spcPct val="80000"/>
              </a:lnSpc>
            </a:pPr>
            <a:r>
              <a:rPr lang="uk-UA" altLang="en-US" smtClean="0">
                <a:solidFill>
                  <a:srgbClr val="FFFFFF"/>
                </a:solidFill>
              </a:rPr>
              <a:t>- низкое прикрепление уздечки верхней губы; </a:t>
            </a:r>
          </a:p>
          <a:p>
            <a:pPr>
              <a:lnSpc>
                <a:spcPct val="80000"/>
              </a:lnSpc>
            </a:pPr>
            <a:r>
              <a:rPr lang="uk-UA" altLang="en-US" smtClean="0">
                <a:solidFill>
                  <a:srgbClr val="FFFFFF"/>
                </a:solidFill>
              </a:rPr>
              <a:t>- наличие дефектов осанки, искривление позвоночника; </a:t>
            </a:r>
          </a:p>
          <a:p>
            <a:pPr>
              <a:lnSpc>
                <a:spcPct val="80000"/>
              </a:lnSpc>
            </a:pPr>
            <a:r>
              <a:rPr lang="uk-UA" altLang="en-US" smtClean="0">
                <a:solidFill>
                  <a:srgbClr val="FFFFFF"/>
                </a:solidFill>
              </a:rPr>
              <a:t>- множественный кариес</a:t>
            </a:r>
            <a:r>
              <a:rPr lang="uk-UA" altLang="en-US" smtClean="0"/>
              <a:t>.</a:t>
            </a:r>
            <a:endParaRPr lang="ru-RU" altLang="en-US" smtClean="0"/>
          </a:p>
        </p:txBody>
      </p:sp>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idx="1"/>
          </p:nvPr>
        </p:nvSpPr>
        <p:spPr>
          <a:xfrm>
            <a:off x="457200" y="762000"/>
            <a:ext cx="8458200" cy="5867400"/>
          </a:xfrm>
        </p:spPr>
        <p:txBody>
          <a:bodyPr/>
          <a:lstStyle/>
          <a:p>
            <a:pPr>
              <a:lnSpc>
                <a:spcPct val="80000"/>
              </a:lnSpc>
              <a:buFont typeface="Wingdings" panose="05000000000000000000" pitchFamily="2" charset="2"/>
              <a:buNone/>
            </a:pPr>
            <a:r>
              <a:rPr lang="ru-RU" altLang="en-US" sz="1500" smtClean="0"/>
              <a:t>Аномалии зубов могут формироваться на всех этапах их развития от начала закладки зачатков зубов до полного их прорезывания и расположения в зубном ряду.</a:t>
            </a:r>
          </a:p>
          <a:p>
            <a:pPr>
              <a:lnSpc>
                <a:spcPct val="80000"/>
              </a:lnSpc>
              <a:buFont typeface="Wingdings" panose="05000000000000000000" pitchFamily="2" charset="2"/>
              <a:buNone/>
            </a:pPr>
            <a:r>
              <a:rPr lang="ru-RU" altLang="en-US" sz="1500" smtClean="0"/>
              <a:t>      К аномалиям развития зубов от носятся аномалии количества, формы, величины, положения, нарушение сроков прорезывания, структуры зубов.</a:t>
            </a:r>
          </a:p>
          <a:p>
            <a:pPr>
              <a:lnSpc>
                <a:spcPct val="80000"/>
              </a:lnSpc>
              <a:buFont typeface="Wingdings" panose="05000000000000000000" pitchFamily="2" charset="2"/>
              <a:buNone/>
            </a:pPr>
            <a:r>
              <a:rPr lang="ru-RU" altLang="en-US" sz="1500" smtClean="0"/>
              <a:t>-        К аномалиям количества зубов относятся адентия и сверхкомплектные зубы.</a:t>
            </a:r>
          </a:p>
          <a:p>
            <a:pPr>
              <a:lnSpc>
                <a:spcPct val="80000"/>
              </a:lnSpc>
              <a:buFont typeface="Wingdings" panose="05000000000000000000" pitchFamily="2" charset="2"/>
              <a:buNone/>
            </a:pPr>
            <a:r>
              <a:rPr lang="ru-RU" altLang="en-US" sz="1500" smtClean="0"/>
              <a:t>-        </a:t>
            </a:r>
            <a:r>
              <a:rPr lang="ru-RU" altLang="en-US" sz="1500" smtClean="0">
                <a:solidFill>
                  <a:schemeClr val="hlink"/>
                </a:solidFill>
              </a:rPr>
              <a:t>Адентия (гиподонтия</a:t>
            </a:r>
            <a:r>
              <a:rPr lang="ru-RU" altLang="en-US" sz="1500" smtClean="0"/>
              <a:t>) возникает в результате отсутствия зачатка зуба. Возможна адентия нескольких зубов (частичная) или всех зубов (полная). Наиболее часто встречается частичная адентия боковых резцов верхней челюсти и вторых премоляров.</a:t>
            </a:r>
          </a:p>
          <a:p>
            <a:pPr>
              <a:lnSpc>
                <a:spcPct val="80000"/>
              </a:lnSpc>
              <a:buFont typeface="Wingdings" panose="05000000000000000000" pitchFamily="2" charset="2"/>
              <a:buNone/>
            </a:pPr>
            <a:r>
              <a:rPr lang="ru-RU" altLang="en-US" sz="1500" smtClean="0"/>
              <a:t>-        Адентия приводит к задержке роста и развития челюстных костей, деформации зубных рядов и нарушению их смыкания. Наиболее выраженные аномалии формируются при полной адентии.</a:t>
            </a:r>
          </a:p>
          <a:p>
            <a:pPr>
              <a:lnSpc>
                <a:spcPct val="80000"/>
              </a:lnSpc>
              <a:buFont typeface="Wingdings" panose="05000000000000000000" pitchFamily="2" charset="2"/>
              <a:buNone/>
            </a:pPr>
            <a:r>
              <a:rPr lang="ru-RU" altLang="en-US" sz="1500" smtClean="0"/>
              <a:t>-        </a:t>
            </a:r>
            <a:r>
              <a:rPr lang="ru-RU" altLang="en-US" sz="1500" smtClean="0">
                <a:solidFill>
                  <a:schemeClr val="hlink"/>
                </a:solidFill>
              </a:rPr>
              <a:t>Сверхкомплектные зубы (гипер-одонтия</a:t>
            </a:r>
            <a:r>
              <a:rPr lang="ru-RU" altLang="en-US" sz="1500" smtClean="0"/>
              <a:t>) возникают при наличии лишних (сверхкомплектных) зубных зачатков, нарушают процесс прорезывания комплектных зубов, что изменяет форму зубных рядов и вид их смыкания.</a:t>
            </a:r>
          </a:p>
          <a:p>
            <a:pPr>
              <a:lnSpc>
                <a:spcPct val="80000"/>
              </a:lnSpc>
              <a:buFont typeface="Wingdings" panose="05000000000000000000" pitchFamily="2" charset="2"/>
              <a:buNone/>
            </a:pPr>
            <a:r>
              <a:rPr lang="ru-RU" altLang="en-US" sz="1500" smtClean="0"/>
              <a:t>Расположение зачатка сверхкомплектного зуба между корнями центральных резцов приводит к формированию диастемы (щели между центральными резцами). Коронки сверхкомплектных зубов могут иметь аномальные форму и -   размер.</a:t>
            </a:r>
          </a:p>
          <a:p>
            <a:pPr>
              <a:lnSpc>
                <a:spcPct val="80000"/>
              </a:lnSpc>
              <a:buFont typeface="Wingdings" panose="05000000000000000000" pitchFamily="2" charset="2"/>
              <a:buNone/>
            </a:pPr>
            <a:r>
              <a:rPr lang="ru-RU" altLang="en-US" sz="1500" smtClean="0"/>
              <a:t>-        К аномалиям формы и величины зубов относится изменение формы коронки. Это уродливые зубы, имеющие шиловидную, бочко-видную или клиновидную форму, а также зубы Гетчинсона, Фурнье, Турнера, встречающиеся при определенных заболеваниях. Аномалии формы зубов изменяют форму и целость зубных рядов.</a:t>
            </a:r>
          </a:p>
          <a:p>
            <a:pPr>
              <a:lnSpc>
                <a:spcPct val="80000"/>
              </a:lnSpc>
              <a:buFont typeface="Wingdings" panose="05000000000000000000" pitchFamily="2" charset="2"/>
              <a:buNone/>
            </a:pPr>
            <a:r>
              <a:rPr lang="ru-RU" altLang="en-US" sz="1500" smtClean="0"/>
              <a:t>-        К аномальным по величине относятся зубы, у которых мезиоди-стальные размеры больше (мак-родентия) или меньше (микро-дентия) нормальных.</a:t>
            </a:r>
          </a:p>
          <a:p>
            <a:pPr>
              <a:lnSpc>
                <a:spcPct val="80000"/>
              </a:lnSpc>
              <a:buFont typeface="Wingdings" panose="05000000000000000000" pitchFamily="2" charset="2"/>
              <a:buNone/>
            </a:pPr>
            <a:endParaRPr lang="ru-RU" altLang="en-US" sz="1500" smtClean="0"/>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fghjkhg.jpg"/>
          <p:cNvPicPr>
            <a:picLocks noChangeAspect="1"/>
          </p:cNvPicPr>
          <p:nvPr/>
        </p:nvPicPr>
        <p:blipFill>
          <a:blip r:embed="rId3"/>
          <a:stretch>
            <a:fillRect/>
          </a:stretch>
        </p:blipFill>
        <p:spPr>
          <a:xfrm>
            <a:off x="312815" y="673205"/>
            <a:ext cx="8421861" cy="5632808"/>
          </a:xfrm>
          <a:prstGeom prst="rect">
            <a:avLst/>
          </a:prstGeom>
        </p:spPr>
      </p:pic>
      <p:sp>
        <p:nvSpPr>
          <p:cNvPr id="19458" name="Rectangle 3"/>
          <p:cNvSpPr>
            <a:spLocks noGrp="1" noChangeArrowheads="1"/>
          </p:cNvSpPr>
          <p:nvPr>
            <p:ph idx="1"/>
          </p:nvPr>
        </p:nvSpPr>
        <p:spPr>
          <a:xfrm>
            <a:off x="-8762" y="128047"/>
            <a:ext cx="8847962" cy="6501353"/>
          </a:xfrm>
        </p:spPr>
        <p:txBody>
          <a:bodyPr>
            <a:normAutofit/>
          </a:bodyPr>
          <a:lstStyle/>
          <a:p>
            <a:pPr>
              <a:lnSpc>
                <a:spcPct val="90000"/>
              </a:lnSpc>
              <a:buFont typeface="Wingdings" panose="05000000000000000000" pitchFamily="2" charset="2"/>
              <a:buNone/>
            </a:pPr>
            <a:r>
              <a:rPr lang="ru-RU" altLang="en-US" sz="2100" smtClean="0">
                <a:solidFill>
                  <a:schemeClr val="accent2"/>
                </a:solidFill>
              </a:rPr>
              <a:t>Макродентия - (син. макродонтия, мегалодонтия)-</a:t>
            </a:r>
            <a:r>
              <a:rPr lang="ru-RU" altLang="en-US" sz="2100" smtClean="0"/>
              <a:t> чрезмерно большие размеры одного или нескольких зубов. Макродентию подразделяют на три типа: 1 - генерализованная макродентия (размеры большинства зубов значительно больших размеров по сравнению с нормой); 2 - относительно генерализованная макродентия (некоторые зубы лишь незначительно превышают нормальные размеры); 3 - изолированная макродентия (только единичный зуб увеличен по своим размерам). Диагностика макродентиии основана на визуальном исследовании и методе сопоставления размеров зуба с его стандартными (средними) популяционными размерами.</a:t>
            </a:r>
          </a:p>
          <a:p>
            <a:pPr>
              <a:lnSpc>
                <a:spcPct val="90000"/>
              </a:lnSpc>
            </a:pPr>
            <a:r>
              <a:rPr lang="ru-RU" altLang="en-US" sz="2100" smtClean="0"/>
              <a:t>Макродентия может встречаться как изолированный признак, как признак множественных аномалий развития зубов или входить в состав наследственных заболеваний и синдромов моногенной и хромосомной этиологии.</a:t>
            </a:r>
          </a:p>
          <a:p>
            <a:pPr>
              <a:lnSpc>
                <a:spcPct val="90000"/>
              </a:lnSpc>
            </a:pPr>
            <a:r>
              <a:rPr lang="ru-RU" altLang="en-US" sz="2100" smtClean="0"/>
              <a:t>Увеличенный размер коронки зуба может быть следствием таких аномалий развития, как слияние и удвоение зуба.</a:t>
            </a:r>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idx="1"/>
          </p:nvPr>
        </p:nvSpPr>
        <p:spPr>
          <a:xfrm>
            <a:off x="457200" y="457200"/>
            <a:ext cx="8305800" cy="5867400"/>
          </a:xfrm>
        </p:spPr>
        <p:txBody>
          <a:bodyPr/>
          <a:lstStyle/>
          <a:p>
            <a:pPr>
              <a:lnSpc>
                <a:spcPct val="90000"/>
              </a:lnSpc>
              <a:buFont typeface="Wingdings" panose="05000000000000000000" pitchFamily="2" charset="2"/>
              <a:buNone/>
            </a:pPr>
            <a:endParaRPr lang="ru-RU" altLang="en-US" sz="2100" smtClean="0"/>
          </a:p>
          <a:p>
            <a:pPr>
              <a:lnSpc>
                <a:spcPct val="90000"/>
              </a:lnSpc>
              <a:buFont typeface="Wingdings" panose="05000000000000000000" pitchFamily="2" charset="2"/>
              <a:buNone/>
            </a:pPr>
            <a:r>
              <a:rPr lang="ru-RU" altLang="en-US" sz="2100" smtClean="0">
                <a:solidFill>
                  <a:schemeClr val="accent2"/>
                </a:solidFill>
              </a:rPr>
              <a:t>Микродентия (син. микродентизм)</a:t>
            </a:r>
            <a:r>
              <a:rPr lang="ru-RU" altLang="en-US" sz="2100" smtClean="0"/>
              <a:t> - малые размеры коронки зуба по сравнению со средним размером коронок той же группы зубов. Различают три вида микродентии.</a:t>
            </a:r>
          </a:p>
          <a:p>
            <a:pPr>
              <a:lnSpc>
                <a:spcPct val="90000"/>
              </a:lnSpc>
            </a:pPr>
            <a:r>
              <a:rPr lang="ru-RU" altLang="en-US" sz="2100" smtClean="0"/>
              <a:t>•  Генерализованная микродентия - все зубы нормально сформированы, но их размер значительно меньше, чем в норме. Генерализованная микродентия встречается как отдельная аномалия развития, так и в составе некоторых наследственных заболеваний и синдромов, например при гипофизарной карликовости .</a:t>
            </a:r>
          </a:p>
          <a:p>
            <a:pPr>
              <a:lnSpc>
                <a:spcPct val="90000"/>
              </a:lnSpc>
            </a:pPr>
            <a:r>
              <a:rPr lang="ru-RU" altLang="en-US" sz="2100" smtClean="0"/>
              <a:t>•  Относительно генерализованная микродентия - имеются зубы нормального и уменьшенного размера, причем на нижней челюсти зубов уменьшенного размера больше, чем нормальных.</a:t>
            </a:r>
          </a:p>
          <a:p>
            <a:pPr>
              <a:lnSpc>
                <a:spcPct val="90000"/>
              </a:lnSpc>
            </a:pPr>
            <a:r>
              <a:rPr lang="ru-RU" altLang="en-US" sz="2100" smtClean="0"/>
              <a:t>•  Изолированная микродентия - при изолированной микродентии поражен обычно только один зуб; чаще пораженным зубом являются латеральные резцы и третьи моляры верхней челюсти.</a:t>
            </a:r>
          </a:p>
        </p:txBody>
      </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1506" name="Rectangle 3"/>
          <p:cNvSpPr>
            <a:spLocks noGrp="1" noChangeArrowheads="1"/>
          </p:cNvSpPr>
          <p:nvPr>
            <p:ph idx="1"/>
          </p:nvPr>
        </p:nvSpPr>
        <p:spPr>
          <a:xfrm>
            <a:off x="457200" y="533400"/>
            <a:ext cx="8305800" cy="5943600"/>
          </a:xfrm>
        </p:spPr>
        <p:txBody>
          <a:bodyPr/>
          <a:lstStyle/>
          <a:p>
            <a:pPr>
              <a:lnSpc>
                <a:spcPct val="80000"/>
              </a:lnSpc>
              <a:buFont typeface="Wingdings" panose="05000000000000000000" pitchFamily="2" charset="2"/>
              <a:buNone/>
            </a:pPr>
            <a:r>
              <a:rPr lang="ru-RU" altLang="en-US" sz="2100" smtClean="0">
                <a:solidFill>
                  <a:schemeClr val="hlink"/>
                </a:solidFill>
              </a:rPr>
              <a:t>Зубы слившиеся</a:t>
            </a:r>
            <a:r>
              <a:rPr lang="ru-RU" altLang="en-US" sz="2100" smtClean="0"/>
              <a:t> - увеличенный горизонтальный размер коронки зуба, сочетающийся в некоторых случаях с наличием добавочного</a:t>
            </a:r>
            <a:r>
              <a:rPr lang="uk-UA" altLang="en-US" sz="2100" smtClean="0"/>
              <a:t> </a:t>
            </a:r>
            <a:r>
              <a:rPr lang="ru-RU" altLang="en-US" sz="2100" smtClean="0"/>
              <a:t>корня (корней). Эта аномалия развития фенотипически проявляется в виде увеличенного горизонтального размера коронки и является следствием слияния двух (иногда более) зачатков зубов.</a:t>
            </a:r>
          </a:p>
          <a:p>
            <a:pPr>
              <a:lnSpc>
                <a:spcPct val="80000"/>
              </a:lnSpc>
            </a:pPr>
            <a:r>
              <a:rPr lang="ru-RU" altLang="en-US" sz="2100" smtClean="0"/>
              <a:t>При этом отмечается отсутствие латерального резца вследствие слияния с центральным резцом. Эта аномалия развития встречается с частотой примерно 0,5%. В большинстве случаев клинически проявляется как наличие широкой сдвоенной коронки с одной пульпарной камерой.</a:t>
            </a:r>
          </a:p>
          <a:p>
            <a:pPr>
              <a:lnSpc>
                <a:spcPct val="80000"/>
              </a:lnSpc>
            </a:pPr>
            <a:r>
              <a:rPr lang="ru-RU" altLang="en-US" sz="2100" smtClean="0"/>
              <a:t>Удвоение (germination) - аномалия, обозначаемая как удвоение зуба, наблюдается в том случае, если из одного зубного зачатка формируется как бы два зуба.</a:t>
            </a:r>
          </a:p>
          <a:p>
            <a:pPr>
              <a:lnSpc>
                <a:spcPct val="80000"/>
              </a:lnSpc>
            </a:pPr>
            <a:r>
              <a:rPr lang="ru-RU" altLang="en-US" sz="2100" smtClean="0"/>
              <a:t>По форме зуба иногда сложно различить между собой слияние или удвоение. Для того чтобы отдифференцировать эти состояния, необходимо подсчитать количество зубов. Если при подсчете количество зубов меньше нормы, то это слияние двух зубов; если их число не отличается от нормального количества - удвоение. Частота аномалии в популяции 0,5%.</a:t>
            </a:r>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a:t>План</a:t>
            </a:r>
          </a:p>
        </p:txBody>
      </p:sp>
      <p:sp>
        <p:nvSpPr>
          <p:cNvPr id="3" name="Объект 2"/>
          <p:cNvSpPr>
            <a:spLocks noGrp="1"/>
          </p:cNvSpPr>
          <p:nvPr>
            <p:ph idx="1"/>
          </p:nvPr>
        </p:nvSpPr>
        <p:spPr/>
        <p:txBody>
          <a:bodyPr/>
          <a:lstStyle/>
          <a:p>
            <a:r>
              <a:rPr lang="ru-RU">
                <a:latin typeface="Constantia"/>
              </a:rPr>
              <a:t>Классификация аномалий зубов</a:t>
            </a:r>
          </a:p>
          <a:p>
            <a:r>
              <a:rPr lang="ru-RU">
                <a:latin typeface="Constantia"/>
              </a:rPr>
              <a:t>Проявления аномалий зубов у детей различных возрастов</a:t>
            </a:r>
          </a:p>
          <a:p>
            <a:r>
              <a:rPr lang="ru-RU">
                <a:latin typeface="Constantia"/>
              </a:rPr>
              <a:t>Диагностика</a:t>
            </a:r>
          </a:p>
          <a:p>
            <a:r>
              <a:rPr lang="ru-RU">
                <a:latin typeface="Constantia"/>
              </a:rPr>
              <a:t>Профилактика</a:t>
            </a:r>
            <a:endParaRPr lang="ru-RU"/>
          </a:p>
        </p:txBody>
      </p:sp>
    </p:spTree>
    <p:extLst>
      <p:ext uri="{BB962C8B-B14F-4D97-AF65-F5344CB8AC3E}">
        <p14:creationId xmlns:p14="http://schemas.microsoft.com/office/powerpoint/2010/main" val="805409274"/>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idx="1"/>
          </p:nvPr>
        </p:nvSpPr>
        <p:spPr>
          <a:xfrm>
            <a:off x="457200" y="533400"/>
            <a:ext cx="8305800" cy="6019800"/>
          </a:xfrm>
        </p:spPr>
        <p:txBody>
          <a:bodyPr/>
          <a:lstStyle/>
          <a:p>
            <a:pPr>
              <a:buFont typeface="Wingdings" panose="05000000000000000000" pitchFamily="2" charset="2"/>
              <a:buNone/>
            </a:pPr>
            <a:r>
              <a:rPr lang="ru-RU" altLang="en-US" smtClean="0"/>
              <a:t> </a:t>
            </a:r>
            <a:r>
              <a:rPr lang="ru-RU" altLang="en-US" smtClean="0">
                <a:solidFill>
                  <a:schemeClr val="hlink"/>
                </a:solidFill>
              </a:rPr>
              <a:t>ИНВАГИНАЦИЯ ЗУБОВ («ЗУБ В ЗУБЕ»)</a:t>
            </a:r>
          </a:p>
          <a:p>
            <a:pPr>
              <a:buFont typeface="Wingdings" panose="05000000000000000000" pitchFamily="2" charset="2"/>
              <a:buNone/>
            </a:pPr>
            <a:r>
              <a:rPr lang="ru-RU" altLang="en-US" smtClean="0"/>
              <a:t>Инвагинация встречается либо как изолированный порок развития, либо в сочетании с другими аномалиями в составе некоторых наследственных синдромов. Полагают, что этиология изолированной инвагинации зубов - мультфакториальная. Эта аномалия чаще встречается у китайцев, японцев, американских аборигенов и эскимосов по сравнению с европейцами и выходцами с африканского континента. Встречается изолированная доминантная форма этого состояния. Средняя частота доминантной аномалии аномалия «зуб в зубе»</a:t>
            </a:r>
            <a:r>
              <a:rPr lang="en-US" altLang="en-US" smtClean="0"/>
              <a:t> </a:t>
            </a:r>
            <a:r>
              <a:rPr lang="ru-RU" altLang="en-US" smtClean="0"/>
              <a:t>составляет 3%. </a:t>
            </a:r>
          </a:p>
        </p:txBody>
      </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idx="1"/>
          </p:nvPr>
        </p:nvSpPr>
        <p:spPr>
          <a:xfrm>
            <a:off x="457200" y="533400"/>
            <a:ext cx="8458200" cy="6096000"/>
          </a:xfrm>
        </p:spPr>
        <p:txBody>
          <a:bodyPr/>
          <a:lstStyle/>
          <a:p>
            <a:pPr>
              <a:lnSpc>
                <a:spcPct val="90000"/>
              </a:lnSpc>
              <a:buFont typeface="Wingdings" panose="05000000000000000000" pitchFamily="2" charset="2"/>
              <a:buNone/>
            </a:pPr>
            <a:r>
              <a:rPr lang="ru-RU" altLang="en-US" smtClean="0"/>
              <a:t> </a:t>
            </a:r>
            <a:r>
              <a:rPr lang="ru-RU" altLang="en-US" smtClean="0">
                <a:solidFill>
                  <a:schemeClr val="hlink"/>
                </a:solidFill>
              </a:rPr>
              <a:t>АНОМАЛЬНЫЕ БУГОРКИ И ЭМАЛЕВЫЕ ЖЕМЧУЖИНЫ (АДАМАНТОМА)</a:t>
            </a:r>
          </a:p>
          <a:p>
            <a:pPr>
              <a:lnSpc>
                <a:spcPct val="90000"/>
              </a:lnSpc>
            </a:pPr>
            <a:r>
              <a:rPr lang="ru-RU" altLang="en-US" smtClean="0"/>
              <a:t>«Эмалевые жемчужины , эмалевые капли» - шарообразные образования эмали, прикрепленные к зубу диаметром от 1 до 4 мм, наблюдаются у 1,5% пациентов и располагаются в области шейки зуба на границе эмали и цемента, иногда в зоне бифуркации (трифуркации) корней. «Эмалевые капли» состоят из дентина, покрытого эмалью, внутри них часто имеется полость, заполненная пульпой. Данная аномалия часто не вызывает каких-либо функциональных нарушений.</a:t>
            </a:r>
          </a:p>
        </p:txBody>
      </p:sp>
      <p:pic>
        <p:nvPicPr>
          <p:cNvPr id="2" name="Рисунок 1" descr="AX2iWEsu0z8.jpg"/>
          <p:cNvPicPr>
            <a:picLocks noChangeAspect="1"/>
          </p:cNvPicPr>
          <p:nvPr/>
        </p:nvPicPr>
        <p:blipFill>
          <a:blip r:embed="rId3"/>
          <a:stretch>
            <a:fillRect/>
          </a:stretch>
        </p:blipFill>
        <p:spPr>
          <a:xfrm>
            <a:off x="5508288" y="2634146"/>
            <a:ext cx="2743200" cy="3395272"/>
          </a:xfrm>
          <a:prstGeom prst="rect">
            <a:avLst/>
          </a:prstGeom>
        </p:spPr>
      </p:pic>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idx="1"/>
          </p:nvPr>
        </p:nvSpPr>
        <p:spPr>
          <a:xfrm>
            <a:off x="457200" y="533400"/>
            <a:ext cx="8305800" cy="5943600"/>
          </a:xfrm>
          <a:solidFill>
            <a:schemeClr val="bg1"/>
          </a:solidFill>
        </p:spPr>
        <p:txBody>
          <a:bodyPr/>
          <a:lstStyle/>
          <a:p>
            <a:pPr>
              <a:lnSpc>
                <a:spcPct val="90000"/>
              </a:lnSpc>
              <a:buFont typeface="Wingdings" panose="05000000000000000000" pitchFamily="2" charset="2"/>
              <a:buNone/>
            </a:pPr>
            <a:r>
              <a:rPr lang="ru-RU" altLang="en-US" sz="2400" smtClean="0">
                <a:solidFill>
                  <a:schemeClr val="hlink"/>
                </a:solidFill>
              </a:rPr>
              <a:t>ТАУРОДЕНТИЗМ (БЫЧИЙ ЗУБ)</a:t>
            </a:r>
          </a:p>
          <a:p>
            <a:pPr>
              <a:lnSpc>
                <a:spcPct val="90000"/>
              </a:lnSpc>
              <a:buFont typeface="Wingdings" panose="05000000000000000000" pitchFamily="2" charset="2"/>
              <a:buNone/>
            </a:pPr>
            <a:r>
              <a:rPr lang="ru-RU" altLang="en-US" sz="2400" smtClean="0"/>
              <a:t>Тауродентизм - аномалия развития, характеризующаяся большой пульповой камерой </a:t>
            </a:r>
            <a:endParaRPr lang="en-US" altLang="en-US" sz="2400" smtClean="0"/>
          </a:p>
          <a:p>
            <a:pPr>
              <a:lnSpc>
                <a:spcPct val="90000"/>
              </a:lnSpc>
              <a:buFont typeface="Wingdings" panose="05000000000000000000" pitchFamily="2" charset="2"/>
              <a:buNone/>
            </a:pPr>
            <a:r>
              <a:rPr lang="ru-RU" altLang="en-US" sz="2400" smtClean="0"/>
              <a:t>Эта аномалия наиболее часто встречается у зубов-моляров. Клинические варианты тауродонтизма включают в себя гипотауродонтизм, мезотауродонтизм, гипертауродонтизм.</a:t>
            </a:r>
          </a:p>
          <a:p>
            <a:pPr>
              <a:lnSpc>
                <a:spcPct val="90000"/>
              </a:lnSpc>
              <a:buFont typeface="Wingdings" panose="05000000000000000000" pitchFamily="2" charset="2"/>
              <a:buNone/>
            </a:pPr>
            <a:r>
              <a:rPr lang="ru-RU" altLang="en-US" sz="2400" smtClean="0"/>
              <a:t>Эти состояния могут быть зарегистрированы как изолированные признаки (аутосомно-доминантные), так и как составная часть хромосомных болезней, моногенных наследственных заболеваний и синдромов, например таких, как трихо-денто-костный синдром, отодентальная дисплазия, эктодермальная дисплазия, зубо-ногтевой синдром, несовершенный эмалегенез, синдром Клайнфельтера, синдром Дауна, гипогидротическая эктодермальная дисплазия и др </a:t>
            </a:r>
          </a:p>
        </p:txBody>
      </p:sp>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5602" name="Rectangle 3"/>
          <p:cNvSpPr>
            <a:spLocks noGrp="1" noChangeArrowheads="1"/>
          </p:cNvSpPr>
          <p:nvPr>
            <p:ph idx="1"/>
          </p:nvPr>
        </p:nvSpPr>
        <p:spPr>
          <a:xfrm>
            <a:off x="457200" y="609600"/>
            <a:ext cx="8458200" cy="5715000"/>
          </a:xfrm>
        </p:spPr>
        <p:txBody>
          <a:bodyPr/>
          <a:lstStyle/>
          <a:p>
            <a:endParaRPr lang="en-US" altLang="en-US" smtClean="0"/>
          </a:p>
        </p:txBody>
      </p:sp>
    </p:spTree>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idx="1"/>
          </p:nvPr>
        </p:nvSpPr>
        <p:spPr>
          <a:xfrm>
            <a:off x="457200" y="304800"/>
            <a:ext cx="8382000" cy="6248400"/>
          </a:xfrm>
        </p:spPr>
        <p:txBody>
          <a:bodyPr/>
          <a:lstStyle/>
          <a:p>
            <a:pPr>
              <a:lnSpc>
                <a:spcPct val="80000"/>
              </a:lnSpc>
              <a:buFont typeface="Wingdings" panose="05000000000000000000" pitchFamily="2" charset="2"/>
              <a:buNone/>
            </a:pPr>
            <a:r>
              <a:rPr lang="ru-RU" altLang="en-US" sz="1700" smtClean="0">
                <a:solidFill>
                  <a:schemeClr val="hlink"/>
                </a:solidFill>
              </a:rPr>
              <a:t>ДРУГИЕ АНОМАЛИИ РАЗМЕРОВ И ФОРМЫ ЗУБОВ</a:t>
            </a:r>
          </a:p>
          <a:p>
            <a:pPr>
              <a:lnSpc>
                <a:spcPct val="80000"/>
              </a:lnSpc>
            </a:pPr>
            <a:r>
              <a:rPr lang="ru-RU" altLang="en-US" sz="1700" smtClean="0">
                <a:solidFill>
                  <a:schemeClr val="accent2"/>
                </a:solidFill>
              </a:rPr>
              <a:t>Зуб Гетчинсона</a:t>
            </a:r>
            <a:r>
              <a:rPr lang="ru-RU" altLang="en-US" sz="1700" smtClean="0"/>
              <a:t> - верхний центральный резец с отверткообразной формой коронки, полулунной выемкой на режущем крае. Наиболее широкий поперечный размер по середине коронки; такую форму зубной коронки иногда обозначают как «отверткообразная» форма зубной коронки.</a:t>
            </a:r>
          </a:p>
          <a:p>
            <a:pPr>
              <a:lnSpc>
                <a:spcPct val="80000"/>
              </a:lnSpc>
            </a:pPr>
            <a:r>
              <a:rPr lang="ru-RU" altLang="en-US" sz="1700" smtClean="0">
                <a:solidFill>
                  <a:schemeClr val="accent2"/>
                </a:solidFill>
              </a:rPr>
              <a:t>Зуб Пфлюзера</a:t>
            </a:r>
            <a:r>
              <a:rPr lang="ru-RU" altLang="en-US" sz="1700" smtClean="0"/>
              <a:t> - моляр с наибольшей шириной у шейки, а наименьшей - у жевательной поверхности.</a:t>
            </a:r>
          </a:p>
          <a:p>
            <a:pPr>
              <a:lnSpc>
                <a:spcPct val="80000"/>
              </a:lnSpc>
            </a:pPr>
            <a:r>
              <a:rPr lang="ru-RU" altLang="en-US" sz="1700" smtClean="0">
                <a:solidFill>
                  <a:schemeClr val="accent2"/>
                </a:solidFill>
              </a:rPr>
              <a:t>«Зуб рыбий»</a:t>
            </a:r>
            <a:r>
              <a:rPr lang="ru-RU" altLang="en-US" sz="1700" smtClean="0"/>
              <a:t> - клык, похожий по форме на резец.</a:t>
            </a:r>
          </a:p>
          <a:p>
            <a:pPr>
              <a:lnSpc>
                <a:spcPct val="80000"/>
              </a:lnSpc>
            </a:pPr>
            <a:r>
              <a:rPr lang="ru-RU" altLang="en-US" sz="1700" smtClean="0">
                <a:solidFill>
                  <a:schemeClr val="accent2"/>
                </a:solidFill>
              </a:rPr>
              <a:t>Зуб Фурнье</a:t>
            </a:r>
            <a:r>
              <a:rPr lang="ru-RU" altLang="en-US" sz="1700" smtClean="0"/>
              <a:t> - первые большие коренные зубы с укороченными коронками и гипоплазией эмали на жевательной поверхности.</a:t>
            </a:r>
          </a:p>
          <a:p>
            <a:pPr>
              <a:lnSpc>
                <a:spcPct val="80000"/>
              </a:lnSpc>
            </a:pPr>
            <a:r>
              <a:rPr lang="ru-RU" altLang="en-US" sz="1700" smtClean="0">
                <a:solidFill>
                  <a:schemeClr val="accent2"/>
                </a:solidFill>
              </a:rPr>
              <a:t>Зубы бугорчатые</a:t>
            </a:r>
            <a:r>
              <a:rPr lang="ru-RU" altLang="en-US" sz="1700" smtClean="0"/>
              <a:t> - корень конический, а коронка состоит из ряда бугорков и ямок (зубы в виде плодов шелковицы).</a:t>
            </a:r>
          </a:p>
          <a:p>
            <a:pPr>
              <a:lnSpc>
                <a:spcPct val="80000"/>
              </a:lnSpc>
              <a:buFont typeface="Wingdings" panose="05000000000000000000" pitchFamily="2" charset="2"/>
              <a:buNone/>
            </a:pPr>
            <a:r>
              <a:rPr lang="ru-RU" altLang="en-US" sz="1700" smtClean="0"/>
              <a:t>В этом случае форма коронки состоит из ряда бугорков и ямок. Аномалии развития, получившие в стоматологической литературе, обозначение как резцы в виде «отвертки» и моляры в форме «ягод шелковицы», чаще описываются как врожденные состояния вследствие внутриутробного сифилитического поражения. Однако известны и моногенные состояния, сопровождающиеся такими аномалиями развития, в частности так называемый катаракто-дентальный синдром (катаракта, Х-сцепленная с зубами Гетчинсона, мезиоденскатаракта-синдром).</a:t>
            </a:r>
          </a:p>
          <a:p>
            <a:pPr>
              <a:lnSpc>
                <a:spcPct val="80000"/>
              </a:lnSpc>
            </a:pPr>
            <a:r>
              <a:rPr lang="ru-RU" altLang="en-US" sz="1700" smtClean="0">
                <a:solidFill>
                  <a:schemeClr val="accent2"/>
                </a:solidFill>
              </a:rPr>
              <a:t>Зубы конусовидные</a:t>
            </a:r>
            <a:r>
              <a:rPr lang="ru-RU" altLang="en-US" sz="1700" smtClean="0"/>
              <a:t> - коронки зубов имеют форму шипа или клина; резцы центральные шиповидные - суженные в диаметре зубы на уровне режущего края.</a:t>
            </a:r>
          </a:p>
        </p:txBody>
      </p:sp>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idx="1"/>
          </p:nvPr>
        </p:nvSpPr>
        <p:spPr>
          <a:xfrm>
            <a:off x="533400" y="457200"/>
            <a:ext cx="8382000" cy="6172200"/>
          </a:xfrm>
        </p:spPr>
        <p:txBody>
          <a:bodyPr/>
          <a:lstStyle/>
          <a:p>
            <a:pPr>
              <a:lnSpc>
                <a:spcPct val="80000"/>
              </a:lnSpc>
              <a:buFont typeface="Wingdings" panose="05000000000000000000" pitchFamily="2" charset="2"/>
              <a:buNone/>
            </a:pPr>
            <a:r>
              <a:rPr lang="ru-RU" altLang="en-US" sz="1500" smtClean="0">
                <a:solidFill>
                  <a:schemeClr val="accent2"/>
                </a:solidFill>
              </a:rPr>
              <a:t>Гиперцементоз</a:t>
            </a:r>
            <a:r>
              <a:rPr lang="ru-RU" altLang="en-US" sz="1500" smtClean="0"/>
              <a:t> - избыточное отложение цемента, при этом отмечается деформация корня зуба в виде выступов на его поверхности, образовавшихся в результате чрезмерного отложения цемента.</a:t>
            </a:r>
          </a:p>
          <a:p>
            <a:pPr>
              <a:lnSpc>
                <a:spcPct val="80000"/>
              </a:lnSpc>
              <a:buFont typeface="Wingdings" panose="05000000000000000000" pitchFamily="2" charset="2"/>
              <a:buNone/>
            </a:pPr>
            <a:r>
              <a:rPr lang="ru-RU" altLang="en-US" sz="1500" smtClean="0"/>
              <a:t>Гиперцементоз может быть локальным, диффузным и генерализованным.</a:t>
            </a:r>
          </a:p>
          <a:p>
            <a:pPr>
              <a:lnSpc>
                <a:spcPct val="80000"/>
              </a:lnSpc>
            </a:pPr>
            <a:r>
              <a:rPr lang="ru-RU" altLang="en-US" sz="1500" smtClean="0"/>
              <a:t>Локальный гиперцементоз проявляется формированием округлых узелков или шипов из цемента на латеральной или межкорневой поверхностях зуба. Наиболее часто это происходит в результате прикрепления к поверхности цемента и погружения в него цементеклей - сферических телец диаметром 0,1-0,4 мм, состоящих из цемента и первоначально расположенных среди пучков волокон периодонтальной связки. Причиной формирования цементиклей служит смещение цементобластов, а ядром, индуцирующим их образование, - эпителиальные остатки Малассе. Цементикли могут расти, сливаясь друг с другом и прикрепляясь к цементу. На их поверхности выявляются цементобласты, образующие новые слои цемента. Локальный гиперцементоз иногда наблюдается в участках, где на поверхности дентина образовались так называемые эмалевые жемчужины. «Эмалевые капли» диаметром от 1 до 4 мм наблюдаются у 1,5% пациентов и располагаются в области шейки зуба на границе эмали и цемента, иногда в зоне бифуркации (трифуркации) корней.</a:t>
            </a:r>
          </a:p>
          <a:p>
            <a:pPr>
              <a:lnSpc>
                <a:spcPct val="80000"/>
              </a:lnSpc>
            </a:pPr>
            <a:r>
              <a:rPr lang="ru-RU" altLang="en-US" sz="1500" smtClean="0"/>
              <a:t>Диффузный гиперцементоз характеризуется усиленным отложением цемента на всей поверхности корня, нередко в связи с хроническим периапикальным инфекционным процессом. В некоторых случаях он приводит к сращению корня со стенкой костной альвеолы. Диффузный гиперцементоз встречается в 2,5 раза чаще в зубах нижней челюсти, особенно в премолярах и молярах.</a:t>
            </a:r>
          </a:p>
          <a:p>
            <a:pPr>
              <a:lnSpc>
                <a:spcPct val="80000"/>
              </a:lnSpc>
            </a:pPr>
            <a:r>
              <a:rPr lang="ru-RU" altLang="en-US" sz="1500" smtClean="0"/>
              <a:t>Генерализованный гиперцементоз - избыточное отложение цемента во всех зубах.</a:t>
            </a:r>
          </a:p>
          <a:p>
            <a:pPr>
              <a:lnSpc>
                <a:spcPct val="80000"/>
              </a:lnSpc>
              <a:buFont typeface="Wingdings" panose="05000000000000000000" pitchFamily="2" charset="2"/>
              <a:buNone/>
            </a:pPr>
            <a:r>
              <a:rPr lang="en-US" altLang="en-US" sz="1500" smtClean="0"/>
              <a:t>       </a:t>
            </a:r>
          </a:p>
          <a:p>
            <a:pPr>
              <a:lnSpc>
                <a:spcPct val="80000"/>
              </a:lnSpc>
              <a:buFont typeface="Wingdings" panose="05000000000000000000" pitchFamily="2" charset="2"/>
              <a:buNone/>
            </a:pPr>
            <a:r>
              <a:rPr lang="en-US" altLang="en-US" sz="1500" smtClean="0"/>
              <a:t>       </a:t>
            </a:r>
            <a:r>
              <a:rPr lang="ru-RU" altLang="en-US" sz="1500" smtClean="0"/>
              <a:t>Часто гиперцементоз встречается при болезни Педжета. Болезнь названа по имени английского хирурга Педжета Д. (1814-1899), характеризуется системным поражением скелета с усиленной резорбцией костной ткани, что сопровождается утолщением костной ткани и деформациями скелета. Иногда в процесс вовлечены кости лицевого скелета с признаками гиперцементоза.</a:t>
            </a:r>
          </a:p>
        </p:txBody>
      </p:sp>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idx="1"/>
          </p:nvPr>
        </p:nvSpPr>
        <p:spPr>
          <a:xfrm>
            <a:off x="457200" y="457200"/>
            <a:ext cx="8382000" cy="6096000"/>
          </a:xfrm>
        </p:spPr>
        <p:txBody>
          <a:bodyPr/>
          <a:lstStyle/>
          <a:p>
            <a:pPr>
              <a:lnSpc>
                <a:spcPct val="90000"/>
              </a:lnSpc>
            </a:pPr>
            <a:r>
              <a:rPr lang="ru-RU" altLang="en-US" sz="2100" smtClean="0">
                <a:solidFill>
                  <a:schemeClr val="accent2"/>
                </a:solidFill>
              </a:rPr>
              <a:t>Дилацерация (dilaceration) (смещение)</a:t>
            </a:r>
            <a:r>
              <a:rPr lang="ru-RU" altLang="en-US" sz="2100" smtClean="0"/>
              <a:t> - аномалия зубов, при которой корень зуба и его коронка начинают расти под углом друг к другу. В этом случае отмечается девиация (отклонение от нормального развития корня зуба). Наиболее часто такая аномалия встречается при травматическом повреждении формирующегося в процессе роста корня зуба. Данная аномалия встречается также и при наследственных заболеваниях, в частности при врожденном ихтиозе, окулофацио-кардиодентальном синдроме. Наряду с аномалиями развития зубов, при данном заболевании отмечается нейросенсорная глухота, глазные аномалии (микрокорнеа, врожденная катаракта, вторичная глаукома, птоз, блефарофимоз и др.). Пороки сердечно-сосудистой системы и умственная отсталость.</a:t>
            </a:r>
          </a:p>
          <a:p>
            <a:pPr>
              <a:lnSpc>
                <a:spcPct val="90000"/>
              </a:lnSpc>
            </a:pPr>
            <a:r>
              <a:rPr lang="ru-RU" altLang="en-US" sz="2100" smtClean="0">
                <a:solidFill>
                  <a:schemeClr val="accent2"/>
                </a:solidFill>
              </a:rPr>
              <a:t>Конкресценция (обширное срастание)</a:t>
            </a:r>
            <a:r>
              <a:rPr lang="ru-RU" altLang="en-US" sz="2100" smtClean="0"/>
              <a:t> - отмечается сращение цемента соседних зубов. Данная аномалия крайне затрудняет экстракцию зубов и требует предварительного рентгеновского исследования для планирования тактики операции.</a:t>
            </a:r>
          </a:p>
          <a:p>
            <a:pPr>
              <a:lnSpc>
                <a:spcPct val="90000"/>
              </a:lnSpc>
            </a:pPr>
            <a:endParaRPr lang="ru-RU" altLang="en-US" sz="2100" smtClean="0"/>
          </a:p>
        </p:txBody>
      </p:sp>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22" name="Rectangle 3"/>
          <p:cNvSpPr>
            <a:spLocks noGrp="1" noChangeArrowheads="1"/>
          </p:cNvSpPr>
          <p:nvPr>
            <p:ph idx="1"/>
          </p:nvPr>
        </p:nvSpPr>
        <p:spPr>
          <a:xfrm>
            <a:off x="381000" y="609600"/>
            <a:ext cx="8229600" cy="5791200"/>
          </a:xfrm>
        </p:spPr>
        <p:txBody>
          <a:bodyPr/>
          <a:lstStyle/>
          <a:p>
            <a:endParaRPr lang="en-US" altLang="en-US" smtClean="0"/>
          </a:p>
        </p:txBody>
      </p:sp>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ru-RU" altLang="en-US" sz="2800" smtClean="0"/>
              <a:t>Аномалии положения зубов</a:t>
            </a:r>
          </a:p>
        </p:txBody>
      </p:sp>
      <p:sp>
        <p:nvSpPr>
          <p:cNvPr id="29699" name="Rectangle 3"/>
          <p:cNvSpPr>
            <a:spLocks noGrp="1" noChangeArrowheads="1"/>
          </p:cNvSpPr>
          <p:nvPr>
            <p:ph idx="1"/>
          </p:nvPr>
        </p:nvSpPr>
        <p:spPr/>
        <p:txBody>
          <a:bodyPr/>
          <a:lstStyle/>
          <a:p>
            <a:pPr>
              <a:lnSpc>
                <a:spcPct val="80000"/>
              </a:lnSpc>
              <a:buFont typeface="Wingdings" panose="05000000000000000000" pitchFamily="2" charset="2"/>
              <a:buNone/>
            </a:pPr>
            <a:r>
              <a:rPr lang="uk-UA" altLang="en-US" smtClean="0"/>
              <a:t>  </a:t>
            </a:r>
            <a:r>
              <a:rPr lang="uk-UA" altLang="en-US" smtClean="0">
                <a:solidFill>
                  <a:schemeClr val="hlink"/>
                </a:solidFill>
              </a:rPr>
              <a:t>при</a:t>
            </a:r>
            <a:r>
              <a:rPr lang="ru-RU" altLang="en-US" smtClean="0">
                <a:solidFill>
                  <a:schemeClr val="hlink"/>
                </a:solidFill>
              </a:rPr>
              <a:t> губно-щечном</a:t>
            </a:r>
            <a:r>
              <a:rPr lang="uk-UA" altLang="en-US" smtClean="0">
                <a:solidFill>
                  <a:schemeClr val="hlink"/>
                </a:solidFill>
              </a:rPr>
              <a:t> </a:t>
            </a:r>
            <a:r>
              <a:rPr lang="ru-RU" altLang="en-US" smtClean="0">
                <a:solidFill>
                  <a:schemeClr val="hlink"/>
                </a:solidFill>
              </a:rPr>
              <a:t>(лабиальном</a:t>
            </a:r>
            <a:r>
              <a:rPr lang="uk-UA" altLang="en-US" smtClean="0">
                <a:solidFill>
                  <a:schemeClr val="hlink"/>
                </a:solidFill>
              </a:rPr>
              <a:t>,</a:t>
            </a:r>
            <a:r>
              <a:rPr lang="ru-RU" altLang="en-US" smtClean="0">
                <a:solidFill>
                  <a:schemeClr val="hlink"/>
                </a:solidFill>
              </a:rPr>
              <a:t> вестибулярном</a:t>
            </a:r>
            <a:r>
              <a:rPr lang="uk-UA" altLang="en-US" smtClean="0">
                <a:solidFill>
                  <a:schemeClr val="hlink"/>
                </a:solidFill>
              </a:rPr>
              <a:t>)</a:t>
            </a:r>
            <a:r>
              <a:rPr lang="ru-RU" altLang="en-US" smtClean="0"/>
              <a:t> прорезывании</a:t>
            </a:r>
            <a:r>
              <a:rPr lang="uk-UA" altLang="en-US" smtClean="0"/>
              <a:t> зуб находится с вестибулярной стороны зубного ряда. Вестибулярно может располагаться весь зуб или только его коронка. Чаще всего в этом положении оказываются резцы и клыки. Верхние клыки могут прорезываться и в высоком вестибулярном положении. Причинами подобной аномалии являются глубокое положение зачатка, патоло¬гия его развития, недостаток места, оставшиеся молочные зубы. Губно-щечное положение зуба обычно вызывает заметное нарушение внешнего вида пациента.</a:t>
            </a:r>
            <a:endParaRPr lang="ru-RU" altLang="en-US" smtClean="0"/>
          </a:p>
        </p:txBody>
      </p:sp>
    </p:spTree>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1746" name="Rectangle 3"/>
          <p:cNvSpPr>
            <a:spLocks noGrp="1" noChangeArrowheads="1"/>
          </p:cNvSpPr>
          <p:nvPr>
            <p:ph idx="1"/>
          </p:nvPr>
        </p:nvSpPr>
        <p:spPr>
          <a:xfrm>
            <a:off x="381000" y="1676400"/>
            <a:ext cx="8229600" cy="4389438"/>
          </a:xfrm>
        </p:spPr>
        <p:txBody>
          <a:bodyPr/>
          <a:lstStyle/>
          <a:p>
            <a:endParaRPr lang="en-US" altLang="en-US" smtClean="0"/>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idx="1"/>
          </p:nvPr>
        </p:nvSpPr>
        <p:spPr>
          <a:xfrm>
            <a:off x="609600" y="555103"/>
            <a:ext cx="6863754" cy="5486922"/>
          </a:xfrm>
        </p:spPr>
        <p:txBody>
          <a:bodyPr/>
          <a:lstStyle/>
          <a:p>
            <a:pPr>
              <a:buFont typeface="Wingdings" panose="05000000000000000000" pitchFamily="2" charset="2"/>
              <a:buNone/>
            </a:pPr>
            <a:r>
              <a:rPr lang="en-US" altLang="en-US" smtClean="0"/>
              <a:t>   </a:t>
            </a:r>
            <a:r>
              <a:rPr lang="uk-UA" altLang="en-US" smtClean="0">
                <a:solidFill>
                  <a:schemeClr val="tx2"/>
                </a:solidFill>
              </a:rPr>
              <a:t>Аномалия развития зубов - это нарушения роста и развития зубного аппарата вызванное разными этиологическими факторами (местные, региональные, функциональные). Эти факторы вызывают функциональные нарушения, которые ведут к анатомическим и клиническим особенностям эволюции заболевания.</a:t>
            </a:r>
            <a:r>
              <a:rPr lang="uk-UA" altLang="en-US" smtClean="0"/>
              <a:t> </a:t>
            </a:r>
            <a:endParaRPr lang="ru-RU" altLang="en-US" smtClean="0"/>
          </a:p>
        </p:txBody>
      </p:sp>
      <p:pic>
        <p:nvPicPr>
          <p:cNvPr id="2" name="Рисунок 1" descr="Kid-with-braces.jpg"/>
          <p:cNvPicPr>
            <a:picLocks noChangeAspect="1"/>
          </p:cNvPicPr>
          <p:nvPr/>
        </p:nvPicPr>
        <p:blipFill>
          <a:blip r:embed="rId3"/>
          <a:stretch>
            <a:fillRect/>
          </a:stretch>
        </p:blipFill>
        <p:spPr>
          <a:xfrm>
            <a:off x="2019300" y="2513013"/>
            <a:ext cx="5265206" cy="3449444"/>
          </a:xfrm>
          <a:prstGeom prst="rect">
            <a:avLst/>
          </a:prstGeom>
        </p:spPr>
      </p:pic>
    </p:spTree>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idx="1"/>
          </p:nvPr>
        </p:nvSpPr>
        <p:spPr>
          <a:xfrm>
            <a:off x="152400" y="1066800"/>
            <a:ext cx="8610600" cy="5486400"/>
          </a:xfrm>
        </p:spPr>
        <p:txBody>
          <a:bodyPr/>
          <a:lstStyle/>
          <a:p>
            <a:pPr>
              <a:lnSpc>
                <a:spcPct val="90000"/>
              </a:lnSpc>
              <a:buFont typeface="Wingdings" panose="05000000000000000000" pitchFamily="2" charset="2"/>
              <a:buNone/>
            </a:pPr>
            <a:r>
              <a:rPr lang="uk-UA" altLang="en-US" smtClean="0">
                <a:solidFill>
                  <a:schemeClr val="hlink"/>
                </a:solidFill>
              </a:rPr>
              <a:t>   При небном (язычном)</a:t>
            </a:r>
            <a:r>
              <a:rPr lang="uk-UA" altLang="en-US" smtClean="0"/>
              <a:t> прорезывании зуб находится внутри от зубного ряда. В этом случае также может быть небный язычный наклон коронок зубов или небное (язычное) положение всего зуба. Чаще всего так располагаются резцы, клыки и премоляры как верхней, так и нижней челюсти. Описанное аномальное положение зубов наблюдается в период сменного и постоянного прикуса. Эти аномалии могут нарушать движения нижней челюсти, речь, а при язычном наклоне зуба травмируется язык. Причиной небного (язычного) прорезывания зубов является недостаток места (недоразвитие челюсти, сужение зубного ряда, сохранившиеся молочные зубы, на¬личие сверхкомплектных зубов).</a:t>
            </a:r>
            <a:endParaRPr lang="ru-RU" altLang="en-US" smtClean="0"/>
          </a:p>
        </p:txBody>
      </p:sp>
    </p:spTree>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3794" name="Rectangle 3"/>
          <p:cNvSpPr>
            <a:spLocks noGrp="1" noChangeArrowheads="1"/>
          </p:cNvSpPr>
          <p:nvPr>
            <p:ph idx="1"/>
          </p:nvPr>
        </p:nvSpPr>
        <p:spPr>
          <a:xfrm>
            <a:off x="457200" y="1295400"/>
            <a:ext cx="8229600" cy="4411663"/>
          </a:xfrm>
        </p:spPr>
        <p:txBody>
          <a:bodyPr/>
          <a:lstStyle/>
          <a:p>
            <a:endParaRPr lang="en-US" altLang="en-US" smtClean="0"/>
          </a:p>
        </p:txBody>
      </p:sp>
    </p:spTree>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idx="1"/>
          </p:nvPr>
        </p:nvSpPr>
        <p:spPr>
          <a:xfrm>
            <a:off x="0" y="990600"/>
            <a:ext cx="8839200" cy="5715000"/>
          </a:xfrm>
        </p:spPr>
        <p:txBody>
          <a:bodyPr/>
          <a:lstStyle/>
          <a:p>
            <a:pPr>
              <a:buFont typeface="Wingdings" panose="05000000000000000000" pitchFamily="2" charset="2"/>
              <a:buNone/>
            </a:pPr>
            <a:r>
              <a:rPr lang="uk-UA" altLang="en-US" smtClean="0"/>
              <a:t> Положение в вертикальном направлении определяют соответственно окклюзионной плоскости. Если режущий край или бугорки зуба располагаются выше окклюзионной плоскости, говорят о</a:t>
            </a:r>
            <a:r>
              <a:rPr lang="uk-UA" altLang="en-US" smtClean="0">
                <a:solidFill>
                  <a:schemeClr val="hlink"/>
                </a:solidFill>
              </a:rPr>
              <a:t> супраокклюзии</a:t>
            </a:r>
            <a:r>
              <a:rPr lang="uk-UA" altLang="en-US" smtClean="0"/>
              <a:t>, если опускаются ниже ее — об </a:t>
            </a:r>
            <a:r>
              <a:rPr lang="uk-UA" altLang="en-US" smtClean="0">
                <a:solidFill>
                  <a:schemeClr val="hlink"/>
                </a:solidFill>
              </a:rPr>
              <a:t>инфраокклюзии</a:t>
            </a:r>
            <a:r>
              <a:rPr lang="uk-UA" altLang="en-US" smtClean="0"/>
              <a:t>. Супра-или инфраокклюзия может наблюдаться при глубоком, открытом прикусах, зубоальвеолярном удлинении.</a:t>
            </a:r>
            <a:endParaRPr lang="ru-RU" altLang="en-US" smtClean="0"/>
          </a:p>
        </p:txBody>
      </p:sp>
    </p:spTree>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idx="1"/>
          </p:nvPr>
        </p:nvSpPr>
        <p:spPr/>
        <p:txBody>
          <a:bodyPr/>
          <a:lstStyle/>
          <a:p>
            <a:pPr>
              <a:lnSpc>
                <a:spcPct val="80000"/>
              </a:lnSpc>
            </a:pPr>
            <a:r>
              <a:rPr lang="uk-UA" altLang="en-US" sz="2000" smtClean="0"/>
              <a:t>Поворот зуба вокруг вертикальной оси называют </a:t>
            </a:r>
            <a:r>
              <a:rPr lang="uk-UA" altLang="en-US" sz="2000" smtClean="0">
                <a:solidFill>
                  <a:schemeClr val="hlink"/>
                </a:solidFill>
              </a:rPr>
              <a:t>тортоаномалией</a:t>
            </a:r>
            <a:r>
              <a:rPr lang="uk-UA" altLang="en-US" sz="2000" smtClean="0"/>
              <a:t>. Наблюдаются повороты от нескольких градусов до 90° и даже до 180°. В последнем случае небная поверхность коронки зуба находится с вестибулярной стороны. Различают поворот зуба по фронтальной оси, когда коронка наклонена лабиально или палатинально и по са¬гиттальной оси, когда коронка наклонена мезиально или дистально. Повернутый по оси зуб одновременно может находиться в оральном или вестибулярном положении. Чаще наблюдаются повороты по оси постоянных резцов, клыков и премоляров. Больные с этой аномалией обычно жалуются на эстетический недостаток. В последнем случае небная поверхность коронки зуба находится с вестибулярной стороны.Причинами тортоаномалии являются недостаток места в зубном ряду, неправильное положение зачатка зуба, сверхкомплектные или сохранившиеся молочные зубы.</a:t>
            </a:r>
            <a:endParaRPr lang="ru-RU" altLang="en-US" sz="2000" smtClean="0"/>
          </a:p>
        </p:txBody>
      </p:sp>
    </p:spTree>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idx="1"/>
          </p:nvPr>
        </p:nvSpPr>
        <p:spPr>
          <a:xfrm>
            <a:off x="228600" y="990600"/>
            <a:ext cx="8534400" cy="5257800"/>
          </a:xfrm>
        </p:spPr>
        <p:txBody>
          <a:bodyPr/>
          <a:lstStyle/>
          <a:p>
            <a:r>
              <a:rPr lang="uk-UA" altLang="en-US" smtClean="0">
                <a:solidFill>
                  <a:schemeClr val="hlink"/>
                </a:solidFill>
              </a:rPr>
              <a:t>Диастемой</a:t>
            </a:r>
            <a:r>
              <a:rPr lang="uk-UA" altLang="en-US" smtClean="0"/>
              <a:t> называют промежуток между центральными резцами, наблюдающийся чаще на верхней и реже на нижней челюсти. Она нарушает внешний вид, а иногда и речь больного. </a:t>
            </a:r>
          </a:p>
          <a:p>
            <a:pPr>
              <a:buFont typeface="Wingdings" panose="05000000000000000000" pitchFamily="2" charset="2"/>
              <a:buNone/>
            </a:pPr>
            <a:r>
              <a:rPr lang="ru-RU" altLang="en-US" smtClean="0"/>
              <a:t>   Причина:наследственность, </a:t>
            </a:r>
            <a:r>
              <a:rPr lang="uk-UA" altLang="en-US" smtClean="0"/>
              <a:t>частичная адентия(чаще всего боковых резцов), аномалии формы и величины зубов, ретенции зубов и их расположения между корнями центральных резцов, широкого небного срединного шва в переднем отделе с включением в него связок низко опущенного основания уздечки верхней губы, сильно развитой уздечкой верхней губы</a:t>
            </a:r>
            <a:r>
              <a:rPr lang="ru-RU" altLang="en-US" smtClean="0"/>
              <a:t> </a:t>
            </a:r>
          </a:p>
        </p:txBody>
      </p:sp>
    </p:spTree>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7890" name="Rectangle 3"/>
          <p:cNvSpPr>
            <a:spLocks noGrp="1" noChangeArrowheads="1"/>
          </p:cNvSpPr>
          <p:nvPr>
            <p:ph idx="1"/>
          </p:nvPr>
        </p:nvSpPr>
        <p:spPr/>
        <p:txBody>
          <a:bodyPr/>
          <a:lstStyle/>
          <a:p>
            <a:endParaRPr lang="en-US" altLang="en-US" smtClean="0"/>
          </a:p>
        </p:txBody>
      </p:sp>
    </p:spTree>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Grp="1" noChangeArrowheads="1"/>
          </p:cNvSpPr>
          <p:nvPr>
            <p:ph idx="1"/>
          </p:nvPr>
        </p:nvSpPr>
        <p:spPr>
          <a:xfrm>
            <a:off x="457200" y="1066800"/>
            <a:ext cx="8534400" cy="5486400"/>
          </a:xfrm>
        </p:spPr>
        <p:txBody>
          <a:bodyPr/>
          <a:lstStyle/>
          <a:p>
            <a:r>
              <a:rPr lang="ru-RU" altLang="en-US" smtClean="0">
                <a:solidFill>
                  <a:schemeClr val="hlink"/>
                </a:solidFill>
              </a:rPr>
              <a:t>Тремой </a:t>
            </a:r>
            <a:r>
              <a:rPr lang="ru-RU" altLang="en-US" smtClean="0"/>
              <a:t>называют промежуток между зубами в любом участке зубной дуги верхней и нижней челюсти.</a:t>
            </a:r>
          </a:p>
          <a:p>
            <a:pPr>
              <a:buFont typeface="Wingdings" panose="05000000000000000000" pitchFamily="2" charset="2"/>
              <a:buNone/>
            </a:pPr>
            <a:r>
              <a:rPr lang="ru-RU" altLang="en-US" smtClean="0"/>
              <a:t>   </a:t>
            </a:r>
            <a:r>
              <a:rPr lang="uk-UA" altLang="en-US" smtClean="0"/>
              <a:t> Причина :несоответствие между величиной зубов и размером челюсти, отсутствие зубов, неправильное положение отдельных зубов (протрузия, повороты). Если тремы между зубами имеются при правильном соотношении зубных рядов, лечение обычно не проводят или прибегают к протезированию; если тремы наблюдаются при верхней и нижней прогнатии, открытом прикусе, лечение основной аномалии вызывает их устранение.</a:t>
            </a:r>
            <a:endParaRPr lang="ru-RU" altLang="en-US" smtClean="0"/>
          </a:p>
        </p:txBody>
      </p:sp>
    </p:spTree>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9938" name="Rectangle 3"/>
          <p:cNvSpPr>
            <a:spLocks noGrp="1" noChangeArrowheads="1"/>
          </p:cNvSpPr>
          <p:nvPr>
            <p:ph idx="1"/>
          </p:nvPr>
        </p:nvSpPr>
        <p:spPr/>
        <p:txBody>
          <a:bodyPr/>
          <a:lstStyle/>
          <a:p>
            <a:endParaRPr lang="en-US" altLang="en-US" smtClean="0"/>
          </a:p>
        </p:txBody>
      </p:sp>
    </p:spTree>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ru-RU" altLang="en-US" smtClean="0"/>
              <a:t>Диагностика</a:t>
            </a:r>
          </a:p>
        </p:txBody>
      </p:sp>
      <p:sp>
        <p:nvSpPr>
          <p:cNvPr id="40963" name="Rectangle 3"/>
          <p:cNvSpPr>
            <a:spLocks noGrp="1" noChangeArrowheads="1"/>
          </p:cNvSpPr>
          <p:nvPr>
            <p:ph idx="1"/>
          </p:nvPr>
        </p:nvSpPr>
        <p:spPr/>
        <p:txBody>
          <a:bodyPr/>
          <a:lstStyle/>
          <a:p>
            <a:pPr>
              <a:lnSpc>
                <a:spcPct val="80000"/>
              </a:lnSpc>
              <a:buFont typeface="Wingdings" panose="05000000000000000000" pitchFamily="2" charset="2"/>
              <a:buNone/>
            </a:pPr>
            <a:r>
              <a:rPr lang="ru-RU" altLang="en-US" sz="1700" smtClean="0">
                <a:solidFill>
                  <a:schemeClr val="hlink"/>
                </a:solidFill>
              </a:rPr>
              <a:t>  основные методы:</a:t>
            </a:r>
          </a:p>
          <a:p>
            <a:pPr>
              <a:lnSpc>
                <a:spcPct val="80000"/>
              </a:lnSpc>
            </a:pPr>
            <a:r>
              <a:rPr lang="uk-UA" altLang="en-US" sz="1700" smtClean="0"/>
              <a:t>изучение анамнеза жизни, перенесенных заболеваний и операций, семейного анамнеза, наследственности,жалоб.</a:t>
            </a:r>
          </a:p>
          <a:p>
            <a:pPr>
              <a:lnSpc>
                <a:spcPct val="80000"/>
              </a:lnSpc>
              <a:buFont typeface="Wingdings" panose="05000000000000000000" pitchFamily="2" charset="2"/>
              <a:buNone/>
            </a:pPr>
            <a:r>
              <a:rPr lang="uk-UA" altLang="en-US" sz="1700" smtClean="0"/>
              <a:t>Изучение местного статуса рекомендуется проводить в следующей последовательности:</a:t>
            </a:r>
          </a:p>
          <a:p>
            <a:pPr>
              <a:lnSpc>
                <a:spcPct val="80000"/>
              </a:lnSpc>
              <a:buFont typeface="Wingdings" panose="05000000000000000000" pitchFamily="2" charset="2"/>
              <a:buNone/>
            </a:pPr>
            <a:r>
              <a:rPr lang="uk-UA" altLang="en-US" sz="1700" smtClean="0"/>
              <a:t> 1) оценить положение головы;</a:t>
            </a:r>
          </a:p>
          <a:p>
            <a:pPr>
              <a:lnSpc>
                <a:spcPct val="80000"/>
              </a:lnSpc>
              <a:buFont typeface="Wingdings" panose="05000000000000000000" pitchFamily="2" charset="2"/>
              <a:buNone/>
            </a:pPr>
            <a:r>
              <a:rPr lang="uk-UA" altLang="en-US" sz="1700" smtClean="0"/>
              <a:t> 2) проанализировать контуры лица в фас и профиль, определить его пропорции, симметрию;</a:t>
            </a:r>
          </a:p>
          <a:p>
            <a:pPr>
              <a:lnSpc>
                <a:spcPct val="80000"/>
              </a:lnSpc>
              <a:buFont typeface="Wingdings" panose="05000000000000000000" pitchFamily="2" charset="2"/>
              <a:buNone/>
            </a:pPr>
            <a:r>
              <a:rPr lang="uk-UA" altLang="en-US" sz="1700" smtClean="0"/>
              <a:t> 3) выяснить соотношение зубных рядов, их форму, размеры, взаимоотношение зубов верхней и нижней челюстей, положение отдельных зубов, состояние пародонта;</a:t>
            </a:r>
          </a:p>
          <a:p>
            <a:pPr>
              <a:lnSpc>
                <a:spcPct val="80000"/>
              </a:lnSpc>
              <a:buFont typeface="Wingdings" panose="05000000000000000000" pitchFamily="2" charset="2"/>
              <a:buNone/>
            </a:pPr>
            <a:r>
              <a:rPr lang="uk-UA" altLang="en-US" sz="1700" smtClean="0"/>
              <a:t> 4) оценить состояние полости носа, функцию носового дыхания;</a:t>
            </a:r>
          </a:p>
          <a:p>
            <a:pPr>
              <a:lnSpc>
                <a:spcPct val="80000"/>
              </a:lnSpc>
              <a:buFont typeface="Wingdings" panose="05000000000000000000" pitchFamily="2" charset="2"/>
              <a:buNone/>
            </a:pPr>
            <a:r>
              <a:rPr lang="uk-UA" altLang="en-US" sz="1700" smtClean="0"/>
              <a:t> 5) выяснить характер и объем движений нижней челюсти;</a:t>
            </a:r>
          </a:p>
          <a:p>
            <a:pPr>
              <a:lnSpc>
                <a:spcPct val="80000"/>
              </a:lnSpc>
              <a:buFont typeface="Wingdings" panose="05000000000000000000" pitchFamily="2" charset="2"/>
              <a:buNone/>
            </a:pPr>
            <a:r>
              <a:rPr lang="uk-UA" altLang="en-US" sz="1700" smtClean="0"/>
              <a:t> 6) определить размеры языка, его положение, артикуляцию, характер нарушений речи;</a:t>
            </a:r>
          </a:p>
          <a:p>
            <a:pPr>
              <a:lnSpc>
                <a:spcPct val="80000"/>
              </a:lnSpc>
              <a:buFont typeface="Wingdings" panose="05000000000000000000" pitchFamily="2" charset="2"/>
              <a:buNone/>
            </a:pPr>
            <a:r>
              <a:rPr lang="uk-UA" altLang="en-US" sz="1700" smtClean="0"/>
              <a:t> 7) изучить особенности строения и функцию твердого и мягкого неба;</a:t>
            </a:r>
          </a:p>
          <a:p>
            <a:pPr>
              <a:lnSpc>
                <a:spcPct val="80000"/>
              </a:lnSpc>
              <a:buFont typeface="Wingdings" panose="05000000000000000000" pitchFamily="2" charset="2"/>
              <a:buNone/>
            </a:pPr>
            <a:r>
              <a:rPr lang="uk-UA" altLang="en-US" sz="1700" smtClean="0"/>
              <a:t> 8) оценить состояние слюнных желез, жевательных и мимических мышц, функциональное состояние черепных нервов.</a:t>
            </a:r>
            <a:endParaRPr lang="ru-RU" altLang="en-US" sz="1700" smtClean="0"/>
          </a:p>
        </p:txBody>
      </p:sp>
    </p:spTree>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idx="1"/>
          </p:nvPr>
        </p:nvSpPr>
        <p:spPr>
          <a:xfrm>
            <a:off x="304800" y="990600"/>
            <a:ext cx="8458200" cy="5486400"/>
          </a:xfrm>
        </p:spPr>
        <p:txBody>
          <a:bodyPr/>
          <a:lstStyle/>
          <a:p>
            <a:pPr>
              <a:lnSpc>
                <a:spcPct val="90000"/>
              </a:lnSpc>
              <a:buFont typeface="Wingdings" panose="05000000000000000000" pitchFamily="2" charset="2"/>
              <a:buNone/>
            </a:pPr>
            <a:r>
              <a:rPr lang="ru-RU" altLang="en-US" smtClean="0">
                <a:solidFill>
                  <a:schemeClr val="hlink"/>
                </a:solidFill>
              </a:rPr>
              <a:t>Дополнительные методы:</a:t>
            </a:r>
          </a:p>
          <a:p>
            <a:pPr>
              <a:lnSpc>
                <a:spcPct val="90000"/>
              </a:lnSpc>
            </a:pPr>
            <a:r>
              <a:rPr lang="uk-UA" altLang="en-US" smtClean="0"/>
              <a:t> изучение диагностических моделей челюстей;</a:t>
            </a:r>
          </a:p>
          <a:p>
            <a:pPr>
              <a:lnSpc>
                <a:spcPct val="90000"/>
              </a:lnSpc>
            </a:pPr>
            <a:r>
              <a:rPr lang="uk-UA" altLang="en-US" smtClean="0"/>
              <a:t> рентгенологическое обследование(включают телерентгенографию в прямой и боковой проекциях, ортопантомографию, рентгенографию в полуаксиальной проекции, томографию ВНЧС при открытом и закрытом рте, зонографию, панорамную рентгенографию)</a:t>
            </a:r>
          </a:p>
          <a:p>
            <a:pPr>
              <a:lnSpc>
                <a:spcPct val="90000"/>
              </a:lnSpc>
            </a:pPr>
            <a:r>
              <a:rPr lang="uk-UA" altLang="en-US" smtClean="0"/>
              <a:t> анализ фотографий лица больного в прямой и боковой проекциях;</a:t>
            </a:r>
          </a:p>
          <a:p>
            <a:pPr>
              <a:lnSpc>
                <a:spcPct val="90000"/>
              </a:lnSpc>
            </a:pPr>
            <a:r>
              <a:rPr lang="uk-UA" altLang="en-US" smtClean="0"/>
              <a:t> функциональные исследования (ЭМГ, электроэнцефалография, реополярография, ринопневмометрия, фоторегистрация движений нижней челюсти).</a:t>
            </a:r>
            <a:endParaRPr lang="ru-RU" altLang="en-US" smtClean="0"/>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ru-RU" altLang="en-US" sz="2400" smtClean="0"/>
              <a:t>Классификация аномалий зубов и челюстей кафедры ортодонтии и детского протезирования МГМСУ (1990)</a:t>
            </a:r>
          </a:p>
        </p:txBody>
      </p:sp>
      <p:sp>
        <p:nvSpPr>
          <p:cNvPr id="143363" name="Rectangle 3"/>
          <p:cNvSpPr>
            <a:spLocks noGrp="1" noChangeArrowheads="1"/>
          </p:cNvSpPr>
          <p:nvPr>
            <p:ph idx="1"/>
          </p:nvPr>
        </p:nvSpPr>
        <p:spPr/>
        <p:txBody>
          <a:bodyPr>
            <a:normAutofit lnSpcReduction="10000"/>
          </a:bodyPr>
          <a:lstStyle/>
          <a:p>
            <a:pPr marL="274320" indent="-274320" fontAlgn="auto">
              <a:lnSpc>
                <a:spcPct val="80000"/>
              </a:lnSpc>
              <a:spcAft>
                <a:spcPts val="0"/>
              </a:spcAft>
              <a:buClr>
                <a:schemeClr val="accent3"/>
              </a:buClr>
              <a:buFont typeface="Wingdings" pitchFamily="2" charset="2"/>
              <a:buNone/>
              <a:defRPr/>
            </a:pPr>
            <a:r>
              <a:rPr lang="uk-UA" sz="1400" dirty="0">
                <a:solidFill>
                  <a:schemeClr val="accent2"/>
                </a:solidFill>
              </a:rPr>
              <a:t>1. АНОМАЛИИ ЗУБОВ</a:t>
            </a:r>
          </a:p>
          <a:p>
            <a:pPr marL="274320" indent="-274320" fontAlgn="auto">
              <a:lnSpc>
                <a:spcPct val="80000"/>
              </a:lnSpc>
              <a:spcAft>
                <a:spcPts val="0"/>
              </a:spcAft>
              <a:buClr>
                <a:schemeClr val="accent3"/>
              </a:buClr>
              <a:buFont typeface="Wingdings" pitchFamily="2" charset="2"/>
              <a:buNone/>
              <a:defRPr/>
            </a:pPr>
            <a:r>
              <a:rPr lang="uk-UA" sz="1400" dirty="0"/>
              <a:t>1.1. </a:t>
            </a:r>
            <a:r>
              <a:rPr lang="uk-UA" sz="1400" dirty="0" err="1"/>
              <a:t>Аномалии</a:t>
            </a:r>
            <a:r>
              <a:rPr lang="uk-UA" sz="1400" dirty="0"/>
              <a:t> </a:t>
            </a:r>
            <a:r>
              <a:rPr lang="uk-UA" sz="1400" dirty="0" err="1"/>
              <a:t>формы</a:t>
            </a:r>
            <a:r>
              <a:rPr lang="uk-UA" sz="1400" dirty="0"/>
              <a:t> зуба</a:t>
            </a:r>
          </a:p>
          <a:p>
            <a:pPr marL="274320" indent="-274320" fontAlgn="auto">
              <a:lnSpc>
                <a:spcPct val="80000"/>
              </a:lnSpc>
              <a:spcAft>
                <a:spcPts val="0"/>
              </a:spcAft>
              <a:buClr>
                <a:schemeClr val="accent3"/>
              </a:buClr>
              <a:buFont typeface="Wingdings" pitchFamily="2" charset="2"/>
              <a:buNone/>
              <a:defRPr/>
            </a:pPr>
            <a:r>
              <a:rPr lang="uk-UA" sz="1400" dirty="0"/>
              <a:t>1.2. </a:t>
            </a:r>
            <a:r>
              <a:rPr lang="uk-UA" sz="1400" dirty="0" err="1"/>
              <a:t>Аномалии</a:t>
            </a:r>
            <a:r>
              <a:rPr lang="uk-UA" sz="1400" dirty="0"/>
              <a:t> </a:t>
            </a:r>
            <a:r>
              <a:rPr lang="uk-UA" sz="1400" dirty="0" err="1"/>
              <a:t>структуры</a:t>
            </a:r>
            <a:r>
              <a:rPr lang="uk-UA" sz="1400" dirty="0"/>
              <a:t> </a:t>
            </a:r>
            <a:r>
              <a:rPr lang="uk-UA" sz="1400" dirty="0" err="1"/>
              <a:t>твердых</a:t>
            </a:r>
            <a:r>
              <a:rPr lang="uk-UA" sz="1400" dirty="0"/>
              <a:t> тканей зуба</a:t>
            </a:r>
          </a:p>
          <a:p>
            <a:pPr marL="274320" indent="-274320" fontAlgn="auto">
              <a:lnSpc>
                <a:spcPct val="80000"/>
              </a:lnSpc>
              <a:spcAft>
                <a:spcPts val="0"/>
              </a:spcAft>
              <a:buClr>
                <a:schemeClr val="accent3"/>
              </a:buClr>
              <a:buFont typeface="Wingdings" pitchFamily="2" charset="2"/>
              <a:buNone/>
              <a:defRPr/>
            </a:pPr>
            <a:r>
              <a:rPr lang="uk-UA" sz="1400" dirty="0"/>
              <a:t>1.3. </a:t>
            </a:r>
            <a:r>
              <a:rPr lang="uk-UA" sz="1400" dirty="0" err="1"/>
              <a:t>Аномалии</a:t>
            </a:r>
            <a:r>
              <a:rPr lang="uk-UA" sz="1400" dirty="0"/>
              <a:t> </a:t>
            </a:r>
            <a:r>
              <a:rPr lang="uk-UA" sz="1400" dirty="0" err="1"/>
              <a:t>цвета</a:t>
            </a:r>
            <a:r>
              <a:rPr lang="uk-UA" sz="1400" dirty="0"/>
              <a:t> зуба</a:t>
            </a:r>
          </a:p>
          <a:p>
            <a:pPr marL="274320" indent="-274320" fontAlgn="auto">
              <a:lnSpc>
                <a:spcPct val="80000"/>
              </a:lnSpc>
              <a:spcAft>
                <a:spcPts val="0"/>
              </a:spcAft>
              <a:buClr>
                <a:schemeClr val="accent3"/>
              </a:buClr>
              <a:buFont typeface="Wingdings" pitchFamily="2" charset="2"/>
              <a:buNone/>
              <a:defRPr/>
            </a:pPr>
            <a:r>
              <a:rPr lang="uk-UA" sz="1400" dirty="0"/>
              <a:t>1.4. </a:t>
            </a:r>
            <a:r>
              <a:rPr lang="uk-UA" sz="1400" dirty="0" err="1"/>
              <a:t>Аномалии</a:t>
            </a:r>
            <a:r>
              <a:rPr lang="uk-UA" sz="1400" dirty="0"/>
              <a:t> </a:t>
            </a:r>
            <a:r>
              <a:rPr lang="uk-UA" sz="1400" dirty="0" err="1"/>
              <a:t>размера</a:t>
            </a:r>
            <a:r>
              <a:rPr lang="uk-UA" sz="1400" dirty="0"/>
              <a:t> зуба (</a:t>
            </a:r>
            <a:r>
              <a:rPr lang="uk-UA" sz="1400" dirty="0" err="1"/>
              <a:t>высоты</a:t>
            </a:r>
            <a:r>
              <a:rPr lang="uk-UA" sz="1400" dirty="0"/>
              <a:t>, </a:t>
            </a:r>
            <a:r>
              <a:rPr lang="uk-UA" sz="1400" dirty="0" err="1"/>
              <a:t>ширины</a:t>
            </a:r>
            <a:r>
              <a:rPr lang="uk-UA" sz="1400" dirty="0"/>
              <a:t>,</a:t>
            </a:r>
            <a:r>
              <a:rPr lang="uk-UA" sz="1400" dirty="0" err="1"/>
              <a:t>толщины</a:t>
            </a:r>
            <a:r>
              <a:rPr lang="uk-UA" sz="1400" dirty="0"/>
              <a:t>)</a:t>
            </a:r>
          </a:p>
          <a:p>
            <a:pPr marL="274320" indent="-274320" fontAlgn="auto">
              <a:lnSpc>
                <a:spcPct val="80000"/>
              </a:lnSpc>
              <a:spcAft>
                <a:spcPts val="0"/>
              </a:spcAft>
              <a:buClr>
                <a:schemeClr val="accent3"/>
              </a:buClr>
              <a:buFont typeface="Wingdings" pitchFamily="2" charset="2"/>
              <a:buNone/>
              <a:defRPr/>
            </a:pPr>
            <a:r>
              <a:rPr lang="uk-UA" sz="1400" dirty="0"/>
              <a:t>1.4.1. </a:t>
            </a:r>
            <a:r>
              <a:rPr lang="uk-UA" sz="1400" dirty="0" err="1"/>
              <a:t>Макродентия</a:t>
            </a:r>
            <a:endParaRPr lang="uk-UA" sz="1400" dirty="0"/>
          </a:p>
          <a:p>
            <a:pPr marL="274320" indent="-274320" fontAlgn="auto">
              <a:lnSpc>
                <a:spcPct val="80000"/>
              </a:lnSpc>
              <a:spcAft>
                <a:spcPts val="0"/>
              </a:spcAft>
              <a:buClr>
                <a:schemeClr val="accent3"/>
              </a:buClr>
              <a:buFont typeface="Wingdings" pitchFamily="2" charset="2"/>
              <a:buNone/>
              <a:defRPr/>
            </a:pPr>
            <a:r>
              <a:rPr lang="uk-UA" sz="1400" dirty="0"/>
              <a:t>1.4.2. </a:t>
            </a:r>
            <a:r>
              <a:rPr lang="uk-UA" sz="1400" dirty="0" err="1"/>
              <a:t>Микродентия</a:t>
            </a:r>
            <a:endParaRPr lang="uk-UA" sz="1400" dirty="0"/>
          </a:p>
          <a:p>
            <a:pPr marL="274320" indent="-274320" fontAlgn="auto">
              <a:lnSpc>
                <a:spcPct val="80000"/>
              </a:lnSpc>
              <a:spcAft>
                <a:spcPts val="0"/>
              </a:spcAft>
              <a:buClr>
                <a:schemeClr val="accent3"/>
              </a:buClr>
              <a:buFont typeface="Wingdings" pitchFamily="2" charset="2"/>
              <a:buNone/>
              <a:defRPr/>
            </a:pPr>
            <a:r>
              <a:rPr lang="uk-UA" sz="1400" dirty="0"/>
              <a:t>1.5. </a:t>
            </a:r>
            <a:r>
              <a:rPr lang="uk-UA" sz="1400" dirty="0" err="1"/>
              <a:t>Аномалии</a:t>
            </a:r>
            <a:r>
              <a:rPr lang="uk-UA" sz="1400" dirty="0"/>
              <a:t> </a:t>
            </a:r>
            <a:r>
              <a:rPr lang="uk-UA" sz="1400" dirty="0" err="1"/>
              <a:t>количества</a:t>
            </a:r>
            <a:r>
              <a:rPr lang="uk-UA" sz="1400" dirty="0"/>
              <a:t> </a:t>
            </a:r>
            <a:r>
              <a:rPr lang="uk-UA" sz="1400" dirty="0" err="1"/>
              <a:t>зубов</a:t>
            </a:r>
            <a:endParaRPr lang="uk-UA" sz="1400" dirty="0"/>
          </a:p>
          <a:p>
            <a:pPr marL="274320" indent="-274320" fontAlgn="auto">
              <a:lnSpc>
                <a:spcPct val="80000"/>
              </a:lnSpc>
              <a:spcAft>
                <a:spcPts val="0"/>
              </a:spcAft>
              <a:buClr>
                <a:schemeClr val="accent3"/>
              </a:buClr>
              <a:buFont typeface="Wingdings" pitchFamily="2" charset="2"/>
              <a:buNone/>
              <a:defRPr/>
            </a:pPr>
            <a:r>
              <a:rPr lang="uk-UA" sz="1400" dirty="0"/>
              <a:t>1.5.1. </a:t>
            </a:r>
            <a:r>
              <a:rPr lang="uk-UA" sz="1400" dirty="0" err="1"/>
              <a:t>Гиперодонтия</a:t>
            </a:r>
            <a:r>
              <a:rPr lang="uk-UA" sz="1400" dirty="0"/>
              <a:t> (при </a:t>
            </a:r>
            <a:r>
              <a:rPr lang="uk-UA" sz="1400" dirty="0" err="1"/>
              <a:t>наличии</a:t>
            </a:r>
            <a:r>
              <a:rPr lang="uk-UA" sz="1400" dirty="0"/>
              <a:t> </a:t>
            </a:r>
            <a:r>
              <a:rPr lang="uk-UA" sz="1400" dirty="0" err="1"/>
              <a:t>сверхкомплектных</a:t>
            </a:r>
            <a:r>
              <a:rPr lang="uk-UA" sz="1400" dirty="0"/>
              <a:t> </a:t>
            </a:r>
            <a:r>
              <a:rPr lang="uk-UA" sz="1400" dirty="0" err="1"/>
              <a:t>зубов</a:t>
            </a:r>
            <a:r>
              <a:rPr lang="uk-UA" sz="1400" dirty="0"/>
              <a:t>)</a:t>
            </a:r>
          </a:p>
          <a:p>
            <a:pPr marL="274320" indent="-274320" fontAlgn="auto">
              <a:lnSpc>
                <a:spcPct val="80000"/>
              </a:lnSpc>
              <a:spcAft>
                <a:spcPts val="0"/>
              </a:spcAft>
              <a:buClr>
                <a:schemeClr val="accent3"/>
              </a:buClr>
              <a:buFont typeface="Wingdings" pitchFamily="2" charset="2"/>
              <a:buNone/>
              <a:defRPr/>
            </a:pPr>
            <a:r>
              <a:rPr lang="uk-UA" sz="1400" dirty="0"/>
              <a:t>1.5.2. </a:t>
            </a:r>
            <a:r>
              <a:rPr lang="uk-UA" sz="1400" dirty="0" err="1"/>
              <a:t>Гиподентия</a:t>
            </a:r>
            <a:r>
              <a:rPr lang="uk-UA" sz="1400" dirty="0"/>
              <a:t> (</a:t>
            </a:r>
            <a:r>
              <a:rPr lang="uk-UA" sz="1400" dirty="0" err="1"/>
              <a:t>адентия</a:t>
            </a:r>
            <a:r>
              <a:rPr lang="uk-UA" sz="1400" dirty="0"/>
              <a:t> </a:t>
            </a:r>
            <a:r>
              <a:rPr lang="uk-UA" sz="1400" dirty="0" err="1"/>
              <a:t>зубов-полная</a:t>
            </a:r>
            <a:r>
              <a:rPr lang="uk-UA" sz="1400" dirty="0"/>
              <a:t> </a:t>
            </a:r>
            <a:r>
              <a:rPr lang="uk-UA" sz="1400" dirty="0" err="1"/>
              <a:t>или</a:t>
            </a:r>
            <a:r>
              <a:rPr lang="uk-UA" sz="1400" dirty="0"/>
              <a:t> </a:t>
            </a:r>
            <a:r>
              <a:rPr lang="uk-UA" sz="1400" dirty="0" err="1"/>
              <a:t>частичная</a:t>
            </a:r>
            <a:r>
              <a:rPr lang="uk-UA" sz="1400" dirty="0"/>
              <a:t>)</a:t>
            </a:r>
          </a:p>
          <a:p>
            <a:pPr marL="274320" indent="-274320" fontAlgn="auto">
              <a:lnSpc>
                <a:spcPct val="80000"/>
              </a:lnSpc>
              <a:spcAft>
                <a:spcPts val="0"/>
              </a:spcAft>
              <a:buClr>
                <a:schemeClr val="accent3"/>
              </a:buClr>
              <a:buFont typeface="Wingdings" pitchFamily="2" charset="2"/>
              <a:buNone/>
              <a:defRPr/>
            </a:pPr>
            <a:r>
              <a:rPr lang="uk-UA" sz="1400" dirty="0"/>
              <a:t>1.6. </a:t>
            </a:r>
            <a:r>
              <a:rPr lang="uk-UA" sz="1400" dirty="0" err="1"/>
              <a:t>Аномалии</a:t>
            </a:r>
            <a:r>
              <a:rPr lang="uk-UA" sz="1400" dirty="0"/>
              <a:t> </a:t>
            </a:r>
            <a:r>
              <a:rPr lang="uk-UA" sz="1400" dirty="0" err="1"/>
              <a:t>прорезывания</a:t>
            </a:r>
            <a:r>
              <a:rPr lang="uk-UA" sz="1400" dirty="0"/>
              <a:t> </a:t>
            </a:r>
            <a:r>
              <a:rPr lang="uk-UA" sz="1400" dirty="0" err="1"/>
              <a:t>зубов</a:t>
            </a:r>
            <a:endParaRPr lang="uk-UA" sz="1400" dirty="0"/>
          </a:p>
          <a:p>
            <a:pPr marL="274320" indent="-274320" fontAlgn="auto">
              <a:lnSpc>
                <a:spcPct val="80000"/>
              </a:lnSpc>
              <a:spcAft>
                <a:spcPts val="0"/>
              </a:spcAft>
              <a:buClr>
                <a:schemeClr val="accent3"/>
              </a:buClr>
              <a:buFont typeface="Wingdings" pitchFamily="2" charset="2"/>
              <a:buNone/>
              <a:defRPr/>
            </a:pPr>
            <a:r>
              <a:rPr lang="uk-UA" sz="1400" dirty="0"/>
              <a:t>1.6.1. </a:t>
            </a:r>
            <a:r>
              <a:rPr lang="uk-UA" sz="1400" dirty="0" err="1"/>
              <a:t>Раннее</a:t>
            </a:r>
            <a:r>
              <a:rPr lang="uk-UA" sz="1400" dirty="0"/>
              <a:t> </a:t>
            </a:r>
            <a:r>
              <a:rPr lang="uk-UA" sz="1400" dirty="0" err="1"/>
              <a:t>прорезывание</a:t>
            </a:r>
            <a:endParaRPr lang="uk-UA" sz="1400" dirty="0"/>
          </a:p>
          <a:p>
            <a:pPr marL="274320" indent="-274320" fontAlgn="auto">
              <a:lnSpc>
                <a:spcPct val="80000"/>
              </a:lnSpc>
              <a:spcAft>
                <a:spcPts val="0"/>
              </a:spcAft>
              <a:buClr>
                <a:schemeClr val="accent3"/>
              </a:buClr>
              <a:buFont typeface="Wingdings" pitchFamily="2" charset="2"/>
              <a:buNone/>
              <a:defRPr/>
            </a:pPr>
            <a:r>
              <a:rPr lang="uk-UA" sz="1400" dirty="0"/>
              <a:t>1.6.2. Задержка </a:t>
            </a:r>
            <a:r>
              <a:rPr lang="uk-UA" sz="1400" dirty="0" err="1"/>
              <a:t>прорезывания</a:t>
            </a:r>
            <a:r>
              <a:rPr lang="uk-UA" sz="1400" dirty="0"/>
              <a:t> (</a:t>
            </a:r>
            <a:r>
              <a:rPr lang="uk-UA" sz="1400" dirty="0" err="1"/>
              <a:t>ретенция</a:t>
            </a:r>
            <a:r>
              <a:rPr lang="uk-UA" sz="1400" dirty="0"/>
              <a:t>)</a:t>
            </a:r>
          </a:p>
          <a:p>
            <a:pPr marL="274320" indent="-274320" fontAlgn="auto">
              <a:lnSpc>
                <a:spcPct val="80000"/>
              </a:lnSpc>
              <a:spcAft>
                <a:spcPts val="0"/>
              </a:spcAft>
              <a:buClr>
                <a:schemeClr val="accent3"/>
              </a:buClr>
              <a:buFont typeface="Wingdings" pitchFamily="2" charset="2"/>
              <a:buNone/>
              <a:defRPr/>
            </a:pPr>
            <a:r>
              <a:rPr lang="uk-UA" sz="1400" dirty="0"/>
              <a:t>1.7. </a:t>
            </a:r>
            <a:r>
              <a:rPr lang="uk-UA" sz="1400" dirty="0" err="1"/>
              <a:t>Аномалии</a:t>
            </a:r>
            <a:r>
              <a:rPr lang="uk-UA" sz="1400" dirty="0"/>
              <a:t> </a:t>
            </a:r>
            <a:r>
              <a:rPr lang="uk-UA" sz="1400" dirty="0" err="1"/>
              <a:t>положения</a:t>
            </a:r>
            <a:r>
              <a:rPr lang="uk-UA" sz="1400" dirty="0"/>
              <a:t> </a:t>
            </a:r>
            <a:r>
              <a:rPr lang="uk-UA" sz="1400" dirty="0" err="1"/>
              <a:t>зубов</a:t>
            </a:r>
            <a:r>
              <a:rPr lang="uk-UA" sz="1400" dirty="0"/>
              <a:t> (в </a:t>
            </a:r>
            <a:r>
              <a:rPr lang="uk-UA" sz="1400" dirty="0" err="1"/>
              <a:t>одном</a:t>
            </a:r>
            <a:r>
              <a:rPr lang="uk-UA" sz="1400" dirty="0"/>
              <a:t>, </a:t>
            </a:r>
            <a:r>
              <a:rPr lang="uk-UA" sz="1400" dirty="0" err="1"/>
              <a:t>двух</a:t>
            </a:r>
            <a:r>
              <a:rPr lang="uk-UA" sz="1400" dirty="0"/>
              <a:t>, </a:t>
            </a:r>
            <a:r>
              <a:rPr lang="uk-UA" sz="1400" dirty="0" err="1"/>
              <a:t>трех</a:t>
            </a:r>
            <a:r>
              <a:rPr lang="uk-UA" sz="1400" dirty="0"/>
              <a:t> </a:t>
            </a:r>
            <a:r>
              <a:rPr lang="uk-UA" sz="1400" dirty="0" err="1"/>
              <a:t>направлениях</a:t>
            </a:r>
            <a:r>
              <a:rPr lang="uk-UA" sz="1400" dirty="0"/>
              <a:t>)</a:t>
            </a:r>
          </a:p>
          <a:p>
            <a:pPr marL="274320" indent="-274320" fontAlgn="auto">
              <a:lnSpc>
                <a:spcPct val="80000"/>
              </a:lnSpc>
              <a:spcAft>
                <a:spcPts val="0"/>
              </a:spcAft>
              <a:buClr>
                <a:schemeClr val="accent3"/>
              </a:buClr>
              <a:buFont typeface="Wingdings" pitchFamily="2" charset="2"/>
              <a:buNone/>
              <a:defRPr/>
            </a:pPr>
            <a:r>
              <a:rPr lang="uk-UA" sz="1400" dirty="0"/>
              <a:t>1.7.1. </a:t>
            </a:r>
            <a:r>
              <a:rPr lang="uk-UA" sz="1400" dirty="0" err="1"/>
              <a:t>Вестибулярное</a:t>
            </a:r>
            <a:endParaRPr lang="uk-UA" sz="1400" dirty="0"/>
          </a:p>
          <a:p>
            <a:pPr marL="274320" indent="-274320" fontAlgn="auto">
              <a:lnSpc>
                <a:spcPct val="80000"/>
              </a:lnSpc>
              <a:spcAft>
                <a:spcPts val="0"/>
              </a:spcAft>
              <a:buClr>
                <a:schemeClr val="accent3"/>
              </a:buClr>
              <a:buFont typeface="Wingdings" pitchFamily="2" charset="2"/>
              <a:buNone/>
              <a:defRPr/>
            </a:pPr>
            <a:r>
              <a:rPr lang="uk-UA" sz="1400" dirty="0"/>
              <a:t>1.7.2. </a:t>
            </a:r>
            <a:r>
              <a:rPr lang="uk-UA" sz="1400" dirty="0" err="1"/>
              <a:t>Оральное</a:t>
            </a:r>
            <a:endParaRPr lang="uk-UA" sz="1400" dirty="0"/>
          </a:p>
          <a:p>
            <a:pPr marL="274320" indent="-274320" fontAlgn="auto">
              <a:lnSpc>
                <a:spcPct val="80000"/>
              </a:lnSpc>
              <a:spcAft>
                <a:spcPts val="0"/>
              </a:spcAft>
              <a:buClr>
                <a:schemeClr val="accent3"/>
              </a:buClr>
              <a:buFont typeface="Wingdings" pitchFamily="2" charset="2"/>
              <a:buNone/>
              <a:defRPr/>
            </a:pPr>
            <a:r>
              <a:rPr lang="uk-UA" sz="1400" dirty="0"/>
              <a:t>1.7.3. </a:t>
            </a:r>
            <a:r>
              <a:rPr lang="uk-UA" sz="1400" dirty="0" err="1"/>
              <a:t>Мезиальное</a:t>
            </a:r>
            <a:endParaRPr lang="uk-UA" sz="1400" dirty="0"/>
          </a:p>
          <a:p>
            <a:pPr marL="274320" indent="-274320" fontAlgn="auto">
              <a:lnSpc>
                <a:spcPct val="80000"/>
              </a:lnSpc>
              <a:spcAft>
                <a:spcPts val="0"/>
              </a:spcAft>
              <a:buClr>
                <a:schemeClr val="accent3"/>
              </a:buClr>
              <a:buFont typeface="Wingdings" pitchFamily="2" charset="2"/>
              <a:buNone/>
              <a:defRPr/>
            </a:pPr>
            <a:r>
              <a:rPr lang="uk-UA" sz="1400" dirty="0"/>
              <a:t>1.7.4. </a:t>
            </a:r>
            <a:r>
              <a:rPr lang="uk-UA" sz="1400" dirty="0" err="1"/>
              <a:t>Дистальное</a:t>
            </a:r>
            <a:endParaRPr lang="uk-UA" sz="1400" dirty="0"/>
          </a:p>
          <a:p>
            <a:pPr marL="274320" indent="-274320" fontAlgn="auto">
              <a:lnSpc>
                <a:spcPct val="80000"/>
              </a:lnSpc>
              <a:spcAft>
                <a:spcPts val="0"/>
              </a:spcAft>
              <a:buClr>
                <a:schemeClr val="accent3"/>
              </a:buClr>
              <a:buFont typeface="Wingdings" pitchFamily="2" charset="2"/>
              <a:buNone/>
              <a:defRPr/>
            </a:pPr>
            <a:r>
              <a:rPr lang="uk-UA" sz="1400" dirty="0"/>
              <a:t>1.7.5. </a:t>
            </a:r>
            <a:r>
              <a:rPr lang="uk-UA" sz="1400" dirty="0" err="1"/>
              <a:t>Супраположение</a:t>
            </a:r>
            <a:endParaRPr lang="uk-UA" sz="1400" dirty="0"/>
          </a:p>
          <a:p>
            <a:pPr marL="274320" indent="-274320" fontAlgn="auto">
              <a:lnSpc>
                <a:spcPct val="80000"/>
              </a:lnSpc>
              <a:spcAft>
                <a:spcPts val="0"/>
              </a:spcAft>
              <a:buClr>
                <a:schemeClr val="accent3"/>
              </a:buClr>
              <a:buFont typeface="Wingdings" pitchFamily="2" charset="2"/>
              <a:buNone/>
              <a:defRPr/>
            </a:pPr>
            <a:r>
              <a:rPr lang="uk-UA" sz="1400" dirty="0"/>
              <a:t>1.7.6. </a:t>
            </a:r>
            <a:r>
              <a:rPr lang="uk-UA" sz="1400" dirty="0" err="1"/>
              <a:t>Инфраположение</a:t>
            </a:r>
            <a:endParaRPr lang="uk-UA" sz="1400" dirty="0"/>
          </a:p>
          <a:p>
            <a:pPr marL="274320" indent="-274320" fontAlgn="auto">
              <a:lnSpc>
                <a:spcPct val="80000"/>
              </a:lnSpc>
              <a:spcAft>
                <a:spcPts val="0"/>
              </a:spcAft>
              <a:buClr>
                <a:schemeClr val="accent3"/>
              </a:buClr>
              <a:buFont typeface="Wingdings" pitchFamily="2" charset="2"/>
              <a:buNone/>
              <a:defRPr/>
            </a:pPr>
            <a:r>
              <a:rPr lang="uk-UA" sz="1400" dirty="0"/>
              <a:t>1.7.7. Поворот по оси (</a:t>
            </a:r>
            <a:r>
              <a:rPr lang="uk-UA" sz="1400" dirty="0" err="1"/>
              <a:t>тортоаномалия</a:t>
            </a:r>
            <a:r>
              <a:rPr lang="uk-UA" sz="1400" dirty="0"/>
              <a:t>)</a:t>
            </a:r>
          </a:p>
          <a:p>
            <a:pPr marL="274320" indent="-274320" fontAlgn="auto">
              <a:lnSpc>
                <a:spcPct val="80000"/>
              </a:lnSpc>
              <a:spcAft>
                <a:spcPts val="0"/>
              </a:spcAft>
              <a:buClr>
                <a:schemeClr val="accent3"/>
              </a:buClr>
              <a:buFont typeface="Wingdings" pitchFamily="2" charset="2"/>
              <a:buNone/>
              <a:defRPr/>
            </a:pPr>
            <a:r>
              <a:rPr lang="uk-UA" sz="1400" dirty="0"/>
              <a:t>1.7.8. </a:t>
            </a:r>
            <a:r>
              <a:rPr lang="uk-UA" sz="1400" dirty="0" err="1"/>
              <a:t>Транспозиция</a:t>
            </a:r>
            <a:endParaRPr lang="ru-RU" sz="1400" dirty="0"/>
          </a:p>
        </p:txBody>
      </p:sp>
    </p:spTree>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ru-RU" altLang="en-US" smtClean="0"/>
              <a:t>Профилактика</a:t>
            </a:r>
          </a:p>
        </p:txBody>
      </p:sp>
      <p:sp>
        <p:nvSpPr>
          <p:cNvPr id="43011" name="Rectangle 3"/>
          <p:cNvSpPr>
            <a:spLocks noGrp="1" noChangeArrowheads="1"/>
          </p:cNvSpPr>
          <p:nvPr>
            <p:ph idx="1"/>
          </p:nvPr>
        </p:nvSpPr>
        <p:spPr/>
        <p:txBody>
          <a:bodyPr/>
          <a:lstStyle/>
          <a:p>
            <a:pPr>
              <a:buFont typeface="Wingdings" panose="05000000000000000000" pitchFamily="2" charset="2"/>
              <a:buNone/>
            </a:pPr>
            <a:r>
              <a:rPr lang="uk-UA" altLang="en-US" smtClean="0"/>
              <a:t>    </a:t>
            </a:r>
            <a:r>
              <a:rPr lang="uk-UA" altLang="en-US" smtClean="0">
                <a:solidFill>
                  <a:schemeClr val="accent2"/>
                </a:solidFill>
              </a:rPr>
              <a:t>Профилактика</a:t>
            </a:r>
            <a:r>
              <a:rPr lang="uk-UA" altLang="en-US" smtClean="0"/>
              <a:t> - это система государственных, социальных, гигиенических и медицинских мероприятий, направленных на повышение уровня здоровья (В. К. Леонтьев,1988).</a:t>
            </a:r>
            <a:endParaRPr lang="ru-RU" altLang="en-US" smtClean="0"/>
          </a:p>
        </p:txBody>
      </p:sp>
    </p:spTree>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uk-UA" altLang="en-US" smtClean="0"/>
              <a:t>Пренатальная профилактика</a:t>
            </a:r>
            <a:endParaRPr lang="ru-RU" altLang="en-US" smtClean="0"/>
          </a:p>
        </p:txBody>
      </p:sp>
      <p:sp>
        <p:nvSpPr>
          <p:cNvPr id="44035" name="Rectangle 3"/>
          <p:cNvSpPr>
            <a:spLocks noGrp="1" noChangeArrowheads="1"/>
          </p:cNvSpPr>
          <p:nvPr>
            <p:ph idx="1"/>
          </p:nvPr>
        </p:nvSpPr>
        <p:spPr/>
        <p:txBody>
          <a:bodyPr/>
          <a:lstStyle/>
          <a:p>
            <a:pPr>
              <a:lnSpc>
                <a:spcPct val="80000"/>
              </a:lnSpc>
              <a:buFont typeface="Wingdings" panose="05000000000000000000" pitchFamily="2" charset="2"/>
              <a:buNone/>
            </a:pPr>
            <a:r>
              <a:rPr lang="uk-UA" altLang="en-US" sz="2100" smtClean="0">
                <a:solidFill>
                  <a:schemeClr val="accent2"/>
                </a:solidFill>
              </a:rPr>
              <a:t>   Пренатальная профилактика</a:t>
            </a:r>
            <a:r>
              <a:rPr lang="uk-UA" altLang="en-US" sz="2100" smtClean="0"/>
              <a:t> - ряд мероприятий, желательных для использования женщинами в период беременности, для достижения оптимальных условий для развития плода рекомендуется: </a:t>
            </a:r>
          </a:p>
          <a:p>
            <a:pPr>
              <a:lnSpc>
                <a:spcPct val="80000"/>
              </a:lnSpc>
              <a:buFont typeface="Wingdings" panose="05000000000000000000" pitchFamily="2" charset="2"/>
              <a:buNone/>
            </a:pPr>
            <a:r>
              <a:rPr lang="uk-UA" altLang="en-US" sz="2100" smtClean="0"/>
              <a:t>1. Рациональный комплекс питания с преобладанием молочных и растительных компонентов, обогащенных витаминами и минералами.</a:t>
            </a:r>
          </a:p>
          <a:p>
            <a:pPr>
              <a:lnSpc>
                <a:spcPct val="80000"/>
              </a:lnSpc>
              <a:buFont typeface="Wingdings" panose="05000000000000000000" pitchFamily="2" charset="2"/>
              <a:buNone/>
            </a:pPr>
            <a:r>
              <a:rPr lang="uk-UA" altLang="en-US" sz="2100" smtClean="0"/>
              <a:t>2. Установление нервно-эндокринного баланса с удалением всех факторов, которые могут влиять на развитие плода (внутриутробная гипотрофия, инфекционные болезни; хронические болезни, отравления).</a:t>
            </a:r>
          </a:p>
          <a:p>
            <a:pPr>
              <a:lnSpc>
                <a:spcPct val="80000"/>
              </a:lnSpc>
              <a:buFont typeface="Wingdings" panose="05000000000000000000" pitchFamily="2" charset="2"/>
              <a:buNone/>
            </a:pPr>
            <a:r>
              <a:rPr lang="uk-UA" altLang="en-US" sz="2100" smtClean="0"/>
              <a:t>3. Предупреждение патологии родов с удалением факторов, которые могут привести к травмам лицевой области (применение акушерского инструмента). Имеет большое значение генетический контроль в семьях с наследственной патологией.</a:t>
            </a:r>
          </a:p>
          <a:p>
            <a:pPr>
              <a:lnSpc>
                <a:spcPct val="80000"/>
              </a:lnSpc>
            </a:pPr>
            <a:endParaRPr lang="ru-RU" altLang="en-US" sz="2100" smtClean="0"/>
          </a:p>
        </p:txBody>
      </p:sp>
    </p:spTree>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uk-UA" altLang="en-US" smtClean="0"/>
              <a:t>Постнатальная профилактика</a:t>
            </a:r>
            <a:endParaRPr lang="ru-RU" altLang="en-US" smtClean="0"/>
          </a:p>
        </p:txBody>
      </p:sp>
      <p:sp>
        <p:nvSpPr>
          <p:cNvPr id="45059" name="Rectangle 3"/>
          <p:cNvSpPr>
            <a:spLocks noGrp="1" noChangeArrowheads="1"/>
          </p:cNvSpPr>
          <p:nvPr>
            <p:ph idx="1"/>
          </p:nvPr>
        </p:nvSpPr>
        <p:spPr/>
        <p:txBody>
          <a:bodyPr/>
          <a:lstStyle/>
          <a:p>
            <a:pPr>
              <a:lnSpc>
                <a:spcPct val="90000"/>
              </a:lnSpc>
              <a:buFont typeface="Wingdings" panose="05000000000000000000" pitchFamily="2" charset="2"/>
              <a:buNone/>
            </a:pPr>
            <a:r>
              <a:rPr lang="uk-UA" altLang="en-US" sz="2100" smtClean="0">
                <a:solidFill>
                  <a:schemeClr val="hlink"/>
                </a:solidFill>
              </a:rPr>
              <a:t>Постнатальная профилактика</a:t>
            </a:r>
            <a:r>
              <a:rPr lang="uk-UA" altLang="en-US" sz="2100" smtClean="0"/>
              <a:t> направлена на снижение заболеваемости среди новорожденных, грудных детей, дошкольников и школьников. </a:t>
            </a:r>
          </a:p>
          <a:p>
            <a:pPr>
              <a:lnSpc>
                <a:spcPct val="90000"/>
              </a:lnSpc>
              <a:buFont typeface="Wingdings" panose="05000000000000000000" pitchFamily="2" charset="2"/>
              <a:buNone/>
            </a:pPr>
            <a:r>
              <a:rPr lang="uk-UA" altLang="en-US" sz="2100" smtClean="0"/>
              <a:t>Профилактика направлена на устранение общих этиологических, местных и функциональных факторов. Устраняя эти факторы, исключаются условия для развития и проявления клинической симптоматики аномалий развития зубного аппарата.</a:t>
            </a:r>
          </a:p>
          <a:p>
            <a:pPr>
              <a:lnSpc>
                <a:spcPct val="90000"/>
              </a:lnSpc>
            </a:pPr>
            <a:r>
              <a:rPr lang="uk-UA" altLang="en-US" sz="2100" smtClean="0"/>
              <a:t> Естественное вскармливание </a:t>
            </a:r>
          </a:p>
          <a:p>
            <a:pPr>
              <a:lnSpc>
                <a:spcPct val="90000"/>
              </a:lnSpc>
            </a:pPr>
            <a:r>
              <a:rPr lang="uk-UA" altLang="en-US" sz="2100" smtClean="0"/>
              <a:t>Общие терапевтические мероприятия направлены на повышение иммунитета новорожденного.</a:t>
            </a:r>
          </a:p>
          <a:p>
            <a:pPr>
              <a:lnSpc>
                <a:spcPct val="90000"/>
              </a:lnSpc>
            </a:pPr>
            <a:r>
              <a:rPr lang="uk-UA" altLang="en-US" sz="2100" smtClean="0"/>
              <a:t>Функциональное развитие</a:t>
            </a:r>
            <a:endParaRPr lang="ru-RU" altLang="en-US" sz="2100" smtClean="0"/>
          </a:p>
        </p:txBody>
      </p:sp>
    </p:spTree>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87500" y="1588"/>
            <a:ext cx="5376863" cy="1717767"/>
          </a:xfrm>
        </p:spPr>
        <p:txBody>
          <a:bodyPr/>
          <a:lstStyle/>
          <a:p>
            <a:pPr algn="ctr"/>
            <a:r>
              <a:rPr lang="ru-RU"/>
              <a:t>Вывод</a:t>
            </a:r>
          </a:p>
        </p:txBody>
      </p:sp>
      <p:sp>
        <p:nvSpPr>
          <p:cNvPr id="3" name="Объект 2"/>
          <p:cNvSpPr>
            <a:spLocks noGrp="1"/>
          </p:cNvSpPr>
          <p:nvPr>
            <p:ph idx="1"/>
          </p:nvPr>
        </p:nvSpPr>
        <p:spPr>
          <a:xfrm>
            <a:off x="201297" y="2048580"/>
            <a:ext cx="8151436" cy="3940175"/>
          </a:xfrm>
        </p:spPr>
        <p:txBody>
          <a:bodyPr/>
          <a:lstStyle/>
          <a:p>
            <a:r>
              <a:rPr lang="ru-RU">
                <a:latin typeface="Trebuchet MS"/>
              </a:rPr>
              <a:t>Забота о зубах включает в себя не только регулярные осмотры у стоматолога, соблюдение гигиены полости рта и  устранение заболеваний зубов - она заключается и в регулярном отслеживании развития и прорезывания молочных и постоянных зубов , и в своевременном обнаружении любых аномалий</a:t>
            </a:r>
          </a:p>
        </p:txBody>
      </p:sp>
      <p:pic>
        <p:nvPicPr>
          <p:cNvPr id="4" name="Рисунок 3" descr="6.jpg"/>
          <p:cNvPicPr>
            <a:picLocks noChangeAspect="1"/>
          </p:cNvPicPr>
          <p:nvPr/>
        </p:nvPicPr>
        <p:blipFill>
          <a:blip r:embed="rId3"/>
          <a:stretch>
            <a:fillRect/>
          </a:stretch>
        </p:blipFill>
        <p:spPr>
          <a:xfrm>
            <a:off x="655929" y="3750552"/>
            <a:ext cx="3575673" cy="2293862"/>
          </a:xfrm>
          <a:prstGeom prst="rect">
            <a:avLst/>
          </a:prstGeom>
        </p:spPr>
      </p:pic>
    </p:spTree>
    <p:extLst>
      <p:ext uri="{BB962C8B-B14F-4D97-AF65-F5344CB8AC3E}">
        <p14:creationId xmlns:p14="http://schemas.microsoft.com/office/powerpoint/2010/main" val="1321776039"/>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idx="1"/>
          </p:nvPr>
        </p:nvSpPr>
        <p:spPr>
          <a:xfrm>
            <a:off x="485354" y="477127"/>
            <a:ext cx="8229600" cy="5867400"/>
          </a:xfrm>
        </p:spPr>
        <p:txBody>
          <a:bodyPr/>
          <a:lstStyle/>
          <a:p>
            <a:pPr>
              <a:buFont typeface="Wingdings" panose="05000000000000000000" pitchFamily="2" charset="2"/>
              <a:buNone/>
            </a:pPr>
            <a:r>
              <a:rPr lang="uk-UA" altLang="en-US" smtClean="0">
                <a:solidFill>
                  <a:schemeClr val="accent2"/>
                </a:solidFill>
              </a:rPr>
              <a:t>2. АНОМАЛИИ ЗУБНОГО РЯДА</a:t>
            </a:r>
          </a:p>
          <a:p>
            <a:pPr>
              <a:buFont typeface="Wingdings" panose="05000000000000000000" pitchFamily="2" charset="2"/>
              <a:buNone/>
            </a:pPr>
            <a:r>
              <a:rPr lang="uk-UA" altLang="en-US" smtClean="0"/>
              <a:t>2.1. Нарушение формы</a:t>
            </a:r>
          </a:p>
          <a:p>
            <a:pPr>
              <a:buFont typeface="Wingdings" panose="05000000000000000000" pitchFamily="2" charset="2"/>
              <a:buNone/>
            </a:pPr>
            <a:r>
              <a:rPr lang="uk-UA" altLang="en-US" smtClean="0"/>
              <a:t>2.2. Нарушение размера</a:t>
            </a:r>
          </a:p>
          <a:p>
            <a:pPr>
              <a:buFont typeface="Wingdings" panose="05000000000000000000" pitchFamily="2" charset="2"/>
              <a:buNone/>
            </a:pPr>
            <a:r>
              <a:rPr lang="uk-UA" altLang="en-US" smtClean="0"/>
              <a:t>2.2.1. В трансверсальном направлении (сужение, расширение)</a:t>
            </a:r>
          </a:p>
          <a:p>
            <a:pPr>
              <a:buFont typeface="Wingdings" panose="05000000000000000000" pitchFamily="2" charset="2"/>
              <a:buNone/>
            </a:pPr>
            <a:r>
              <a:rPr lang="uk-UA" altLang="en-US" smtClean="0"/>
              <a:t>2.2.2. В сагиттальном направлении (удлинение, укорочение)</a:t>
            </a:r>
          </a:p>
          <a:p>
            <a:pPr>
              <a:buFont typeface="Wingdings" panose="05000000000000000000" pitchFamily="2" charset="2"/>
              <a:buNone/>
            </a:pPr>
            <a:r>
              <a:rPr lang="uk-UA" altLang="en-US" smtClean="0"/>
              <a:t>2.3. Нарушение последовательности расположения зубов</a:t>
            </a:r>
          </a:p>
          <a:p>
            <a:pPr>
              <a:buFont typeface="Wingdings" panose="05000000000000000000" pitchFamily="2" charset="2"/>
              <a:buNone/>
            </a:pPr>
            <a:r>
              <a:rPr lang="uk-UA" altLang="en-US" smtClean="0"/>
              <a:t>2.4. Нарушение симметричности положения зубов</a:t>
            </a:r>
          </a:p>
          <a:p>
            <a:pPr>
              <a:buFont typeface="Wingdings" panose="05000000000000000000" pitchFamily="2" charset="2"/>
              <a:buNone/>
            </a:pPr>
            <a:r>
              <a:rPr lang="uk-UA" altLang="en-US" smtClean="0"/>
              <a:t>2.5. Нарушение контактов между смежными зубами (скученное или редкое положение)</a:t>
            </a:r>
            <a:endParaRPr lang="ru-RU" altLang="en-US" smtClean="0"/>
          </a:p>
        </p:txBody>
      </p:sp>
      <p:pic>
        <p:nvPicPr>
          <p:cNvPr id="2" name="Рисунок 1" descr="342.jpg"/>
          <p:cNvPicPr>
            <a:picLocks noChangeAspect="1"/>
          </p:cNvPicPr>
          <p:nvPr/>
        </p:nvPicPr>
        <p:blipFill>
          <a:blip r:embed="rId3"/>
          <a:stretch>
            <a:fillRect/>
          </a:stretch>
        </p:blipFill>
        <p:spPr>
          <a:xfrm>
            <a:off x="3191497" y="3879533"/>
            <a:ext cx="5161338" cy="2580669"/>
          </a:xfrm>
          <a:prstGeom prst="rect">
            <a:avLst/>
          </a:prstGeom>
        </p:spPr>
      </p:pic>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idx="1"/>
          </p:nvPr>
        </p:nvSpPr>
        <p:spPr>
          <a:xfrm>
            <a:off x="457200" y="762000"/>
            <a:ext cx="8229600" cy="5791200"/>
          </a:xfrm>
        </p:spPr>
        <p:txBody>
          <a:bodyPr/>
          <a:lstStyle/>
          <a:p>
            <a:pPr>
              <a:lnSpc>
                <a:spcPct val="90000"/>
              </a:lnSpc>
              <a:buFont typeface="Wingdings" panose="05000000000000000000" pitchFamily="2" charset="2"/>
              <a:buNone/>
            </a:pPr>
            <a:r>
              <a:rPr lang="uk-UA" altLang="en-US" smtClean="0">
                <a:solidFill>
                  <a:schemeClr val="accent2"/>
                </a:solidFill>
              </a:rPr>
              <a:t>3. АНОМАЛИИ ЧЕЛЮСТЕЙ И ИХ ОТДЕЛЬНЫХ АНАТОМИЧЕСКИХ ЧАСТЕЙ</a:t>
            </a:r>
          </a:p>
          <a:p>
            <a:pPr>
              <a:lnSpc>
                <a:spcPct val="90000"/>
              </a:lnSpc>
              <a:buFont typeface="Wingdings" panose="05000000000000000000" pitchFamily="2" charset="2"/>
              <a:buNone/>
            </a:pPr>
            <a:r>
              <a:rPr lang="uk-UA" altLang="en-US" smtClean="0"/>
              <a:t>3.1. Нарушение формы</a:t>
            </a:r>
          </a:p>
          <a:p>
            <a:pPr>
              <a:lnSpc>
                <a:spcPct val="90000"/>
              </a:lnSpc>
              <a:buFont typeface="Wingdings" panose="05000000000000000000" pitchFamily="2" charset="2"/>
              <a:buNone/>
            </a:pPr>
            <a:r>
              <a:rPr lang="uk-UA" altLang="en-US" smtClean="0"/>
              <a:t>3.2. Нарушение размера</a:t>
            </a:r>
          </a:p>
          <a:p>
            <a:pPr>
              <a:lnSpc>
                <a:spcPct val="90000"/>
              </a:lnSpc>
              <a:buFont typeface="Wingdings" panose="05000000000000000000" pitchFamily="2" charset="2"/>
              <a:buNone/>
            </a:pPr>
            <a:r>
              <a:rPr lang="uk-UA" altLang="en-US" smtClean="0"/>
              <a:t>3.2.1. В сагиттальном направлении (удлинение, укорочение)</a:t>
            </a:r>
          </a:p>
          <a:p>
            <a:pPr>
              <a:lnSpc>
                <a:spcPct val="90000"/>
              </a:lnSpc>
              <a:buFont typeface="Wingdings" panose="05000000000000000000" pitchFamily="2" charset="2"/>
              <a:buNone/>
            </a:pPr>
            <a:r>
              <a:rPr lang="uk-UA" altLang="en-US" smtClean="0"/>
              <a:t>3.2.2. В трансверсальном направлении (сужение, расширение)</a:t>
            </a:r>
          </a:p>
          <a:p>
            <a:pPr>
              <a:lnSpc>
                <a:spcPct val="90000"/>
              </a:lnSpc>
              <a:buFont typeface="Wingdings" panose="05000000000000000000" pitchFamily="2" charset="2"/>
              <a:buNone/>
            </a:pPr>
            <a:r>
              <a:rPr lang="uk-UA" altLang="en-US" smtClean="0"/>
              <a:t>3.2.3. В вертикальном направлении (увеличение,уменьшение высоты)</a:t>
            </a:r>
          </a:p>
          <a:p>
            <a:pPr>
              <a:lnSpc>
                <a:spcPct val="90000"/>
              </a:lnSpc>
              <a:buFont typeface="Wingdings" panose="05000000000000000000" pitchFamily="2" charset="2"/>
              <a:buNone/>
            </a:pPr>
            <a:r>
              <a:rPr lang="uk-UA" altLang="en-US" smtClean="0"/>
              <a:t>3.2.4. Сочетанные по 2 и 3 направлениям</a:t>
            </a:r>
          </a:p>
          <a:p>
            <a:pPr>
              <a:lnSpc>
                <a:spcPct val="90000"/>
              </a:lnSpc>
              <a:buFont typeface="Wingdings" panose="05000000000000000000" pitchFamily="2" charset="2"/>
              <a:buNone/>
            </a:pPr>
            <a:r>
              <a:rPr lang="uk-UA" altLang="en-US" smtClean="0"/>
              <a:t>3.3. Нарушение взаиморасположения челюстей</a:t>
            </a:r>
          </a:p>
          <a:p>
            <a:pPr>
              <a:lnSpc>
                <a:spcPct val="90000"/>
              </a:lnSpc>
              <a:buFont typeface="Wingdings" panose="05000000000000000000" pitchFamily="2" charset="2"/>
              <a:buNone/>
            </a:pPr>
            <a:r>
              <a:rPr lang="uk-UA" altLang="en-US" smtClean="0"/>
              <a:t>3.4. Нарушение положения челюстных костей</a:t>
            </a:r>
            <a:endParaRPr lang="ru-RU" altLang="en-US" smtClean="0"/>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idx="1"/>
          </p:nvPr>
        </p:nvSpPr>
        <p:spPr>
          <a:xfrm>
            <a:off x="457200" y="304800"/>
            <a:ext cx="8229600" cy="6172200"/>
          </a:xfrm>
        </p:spPr>
        <p:txBody>
          <a:bodyPr/>
          <a:lstStyle/>
          <a:p>
            <a:pPr>
              <a:lnSpc>
                <a:spcPct val="80000"/>
              </a:lnSpc>
              <a:buFont typeface="Wingdings" panose="05000000000000000000" pitchFamily="2" charset="2"/>
              <a:buNone/>
            </a:pPr>
            <a:r>
              <a:rPr lang="uk-UA" altLang="en-US" sz="1300" smtClean="0">
                <a:solidFill>
                  <a:schemeClr val="accent2"/>
                </a:solidFill>
              </a:rPr>
              <a:t>4. АНОМАЛИИ ОККЛЮЗИИ ЗУБНЫХ РЯДОВ</a:t>
            </a:r>
          </a:p>
          <a:p>
            <a:pPr>
              <a:lnSpc>
                <a:spcPct val="80000"/>
              </a:lnSpc>
              <a:buFont typeface="Wingdings" panose="05000000000000000000" pitchFamily="2" charset="2"/>
              <a:buNone/>
            </a:pPr>
            <a:r>
              <a:rPr lang="uk-UA" altLang="en-US" sz="1300" smtClean="0"/>
              <a:t>4.1. Аномальная окклюзия зубных рядов в сагиттальном направлении</a:t>
            </a:r>
          </a:p>
          <a:p>
            <a:pPr>
              <a:lnSpc>
                <a:spcPct val="80000"/>
              </a:lnSpc>
              <a:buFont typeface="Wingdings" panose="05000000000000000000" pitchFamily="2" charset="2"/>
              <a:buNone/>
            </a:pPr>
            <a:r>
              <a:rPr lang="uk-UA" altLang="en-US" sz="1300" smtClean="0">
                <a:solidFill>
                  <a:schemeClr val="hlink"/>
                </a:solidFill>
              </a:rPr>
              <a:t>Боковой сегмент</a:t>
            </a:r>
          </a:p>
          <a:p>
            <a:pPr>
              <a:lnSpc>
                <a:spcPct val="80000"/>
              </a:lnSpc>
              <a:buFont typeface="Wingdings" panose="05000000000000000000" pitchFamily="2" charset="2"/>
              <a:buNone/>
            </a:pPr>
            <a:r>
              <a:rPr lang="uk-UA" altLang="en-US" sz="1300" smtClean="0"/>
              <a:t>4.1.1. Дистальная</a:t>
            </a:r>
          </a:p>
          <a:p>
            <a:pPr>
              <a:lnSpc>
                <a:spcPct val="80000"/>
              </a:lnSpc>
              <a:buFont typeface="Wingdings" panose="05000000000000000000" pitchFamily="2" charset="2"/>
              <a:buNone/>
            </a:pPr>
            <a:r>
              <a:rPr lang="uk-UA" altLang="en-US" sz="1300" smtClean="0"/>
              <a:t>4.1.2. Мезиальная</a:t>
            </a:r>
          </a:p>
          <a:p>
            <a:pPr>
              <a:lnSpc>
                <a:spcPct val="80000"/>
              </a:lnSpc>
              <a:buFont typeface="Wingdings" panose="05000000000000000000" pitchFamily="2" charset="2"/>
              <a:buNone/>
            </a:pPr>
            <a:r>
              <a:rPr lang="uk-UA" altLang="en-US" sz="1300" smtClean="0"/>
              <a:t> </a:t>
            </a:r>
            <a:r>
              <a:rPr lang="uk-UA" altLang="en-US" sz="1300" smtClean="0">
                <a:solidFill>
                  <a:schemeClr val="hlink"/>
                </a:solidFill>
              </a:rPr>
              <a:t>Передний сегмент</a:t>
            </a:r>
          </a:p>
          <a:p>
            <a:pPr>
              <a:lnSpc>
                <a:spcPct val="80000"/>
              </a:lnSpc>
              <a:buFont typeface="Wingdings" panose="05000000000000000000" pitchFamily="2" charset="2"/>
              <a:buNone/>
            </a:pPr>
            <a:r>
              <a:rPr lang="uk-UA" altLang="en-US" sz="1300" smtClean="0"/>
              <a:t>4.1.3. Сагиттальная резцовая дизокклюзия</a:t>
            </a:r>
          </a:p>
          <a:p>
            <a:pPr>
              <a:lnSpc>
                <a:spcPct val="80000"/>
              </a:lnSpc>
              <a:buFont typeface="Wingdings" panose="05000000000000000000" pitchFamily="2" charset="2"/>
              <a:buNone/>
            </a:pPr>
            <a:r>
              <a:rPr lang="uk-UA" altLang="en-US" sz="1300" smtClean="0"/>
              <a:t>4.1.4. Обратная резцовая окклюзия</a:t>
            </a:r>
          </a:p>
          <a:p>
            <a:pPr>
              <a:lnSpc>
                <a:spcPct val="80000"/>
              </a:lnSpc>
              <a:buFont typeface="Wingdings" panose="05000000000000000000" pitchFamily="2" charset="2"/>
              <a:buNone/>
            </a:pPr>
            <a:r>
              <a:rPr lang="uk-UA" altLang="en-US" sz="1300" smtClean="0"/>
              <a:t>4.1.5. Обратная резцовая дизокклюзия</a:t>
            </a:r>
          </a:p>
          <a:p>
            <a:pPr>
              <a:lnSpc>
                <a:spcPct val="80000"/>
              </a:lnSpc>
              <a:buFont typeface="Wingdings" panose="05000000000000000000" pitchFamily="2" charset="2"/>
              <a:buNone/>
            </a:pPr>
            <a:r>
              <a:rPr lang="uk-UA" altLang="en-US" sz="1300" smtClean="0"/>
              <a:t>4.2. Аномальная окклюзия зубных рядов в вертикальном направлении</a:t>
            </a:r>
          </a:p>
          <a:p>
            <a:pPr>
              <a:lnSpc>
                <a:spcPct val="80000"/>
              </a:lnSpc>
              <a:buFont typeface="Wingdings" panose="05000000000000000000" pitchFamily="2" charset="2"/>
              <a:buNone/>
            </a:pPr>
            <a:r>
              <a:rPr lang="uk-UA" altLang="en-US" sz="1300" smtClean="0">
                <a:solidFill>
                  <a:schemeClr val="hlink"/>
                </a:solidFill>
              </a:rPr>
              <a:t>Боковой сегмент</a:t>
            </a:r>
          </a:p>
          <a:p>
            <a:pPr>
              <a:lnSpc>
                <a:spcPct val="80000"/>
              </a:lnSpc>
              <a:buFont typeface="Wingdings" panose="05000000000000000000" pitchFamily="2" charset="2"/>
              <a:buNone/>
            </a:pPr>
            <a:r>
              <a:rPr lang="uk-UA" altLang="en-US" sz="1300" smtClean="0"/>
              <a:t>4.2.1. Дизокклюзи</a:t>
            </a:r>
          </a:p>
          <a:p>
            <a:pPr>
              <a:lnSpc>
                <a:spcPct val="80000"/>
              </a:lnSpc>
              <a:buFont typeface="Wingdings" panose="05000000000000000000" pitchFamily="2" charset="2"/>
              <a:buNone/>
            </a:pPr>
            <a:r>
              <a:rPr lang="uk-UA" altLang="en-US" sz="1300" smtClean="0">
                <a:solidFill>
                  <a:schemeClr val="hlink"/>
                </a:solidFill>
              </a:rPr>
              <a:t>Передний сегмент</a:t>
            </a:r>
          </a:p>
          <a:p>
            <a:pPr>
              <a:lnSpc>
                <a:spcPct val="80000"/>
              </a:lnSpc>
              <a:buFont typeface="Wingdings" panose="05000000000000000000" pitchFamily="2" charset="2"/>
              <a:buNone/>
            </a:pPr>
            <a:r>
              <a:rPr lang="uk-UA" altLang="en-US" sz="1300" smtClean="0"/>
              <a:t>4.2.2. Вертикальная резцовая дизокклюзия</a:t>
            </a:r>
          </a:p>
          <a:p>
            <a:pPr>
              <a:lnSpc>
                <a:spcPct val="80000"/>
              </a:lnSpc>
              <a:buFont typeface="Wingdings" panose="05000000000000000000" pitchFamily="2" charset="2"/>
              <a:buNone/>
            </a:pPr>
            <a:r>
              <a:rPr lang="uk-UA" altLang="en-US" sz="1300" smtClean="0"/>
              <a:t>4.2.3. Глубокая резцовая окклюзия</a:t>
            </a:r>
          </a:p>
          <a:p>
            <a:pPr>
              <a:lnSpc>
                <a:spcPct val="80000"/>
              </a:lnSpc>
              <a:buFont typeface="Wingdings" panose="05000000000000000000" pitchFamily="2" charset="2"/>
              <a:buNone/>
            </a:pPr>
            <a:r>
              <a:rPr lang="uk-UA" altLang="en-US" sz="1300" smtClean="0"/>
              <a:t>4.2.4. Глубокая резцовая дизокклюзия</a:t>
            </a:r>
          </a:p>
          <a:p>
            <a:pPr>
              <a:lnSpc>
                <a:spcPct val="80000"/>
              </a:lnSpc>
              <a:buFont typeface="Wingdings" panose="05000000000000000000" pitchFamily="2" charset="2"/>
              <a:buNone/>
            </a:pPr>
            <a:r>
              <a:rPr lang="uk-UA" altLang="en-US" sz="1300" smtClean="0"/>
              <a:t>4.2.5. Глубокая резцовая окклюзия</a:t>
            </a:r>
          </a:p>
          <a:p>
            <a:pPr>
              <a:lnSpc>
                <a:spcPct val="80000"/>
              </a:lnSpc>
              <a:buFont typeface="Wingdings" panose="05000000000000000000" pitchFamily="2" charset="2"/>
              <a:buNone/>
            </a:pPr>
            <a:r>
              <a:rPr lang="uk-UA" altLang="en-US" sz="1300" smtClean="0"/>
              <a:t>4.3. Аномальная окклюзия зубных рядов в трансверсальном направлении.</a:t>
            </a:r>
          </a:p>
          <a:p>
            <a:pPr>
              <a:lnSpc>
                <a:spcPct val="80000"/>
              </a:lnSpc>
              <a:buFont typeface="Wingdings" panose="05000000000000000000" pitchFamily="2" charset="2"/>
              <a:buNone/>
            </a:pPr>
            <a:r>
              <a:rPr lang="uk-UA" altLang="en-US" sz="1300" smtClean="0">
                <a:solidFill>
                  <a:schemeClr val="hlink"/>
                </a:solidFill>
              </a:rPr>
              <a:t>Боковой сегмент</a:t>
            </a:r>
          </a:p>
          <a:p>
            <a:pPr>
              <a:lnSpc>
                <a:spcPct val="80000"/>
              </a:lnSpc>
              <a:buFont typeface="Wingdings" panose="05000000000000000000" pitchFamily="2" charset="2"/>
              <a:buNone/>
            </a:pPr>
            <a:r>
              <a:rPr lang="uk-UA" altLang="en-US" sz="1300" smtClean="0"/>
              <a:t>4.3.1. Вестибулоокклюзия</a:t>
            </a:r>
          </a:p>
          <a:p>
            <a:pPr>
              <a:lnSpc>
                <a:spcPct val="80000"/>
              </a:lnSpc>
              <a:buFont typeface="Wingdings" panose="05000000000000000000" pitchFamily="2" charset="2"/>
              <a:buNone/>
            </a:pPr>
            <a:r>
              <a:rPr lang="uk-UA" altLang="en-US" sz="1300" smtClean="0"/>
              <a:t>4.3.2. Палатоокклюзия</a:t>
            </a:r>
          </a:p>
          <a:p>
            <a:pPr>
              <a:lnSpc>
                <a:spcPct val="80000"/>
              </a:lnSpc>
              <a:buFont typeface="Wingdings" panose="05000000000000000000" pitchFamily="2" charset="2"/>
              <a:buNone/>
            </a:pPr>
            <a:r>
              <a:rPr lang="uk-UA" altLang="en-US" sz="1300" smtClean="0"/>
              <a:t>4.3.3. Лингвоокклюзия</a:t>
            </a:r>
          </a:p>
          <a:p>
            <a:pPr>
              <a:lnSpc>
                <a:spcPct val="80000"/>
              </a:lnSpc>
              <a:buFont typeface="Wingdings" panose="05000000000000000000" pitchFamily="2" charset="2"/>
              <a:buNone/>
            </a:pPr>
            <a:r>
              <a:rPr lang="uk-UA" altLang="en-US" sz="1300" smtClean="0">
                <a:solidFill>
                  <a:schemeClr val="hlink"/>
                </a:solidFill>
              </a:rPr>
              <a:t>Передний сегмент</a:t>
            </a:r>
          </a:p>
          <a:p>
            <a:pPr>
              <a:lnSpc>
                <a:spcPct val="80000"/>
              </a:lnSpc>
              <a:buFont typeface="Wingdings" panose="05000000000000000000" pitchFamily="2" charset="2"/>
              <a:buNone/>
            </a:pPr>
            <a:r>
              <a:rPr lang="uk-UA" altLang="en-US" sz="1300" smtClean="0"/>
              <a:t>4.3.4. Трансверсальная резцовая окклюзия</a:t>
            </a:r>
          </a:p>
          <a:p>
            <a:pPr>
              <a:lnSpc>
                <a:spcPct val="80000"/>
              </a:lnSpc>
              <a:buFont typeface="Wingdings" panose="05000000000000000000" pitchFamily="2" charset="2"/>
              <a:buNone/>
            </a:pPr>
            <a:r>
              <a:rPr lang="uk-UA" altLang="en-US" sz="1300" smtClean="0"/>
              <a:t>4.3.5. Трансверсальная резцовая дизокклюзия</a:t>
            </a:r>
          </a:p>
          <a:p>
            <a:pPr>
              <a:lnSpc>
                <a:spcPct val="80000"/>
              </a:lnSpc>
              <a:buFont typeface="Wingdings" panose="05000000000000000000" pitchFamily="2" charset="2"/>
              <a:buNone/>
            </a:pPr>
            <a:r>
              <a:rPr lang="uk-UA" altLang="en-US" sz="1300" smtClean="0">
                <a:solidFill>
                  <a:schemeClr val="accent2"/>
                </a:solidFill>
              </a:rPr>
              <a:t>5. АНОМАЛИИ ОККЛЮЗИИ ПАР ЗУБОВ-АНТОГОНИСТОВ</a:t>
            </a:r>
          </a:p>
          <a:p>
            <a:pPr>
              <a:lnSpc>
                <a:spcPct val="80000"/>
              </a:lnSpc>
              <a:buFont typeface="Wingdings" panose="05000000000000000000" pitchFamily="2" charset="2"/>
              <a:buNone/>
            </a:pPr>
            <a:r>
              <a:rPr lang="uk-UA" altLang="en-US" sz="1300" smtClean="0"/>
              <a:t>5.1. По саггитали</a:t>
            </a:r>
          </a:p>
          <a:p>
            <a:pPr>
              <a:lnSpc>
                <a:spcPct val="80000"/>
              </a:lnSpc>
              <a:buFont typeface="Wingdings" panose="05000000000000000000" pitchFamily="2" charset="2"/>
              <a:buNone/>
            </a:pPr>
            <a:r>
              <a:rPr lang="uk-UA" altLang="en-US" sz="1300" smtClean="0"/>
              <a:t>5.2. По вертикали</a:t>
            </a:r>
          </a:p>
          <a:p>
            <a:pPr>
              <a:lnSpc>
                <a:spcPct val="80000"/>
              </a:lnSpc>
              <a:buFont typeface="Wingdings" panose="05000000000000000000" pitchFamily="2" charset="2"/>
              <a:buNone/>
            </a:pPr>
            <a:r>
              <a:rPr lang="uk-UA" altLang="en-US" sz="1300" smtClean="0"/>
              <a:t>5.3. По трансверсали</a:t>
            </a:r>
            <a:endParaRPr lang="ru-RU" altLang="en-US" sz="1300" smtClean="0"/>
          </a:p>
        </p:txBody>
      </p:sp>
      <p:pic>
        <p:nvPicPr>
          <p:cNvPr id="2" name="Рисунок 1" descr="1364215161_i.jpg"/>
          <p:cNvPicPr>
            <a:picLocks noChangeAspect="1"/>
          </p:cNvPicPr>
          <p:nvPr/>
        </p:nvPicPr>
        <p:blipFill>
          <a:blip r:embed="rId3"/>
          <a:stretch>
            <a:fillRect/>
          </a:stretch>
        </p:blipFill>
        <p:spPr>
          <a:xfrm>
            <a:off x="5400582" y="800866"/>
            <a:ext cx="2888468" cy="1977162"/>
          </a:xfrm>
          <a:prstGeom prst="rect">
            <a:avLst/>
          </a:prstGeom>
        </p:spPr>
      </p:pic>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uk-UA" altLang="en-US" smtClean="0"/>
              <a:t>1. Внутриутробный период</a:t>
            </a:r>
            <a:endParaRPr lang="ru-RU" altLang="en-US" smtClean="0"/>
          </a:p>
        </p:txBody>
      </p:sp>
      <p:sp>
        <p:nvSpPr>
          <p:cNvPr id="11267" name="Rectangle 4"/>
          <p:cNvSpPr>
            <a:spLocks noGrp="1" noChangeArrowheads="1"/>
          </p:cNvSpPr>
          <p:nvPr>
            <p:ph sz="half" idx="1"/>
          </p:nvPr>
        </p:nvSpPr>
        <p:spPr/>
        <p:txBody>
          <a:bodyPr/>
          <a:lstStyle/>
          <a:p>
            <a:pPr>
              <a:lnSpc>
                <a:spcPct val="80000"/>
              </a:lnSpc>
              <a:buFont typeface="Wingdings" panose="05000000000000000000" pitchFamily="2" charset="2"/>
              <a:buNone/>
            </a:pPr>
            <a:r>
              <a:rPr lang="uk-UA" altLang="en-US" sz="1300" smtClean="0"/>
              <a:t> </a:t>
            </a:r>
            <a:r>
              <a:rPr lang="uk-UA" altLang="en-US" sz="1300" smtClean="0">
                <a:solidFill>
                  <a:schemeClr val="hlink"/>
                </a:solidFill>
              </a:rPr>
              <a:t>эндогенны</a:t>
            </a:r>
            <a:r>
              <a:rPr lang="ru-RU" altLang="en-US" sz="1300" smtClean="0">
                <a:solidFill>
                  <a:schemeClr val="hlink"/>
                </a:solidFill>
              </a:rPr>
              <a:t>е</a:t>
            </a:r>
            <a:r>
              <a:rPr lang="uk-UA" altLang="en-US" sz="1300" smtClean="0">
                <a:solidFill>
                  <a:schemeClr val="hlink"/>
                </a:solidFill>
              </a:rPr>
              <a:t> факторы</a:t>
            </a:r>
            <a:r>
              <a:rPr lang="ru-RU" altLang="en-US" sz="1300" smtClean="0">
                <a:solidFill>
                  <a:schemeClr val="hlink"/>
                </a:solidFill>
              </a:rPr>
              <a:t> </a:t>
            </a:r>
          </a:p>
          <a:p>
            <a:pPr>
              <a:lnSpc>
                <a:spcPct val="80000"/>
              </a:lnSpc>
            </a:pPr>
            <a:r>
              <a:rPr lang="uk-UA" altLang="en-US" sz="1300" smtClean="0"/>
              <a:t>- наследственное предрасположение (в последние годы обнаружена ассоциация генов системы Н1А, т.е. наличие этих генов является фактором развития аномалий и пороков развития зубо-челюстной системы); </a:t>
            </a:r>
          </a:p>
          <a:p>
            <a:pPr>
              <a:lnSpc>
                <a:spcPct val="80000"/>
              </a:lnSpc>
            </a:pPr>
            <a:r>
              <a:rPr lang="uk-UA" altLang="en-US" sz="1300" smtClean="0"/>
              <a:t>- семейное предрасположение к развитию зубочелюстных аномалий (частичная или полная адентия, сверхкомплектные зубы, индивидуальная микро -или макродентия. нарушение структуры эмали зубов, микро- или макрогнатия, про- или ретрогнатия, врожденное несращение в челюстно-лицевой области, аномалии величины и прикрепления уздечек языка, губ; макроглоссия). </a:t>
            </a:r>
            <a:endParaRPr lang="ru-RU" altLang="en-US" sz="1300" smtClean="0"/>
          </a:p>
        </p:txBody>
      </p:sp>
      <p:sp>
        <p:nvSpPr>
          <p:cNvPr id="11268" name="Rectangle 5"/>
          <p:cNvSpPr>
            <a:spLocks noGrp="1" noChangeArrowheads="1"/>
          </p:cNvSpPr>
          <p:nvPr>
            <p:ph sz="half" idx="2"/>
          </p:nvPr>
        </p:nvSpPr>
        <p:spPr/>
        <p:txBody>
          <a:bodyPr/>
          <a:lstStyle/>
          <a:p>
            <a:pPr>
              <a:lnSpc>
                <a:spcPct val="80000"/>
              </a:lnSpc>
              <a:buFont typeface="Wingdings" panose="05000000000000000000" pitchFamily="2" charset="2"/>
              <a:buNone/>
            </a:pPr>
            <a:r>
              <a:rPr lang="uk-UA" altLang="en-US" sz="1300" smtClean="0"/>
              <a:t>  </a:t>
            </a:r>
            <a:r>
              <a:rPr lang="uk-UA" altLang="en-US" sz="1300" smtClean="0">
                <a:solidFill>
                  <a:schemeClr val="hlink"/>
                </a:solidFill>
              </a:rPr>
              <a:t>экзогенные факторы </a:t>
            </a:r>
          </a:p>
          <a:p>
            <a:pPr>
              <a:lnSpc>
                <a:spcPct val="80000"/>
              </a:lnSpc>
            </a:pPr>
            <a:r>
              <a:rPr lang="uk-UA" altLang="en-US" sz="1300" smtClean="0"/>
              <a:t>- механические (травма, ушиб беременной женщины; тесная одежда будующей матери; неправильное предлежание плода); </a:t>
            </a:r>
          </a:p>
          <a:p>
            <a:pPr>
              <a:lnSpc>
                <a:spcPct val="80000"/>
              </a:lnSpc>
            </a:pPr>
            <a:r>
              <a:rPr lang="uk-UA" altLang="en-US" sz="1300" smtClean="0"/>
              <a:t>- химические (алкоголизм и курение будущих родителей); </a:t>
            </a:r>
          </a:p>
          <a:p>
            <a:pPr>
              <a:lnSpc>
                <a:spcPct val="80000"/>
              </a:lnSpc>
            </a:pPr>
            <a:r>
              <a:rPr lang="uk-UA" altLang="en-US" sz="1300" smtClean="0"/>
              <a:t>- профессиональные вредности-работа с лаками, красками, химическими реактивами); </a:t>
            </a:r>
          </a:p>
          <a:p>
            <a:pPr>
              <a:lnSpc>
                <a:spcPct val="80000"/>
              </a:lnSpc>
            </a:pPr>
            <a:r>
              <a:rPr lang="uk-UA" altLang="en-US" sz="1300" smtClean="0"/>
              <a:t>- биологические (перенесенные заболевания беременной женщиной, особенно опасны для плода возбудители туберкулеза, сифилиса, возбудитель коревой краснухи, эпидемического паротита, некоторые формы гриппа, токсоплазмоз); </a:t>
            </a:r>
          </a:p>
          <a:p>
            <a:pPr>
              <a:lnSpc>
                <a:spcPct val="80000"/>
              </a:lnSpc>
            </a:pPr>
            <a:r>
              <a:rPr lang="uk-UA" altLang="en-US" sz="1300" smtClean="0"/>
              <a:t>- психические (неблагоприятное влияние на развитие ребенка оказывают стрессовые ситуации у матери в первом триместре беременности); </a:t>
            </a:r>
          </a:p>
          <a:p>
            <a:pPr>
              <a:lnSpc>
                <a:spcPct val="80000"/>
              </a:lnSpc>
            </a:pPr>
            <a:r>
              <a:rPr lang="uk-UA" altLang="en-US" sz="1300" smtClean="0"/>
              <a:t>- радиационнные факторы (рентгеновское облучение, связанное с профессиональными вредностями или пребывание беременной в районах с повышенным уровнем радиации).</a:t>
            </a:r>
            <a:endParaRPr lang="ru-RU" altLang="en-US" sz="1300" smtClean="0"/>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Грань">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452</TotalTime>
  <Words>3646</Words>
  <Application>Microsoft Office PowerPoint</Application>
  <PresentationFormat>Экран (4:3)</PresentationFormat>
  <Paragraphs>218</Paragraphs>
  <Slides>43</Slides>
  <Notes>43</Notes>
  <HiddenSlides>0</HiddenSlides>
  <MMClips>0</MMClips>
  <ScaleCrop>false</ScaleCrop>
  <HeadingPairs>
    <vt:vector size="4" baseType="variant">
      <vt:variant>
        <vt:lpstr>Тема</vt:lpstr>
      </vt:variant>
      <vt:variant>
        <vt:i4>1</vt:i4>
      </vt:variant>
      <vt:variant>
        <vt:lpstr>Заголовки слайдов</vt:lpstr>
      </vt:variant>
      <vt:variant>
        <vt:i4>43</vt:i4>
      </vt:variant>
    </vt:vector>
  </HeadingPairs>
  <TitlesOfParts>
    <vt:vector size="44" baseType="lpstr">
      <vt:lpstr>Грань</vt:lpstr>
      <vt:lpstr>Презентация PowerPoint</vt:lpstr>
      <vt:lpstr>План</vt:lpstr>
      <vt:lpstr>Презентация PowerPoint</vt:lpstr>
      <vt:lpstr>Классификация аномалий зубов и челюстей кафедры ортодонтии и детского протезирования МГМСУ (1990)</vt:lpstr>
      <vt:lpstr>Презентация PowerPoint</vt:lpstr>
      <vt:lpstr>Презентация PowerPoint</vt:lpstr>
      <vt:lpstr>Презентация PowerPoint</vt:lpstr>
      <vt:lpstr>1. Внутриутробный период</vt:lpstr>
      <vt:lpstr>Презентация PowerPoint</vt:lpstr>
      <vt:lpstr>2. Дети первого года жизни (период начала прорезывания временных зубов)</vt:lpstr>
      <vt:lpstr>Презентация PowerPoint</vt:lpstr>
      <vt:lpstr>3. Дети 2-го и 3-го года жизни (период завершения формирования молочного прикуса)</vt:lpstr>
      <vt:lpstr>Презентация PowerPoint</vt:lpstr>
      <vt:lpstr>4. Дети в возрасте 3-6 лет (период сформированного молочного прикуса)</vt:lpstr>
      <vt:lpstr>5. Дети 7-13 лет (период сменного прикуса)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Аномалии положения зубов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Диагностика</vt:lpstr>
      <vt:lpstr>Презентация PowerPoint</vt:lpstr>
      <vt:lpstr>Профилактика</vt:lpstr>
      <vt:lpstr>Пренатальная профилактика</vt:lpstr>
      <vt:lpstr>Постнатальная профилактика</vt:lpstr>
      <vt:lpstr>Вывод</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vc</cp:lastModifiedBy>
  <cp:revision>10</cp:revision>
  <cp:lastPrinted>1601-01-01T00:00:00Z</cp:lastPrinted>
  <dcterms:created xsi:type="dcterms:W3CDTF">1601-01-01T00:00:00Z</dcterms:created>
  <dcterms:modified xsi:type="dcterms:W3CDTF">2014-12-04T21:07:41Z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