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CC70A-0CA2-4200-9EBF-225C80A7256B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4B159-89A8-44BF-B17A-1108EE9BCE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66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A4B159-89A8-44BF-B17A-1108EE9BCE7F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27034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ru/url?sa=i&amp;rct=j&amp;q=&amp;esrc=s&amp;frm=1&amp;source=images&amp;cd=&amp;cad=rja&amp;uact=8&amp;docid=UpAbt6pvpA1GRM&amp;tbnid=JS1-kpY7VhuanM:&amp;ved=0CAcQjRw&amp;url=http://xn--90aigzaxm.xn--p1ai/tag/%D1%8D%D0%BB%D0%B5%D0%BA%D1%82%D1%80%D0%BE%D0%B1%D0%B5%D0%B7%D0%BE%D0%BF%D0%B0%D1%81%D0%BD%D0%BE%D1%81%D1%82%D1%8C&amp;ei=7CoYVNK6E4zTPODmgeAD&amp;bvm=bv.75097201,d.ZWU&amp;psig=AFQjCNGurTCEZi4I-DIk47bLPKwAHRcz6Q&amp;ust=1410956052991893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frm=1&amp;source=images&amp;cd=&amp;cad=rja&amp;uact=8&amp;docid=_5jFHLHoRbXP2M&amp;tbnid=AR3cCFwmBNeE5M:&amp;ved=0CAcQjRw&amp;url=http://trigada.ucoz.com/index/ehlektrobezopasnost/0-34&amp;ei=rSkYVLPTNMmwOafYgYgJ&amp;bvm=bv.75097201,d.ZWU&amp;psig=AFQjCNGurTCEZi4I-DIk47bLPKwAHRcz6Q&amp;ust=1410956052991893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ru/url?sa=i&amp;rct=j&amp;q=&amp;esrc=s&amp;frm=1&amp;source=images&amp;cd=&amp;cad=rja&amp;uact=8&amp;docid=GoZQ47EoSzGxfM&amp;tbnid=_m4v2aTUl37jHM:&amp;ved=0CAcQjRw&amp;url=http://ufa.blizko.ru/products/plakaty_elektrobezopasnost_10_shtuk_2789536&amp;ei=rawaVL7OOMPYPN_UgOAC&amp;bvm=bv.75097201,d.ZWU&amp;psig=AFQjCNGdxDxhllNspkEjh6Yjw-r7pUAYow&amp;ust=1411118202053336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frm=1&amp;source=images&amp;cd=&amp;cad=rja&amp;uact=8&amp;docid=l5oqcjJ_m1gVzM&amp;tbnid=XzOk-blguhn5sM:&amp;ved=0CAcQjRw&amp;url=http://www.vvcti.ru/Page284065.html?popup%3D1&amp;ei=PSoYVKYlguA4zdOAqAM&amp;bvm=bv.75097201,d.ZWU&amp;psig=AFQjCNGurTCEZi4I-DIk47bLPKwAHRcz6Q&amp;ust=1410956052991893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www.google.ru/imgres?imgurl=http://zao-tehnolog.ru/d/28721/d/1362127349.jpg&amp;imgrefurl=http://zao-tehnolog.ru/plakaty_po_electrobezopasnosti&amp;h=504&amp;w=487&amp;tbnid=rFiOT42rg4MtPM:&amp;zoom=1&amp;docid=oRrBgjisg4PatM&amp;hl=ru&amp;ei=aqMaVJ7LHMneOL-9gXg&amp;tbm=isch&amp;ved=0CAoQMygCMAI4rAI&amp;iact=rc&amp;uact=3&amp;dur=734&amp;page=13&amp;start=286&amp;ndsp=25" TargetMode="Externa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google.ru/url?sa=i&amp;rct=j&amp;q=&amp;esrc=s&amp;frm=1&amp;source=images&amp;cd=&amp;cad=rja&amp;uact=8&amp;docid=03RArmvJ3S4kPM&amp;tbnid=F2rGBh8CgjhNVM:&amp;ved=0CAcQjRw&amp;url=http://electricalschool.info/main/electrobezopasnost/1089-gruppy-dopuska-po-jelektrobezopasnosti.html&amp;ei=SL4aVMqdOsf0OcHrgdAN&amp;bvm=bv.75097201,d.ZWU&amp;psig=AFQjCNFhj_NlVA_IEvRvTg54j1yJ_F-ojg&amp;ust=1411125073434704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google.ru/url?sa=i&amp;rct=j&amp;q=&amp;esrc=s&amp;frm=1&amp;source=images&amp;cd=&amp;cad=rja&amp;uact=8&amp;docid=l5oqcjJ_m1gVzM&amp;tbnid=DKgfmhDJf7x9RM:&amp;ved=0CAcQjRw&amp;url=http://www.vvcti.ru/Page284065.html?popup%3D1&amp;ei=LawaVO-FCcnsOtK9gZAG&amp;bvm=bv.75097201,d.ZWU&amp;psig=AFQjCNGdxDxhllNspkEjh6Yjw-r7pUAYow&amp;ust=1411118202053336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ru/url?sa=i&amp;rct=j&amp;q=&amp;esrc=s&amp;frm=1&amp;source=images&amp;cd=&amp;cad=rja&amp;uact=8&amp;docid=5XSb-9iq-ElfbM&amp;tbnid=4qh8OPyaqa3KpM:&amp;ved=0CAcQjRw&amp;url=http://forum.guns.ru/forummessage/175/343409-m7959015.html&amp;ei=ICoYVNAOy7Y9i76AyAM&amp;bvm=bv.75097201,d.ZWU&amp;psig=AFQjCNGurTCEZi4I-DIk47bLPKwAHRcz6Q&amp;ust=141095605299189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yandex.ru/images/search?text=%D1%8D%D0%BB%D0%B5%D0%BA%D1%82%D1%80%D0%B8%D1%87%D0%B5%D1%81%D0%BA%D0%B8%D0%B5%20%D0%BE%D0%B6%D0%BE%D0%B3%D0%B8%20%D1%84%D0%BE%D1%82%D0%BE&amp;img_url=http://elektroas.ru/wp-content/uploads/2010/04/elektricheskiy_tok_10.jpg&amp;pos=1&amp;rpt=simage&amp;stype=image&amp;lr=47&amp;noreask=1&amp;source=wiz&amp;uinfo=sw-1117-sh-894-ww-1102-wh-796-pd-1-wp-4x3_1152x86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ru/url?sa=i&amp;rct=j&amp;q=&amp;esrc=s&amp;frm=1&amp;source=images&amp;cd=&amp;cad=rja&amp;uact=8&amp;docid=GoZQ47EoSzGxfM&amp;tbnid=L6BxwvhPHC67AM:&amp;ved=0CAcQjRw&amp;url=http://ufa.blizko.ru/products/plakaty_elektrobezopasnost_10_shtuk_2789536&amp;ei=8ikYVOGDOsiPONvDgMgM&amp;bvm=bv.75097201,d.ZWU&amp;psig=AFQjCNGurTCEZi4I-DIk47bLPKwAHRcz6Q&amp;ust=1410956052991893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электробезопасность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35896" y="5398368"/>
            <a:ext cx="4712568" cy="83894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Материалы для обучения на 2 группу по электробезопасности</a:t>
            </a:r>
            <a:endParaRPr lang="ru-RU" sz="2000" dirty="0"/>
          </a:p>
        </p:txBody>
      </p:sp>
      <p:pic>
        <p:nvPicPr>
          <p:cNvPr id="4" name="Рисунок 3" descr="https://encrypted-tbn2.gstatic.com/images?q=tbn:ANd9GcSQYd6iQBATPWTWjk4J3ubWLflHUeemohDyz8Ewv9VQ3tq6Zj8l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6435" y="1765300"/>
            <a:ext cx="5231130" cy="3327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9696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2630"/>
            <a:ext cx="8229600" cy="778098"/>
          </a:xfrm>
        </p:spPr>
        <p:txBody>
          <a:bodyPr>
            <a:normAutofit/>
          </a:bodyPr>
          <a:lstStyle/>
          <a:p>
            <a:r>
              <a:rPr lang="ru-RU" sz="3200" b="1" i="1" dirty="0"/>
              <a:t>Путь («петля») тока через тело человека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3024336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dirty="0"/>
              <a:t>При расследовании несчастных случаев, связанных с воздействием электрического тока, прежде всего выясняется, по какому пути протекал ток. Человек может коснуться токоведущих частей (или металлических нетоковедущих частей, которые могут оказаться под напряжением) самыми различными частями тела. Отсюда – многообразие возможных путей тока.</a:t>
            </a:r>
          </a:p>
          <a:p>
            <a:pPr marL="0" indent="0" algn="just">
              <a:buNone/>
            </a:pPr>
            <a:r>
              <a:rPr lang="ru-RU" dirty="0"/>
              <a:t>Наиболее вероятными признаны следующие:</a:t>
            </a:r>
          </a:p>
          <a:p>
            <a:pPr lvl="0" algn="just"/>
            <a:r>
              <a:rPr lang="ru-RU" dirty="0"/>
              <a:t>«правая рука - ноги» (20% случаев поражения);</a:t>
            </a:r>
          </a:p>
          <a:p>
            <a:pPr lvl="0" algn="just"/>
            <a:r>
              <a:rPr lang="ru-RU" dirty="0"/>
              <a:t>«левая рука - ноги» (17%);</a:t>
            </a:r>
          </a:p>
          <a:p>
            <a:pPr lvl="0" algn="just"/>
            <a:r>
              <a:rPr lang="ru-RU" dirty="0"/>
              <a:t>«обе руки - ноги» (12%);</a:t>
            </a:r>
          </a:p>
          <a:p>
            <a:pPr lvl="0" algn="just"/>
            <a:r>
              <a:rPr lang="ru-RU" dirty="0"/>
              <a:t>«голова - ноги» (5%);</a:t>
            </a:r>
          </a:p>
          <a:p>
            <a:pPr lvl="0" algn="just"/>
            <a:r>
              <a:rPr lang="ru-RU" dirty="0"/>
              <a:t>«рука - рука» (40%);</a:t>
            </a:r>
          </a:p>
          <a:p>
            <a:pPr lvl="0" algn="just"/>
            <a:r>
              <a:rPr lang="ru-RU" dirty="0"/>
              <a:t>«нога - нога» (6%).</a:t>
            </a:r>
          </a:p>
          <a:p>
            <a:pPr marL="0" indent="0" algn="just">
              <a:buNone/>
            </a:pPr>
            <a:r>
              <a:rPr lang="ru-RU" dirty="0"/>
              <a:t>Все петли, кроме последней, называются «большими», или «полными» петлями, ток захватывает область сердца и они наиболее опасны. В этих случаях через сердце протекает 8-12 процентов от полного значения тока. Петля «нога - нога» называется «малой», через сердце протекает всего 0.4 процента от полного тока. Эта петля возникает, когда человек оказывается в зоне растекания тока, попадая под шаговое напряжение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://220.kovalevi.ru/uploads/posts/2011-12/1325079459_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1297" y="4005064"/>
            <a:ext cx="188515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encrypted-tbn0.gstatic.com/images?q=tbn:ANd9GcSE34qZYJzXCi3Z1HqfpbfW_rG8V8LVLJN_1N2YAp59avrKp1AGcA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2945" y="4005064"/>
            <a:ext cx="1885159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100" name="Picture 4" descr="http://220.kovalevi.ru/uploads/posts/2011-12/1325079462_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05064"/>
            <a:ext cx="1885159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56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Шаговое напряжение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3670472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i="1" dirty="0" smtClean="0"/>
              <a:t>     Шаговым</a:t>
            </a:r>
            <a:r>
              <a:rPr lang="ru-RU" dirty="0" smtClean="0"/>
              <a:t> называется </a:t>
            </a:r>
            <a:r>
              <a:rPr lang="ru-RU" dirty="0"/>
              <a:t>напряжение между двумя точками земли, обусловленное растеканием тока в земле, при одновременном касании их ногами человека. При этом чем шире шаг, тем больший ток протекает через ноги.</a:t>
            </a:r>
          </a:p>
          <a:p>
            <a:pPr marL="0" indent="0" algn="just">
              <a:buNone/>
            </a:pPr>
            <a:r>
              <a:rPr lang="ru-RU" dirty="0" smtClean="0"/>
              <a:t>     Такой </a:t>
            </a:r>
            <a:r>
              <a:rPr lang="ru-RU" dirty="0"/>
              <a:t>путь тока не несет прямой опасности жизни, однако под его действием человек может упасть и путь протекания тока станет опасным для жизни.</a:t>
            </a:r>
          </a:p>
          <a:p>
            <a:pPr marL="0" indent="0" algn="just">
              <a:buNone/>
            </a:pPr>
            <a:r>
              <a:rPr lang="ru-RU" dirty="0" smtClean="0"/>
              <a:t>     Для </a:t>
            </a:r>
            <a:r>
              <a:rPr lang="ru-RU" dirty="0"/>
              <a:t>защиты от шагового напряжения служат дополнительные средства защиты – диэлектрические боты, диэлектрические коврики. В случае, когда использование этих средств не представляется возможным, следует покидать зону растекания так, чтобы расстояние между стоящими на земле ногами было минимальным - короткими шажками. Безопасно также передвижение по сухой доске и прочим сухим, не проводящим ток </a:t>
            </a:r>
            <a:r>
              <a:rPr lang="ru-RU" dirty="0" smtClean="0"/>
              <a:t>предметам.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s://encrypted-tbn0.gstatic.com/images?q=tbn:ANd9GcRrner-1mfy6_sElptZozFEnOD551EvbjWqv96birAa48UVCSN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282" y="4579192"/>
            <a:ext cx="2114550" cy="216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http://elektrobezopasnost.narod.ru/izolneytral/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579192"/>
            <a:ext cx="2664296" cy="21175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7761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Организация эксплуатации электроустановок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896544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Правила </a:t>
            </a:r>
            <a:r>
              <a:rPr lang="ru-RU" dirty="0"/>
              <a:t>распространяются на организации, независимо от форм собственности и организационно-правовых форм, индивидуальных предпринимателей, а также граждан - владельцев электроустановок напряжением выше 1000 </a:t>
            </a:r>
            <a:r>
              <a:rPr lang="ru-RU" dirty="0" smtClean="0"/>
              <a:t>В.</a:t>
            </a:r>
          </a:p>
          <a:p>
            <a:pPr marL="0" indent="0" algn="just">
              <a:buNone/>
            </a:pPr>
            <a:r>
              <a:rPr lang="ru-RU" dirty="0" smtClean="0"/>
              <a:t>     За </a:t>
            </a:r>
            <a:r>
              <a:rPr lang="ru-RU" dirty="0"/>
              <a:t>нарушения в работе электроустановок персональную ответственность несут:</a:t>
            </a:r>
          </a:p>
          <a:p>
            <a:pPr lvl="0" algn="just"/>
            <a:r>
              <a:rPr lang="ru-RU" dirty="0"/>
              <a:t>руководитель Потребителя и ответственные за электрохозяйство - за невыполнение требований, предусмотренных Правилами и должностными инструкциями;</a:t>
            </a:r>
          </a:p>
          <a:p>
            <a:pPr lvl="0" algn="just"/>
            <a:r>
              <a:rPr lang="ru-RU" dirty="0"/>
              <a:t>работники, непосредственно обслуживающие электроустановки, - за нарушения, происшедшие по их вине, а также за неправильную ликвидацию ими нарушений в работе электроустановок на обслуживаемом участке;</a:t>
            </a:r>
          </a:p>
          <a:p>
            <a:pPr lvl="0" algn="just"/>
            <a:r>
              <a:rPr lang="ru-RU" dirty="0"/>
              <a:t>работники, проводящие ремонт оборудования, - за нарушения в работе, вызванные низким качеством ремонта;</a:t>
            </a:r>
          </a:p>
          <a:p>
            <a:pPr lvl="0" algn="just"/>
            <a:r>
              <a:rPr lang="ru-RU" dirty="0"/>
              <a:t>руководители и специалисты энергетической службы - за нарушения в работе электроустановок, происшедшие по их вине, а также из-за несвоевременного и неудовлетворительного технического обслуживания и невыполнения противоаварийных мероприятий;</a:t>
            </a:r>
          </a:p>
          <a:p>
            <a:pPr algn="just"/>
            <a:r>
              <a:rPr lang="ru-RU" dirty="0"/>
              <a:t>руководители и специалисты технологических служб - за нарушения в эксплуатации </a:t>
            </a:r>
            <a:r>
              <a:rPr lang="ru-RU" dirty="0" err="1"/>
              <a:t>электротехнологического</a:t>
            </a:r>
            <a:r>
              <a:rPr lang="ru-RU" dirty="0"/>
              <a:t> оборудования</a:t>
            </a:r>
            <a:r>
              <a:rPr lang="ru-RU" dirty="0" smtClean="0"/>
              <a:t>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78016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Требования к персоналу и его подготовка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85313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Эксплуатацию </a:t>
            </a:r>
            <a:r>
              <a:rPr lang="ru-RU" dirty="0"/>
              <a:t>электроустановок должен осуществлять подготовленный </a:t>
            </a:r>
            <a:r>
              <a:rPr lang="ru-RU" dirty="0" smtClean="0"/>
              <a:t>персонал. Персонал подразделяется на категории: </a:t>
            </a:r>
          </a:p>
          <a:p>
            <a:pPr algn="just"/>
            <a:r>
              <a:rPr lang="ru-RU" dirty="0" err="1" smtClean="0"/>
              <a:t>электроТЕХНИческий</a:t>
            </a:r>
            <a:r>
              <a:rPr lang="ru-RU" dirty="0" smtClean="0"/>
              <a:t>,</a:t>
            </a:r>
          </a:p>
          <a:p>
            <a:pPr algn="just"/>
            <a:r>
              <a:rPr lang="ru-RU" dirty="0" err="1" smtClean="0"/>
              <a:t>электроТЕХНОЛОГИческий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      Электротехнический персонал – это персонал, непосредственно </a:t>
            </a:r>
            <a:r>
              <a:rPr lang="ru-RU" dirty="0" err="1" smtClean="0"/>
              <a:t>обслужива-ющий</a:t>
            </a:r>
            <a:r>
              <a:rPr lang="ru-RU" dirty="0" smtClean="0"/>
              <a:t> действующие электроустановки.</a:t>
            </a:r>
          </a:p>
          <a:p>
            <a:pPr marL="0" indent="0" algn="just">
              <a:buNone/>
            </a:pPr>
            <a:r>
              <a:rPr lang="ru-RU" dirty="0" smtClean="0"/>
              <a:t>       </a:t>
            </a:r>
            <a:r>
              <a:rPr lang="ru-RU" dirty="0" err="1" smtClean="0"/>
              <a:t>Электротехнологический</a:t>
            </a:r>
            <a:r>
              <a:rPr lang="ru-RU" dirty="0" smtClean="0"/>
              <a:t> – это персонал, обслуживающий </a:t>
            </a:r>
            <a:r>
              <a:rPr lang="ru-RU" dirty="0" err="1" smtClean="0"/>
              <a:t>электротехнологи-ческие</a:t>
            </a:r>
            <a:r>
              <a:rPr lang="ru-RU" dirty="0" smtClean="0"/>
              <a:t> установки </a:t>
            </a:r>
            <a:r>
              <a:rPr lang="ru-RU" dirty="0"/>
              <a:t>(электросварка, электролиз, электротермия и т.п.), а также </a:t>
            </a:r>
            <a:r>
              <a:rPr lang="ru-RU" dirty="0" smtClean="0"/>
              <a:t>сложное </a:t>
            </a:r>
            <a:r>
              <a:rPr lang="ru-RU" dirty="0" err="1" smtClean="0"/>
              <a:t>энергонасыщенное</a:t>
            </a:r>
            <a:r>
              <a:rPr lang="ru-RU" dirty="0" smtClean="0"/>
              <a:t> производственно-технологическое оборудование, </a:t>
            </a:r>
            <a:r>
              <a:rPr lang="ru-RU" dirty="0"/>
              <a:t>при работе которого требуется постоянное техническое обслуживание и регулировка электроаппаратуры, электроприводов</a:t>
            </a:r>
            <a:r>
              <a:rPr lang="ru-RU" dirty="0" smtClean="0"/>
              <a:t>, использование </a:t>
            </a:r>
            <a:r>
              <a:rPr lang="ru-RU" dirty="0"/>
              <a:t>ручных электрических машин, переносных и передвижных </a:t>
            </a:r>
            <a:r>
              <a:rPr lang="ru-RU" dirty="0" err="1"/>
              <a:t>электроприемников</a:t>
            </a:r>
            <a:r>
              <a:rPr lang="ru-RU" dirty="0"/>
              <a:t>, переносного </a:t>
            </a:r>
            <a:r>
              <a:rPr lang="ru-RU" dirty="0" smtClean="0"/>
              <a:t>электроинструмента.</a:t>
            </a:r>
          </a:p>
          <a:p>
            <a:pPr marL="0" indent="0" algn="just">
              <a:buNone/>
            </a:pPr>
            <a:r>
              <a:rPr lang="ru-RU" dirty="0" smtClean="0"/>
              <a:t>      По уровню ответственности персонал подразделяется на категории:</a:t>
            </a:r>
          </a:p>
          <a:p>
            <a:pPr algn="just"/>
            <a:r>
              <a:rPr lang="ru-RU" dirty="0"/>
              <a:t>административно-технический;</a:t>
            </a:r>
          </a:p>
          <a:p>
            <a:pPr algn="just"/>
            <a:r>
              <a:rPr lang="ru-RU" dirty="0" smtClean="0"/>
              <a:t>оперативный;</a:t>
            </a:r>
            <a:endParaRPr lang="ru-RU" dirty="0"/>
          </a:p>
          <a:p>
            <a:pPr algn="just"/>
            <a:r>
              <a:rPr lang="ru-RU" dirty="0"/>
              <a:t>ремонтный;</a:t>
            </a:r>
          </a:p>
          <a:p>
            <a:pPr algn="just"/>
            <a:r>
              <a:rPr lang="ru-RU" dirty="0" smtClean="0"/>
              <a:t>оперативно-ремонтный.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82540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06090"/>
          </a:xfrm>
        </p:spPr>
        <p:txBody>
          <a:bodyPr>
            <a:normAutofit/>
          </a:bodyPr>
          <a:lstStyle/>
          <a:p>
            <a:r>
              <a:rPr lang="ru-RU" sz="3000" b="1" i="1" dirty="0" smtClean="0"/>
              <a:t>Обязательные формы работы с персоналом</a:t>
            </a:r>
            <a:endParaRPr lang="ru-RU" sz="3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6120680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С персоналом проводятся следующие формы работы:</a:t>
            </a:r>
          </a:p>
          <a:p>
            <a:pPr algn="just"/>
            <a:r>
              <a:rPr lang="ru-RU" dirty="0" smtClean="0"/>
              <a:t>инструктажи - вводный</a:t>
            </a:r>
            <a:r>
              <a:rPr lang="ru-RU" dirty="0"/>
              <a:t>, первичный на рабочем месте, повторный, внеплановый и целевой </a:t>
            </a:r>
            <a:r>
              <a:rPr lang="ru-RU" dirty="0" smtClean="0"/>
              <a:t>по </a:t>
            </a:r>
            <a:r>
              <a:rPr lang="ru-RU" dirty="0"/>
              <a:t>охране труда, а также </a:t>
            </a:r>
            <a:r>
              <a:rPr lang="ru-RU" dirty="0" smtClean="0"/>
              <a:t>по </a:t>
            </a:r>
            <a:r>
              <a:rPr lang="ru-RU" dirty="0"/>
              <a:t>пожарной безопасности;</a:t>
            </a:r>
          </a:p>
          <a:p>
            <a:pPr algn="just"/>
            <a:r>
              <a:rPr lang="ru-RU" dirty="0"/>
              <a:t>подготовка по новой должности или профессии с обучением на рабочем месте (стажировка);</a:t>
            </a:r>
          </a:p>
          <a:p>
            <a:pPr algn="just"/>
            <a:r>
              <a:rPr lang="ru-RU" dirty="0"/>
              <a:t>проверка знаний правил, норм по охране труда, настоящих Правил, правил пожарной безопасности и других нормативных документов;</a:t>
            </a:r>
          </a:p>
          <a:p>
            <a:pPr algn="just"/>
            <a:r>
              <a:rPr lang="ru-RU" dirty="0"/>
              <a:t>дублирование;</a:t>
            </a:r>
          </a:p>
          <a:p>
            <a:pPr algn="just"/>
            <a:r>
              <a:rPr lang="ru-RU" dirty="0"/>
              <a:t>специальная подготовка;</a:t>
            </a:r>
          </a:p>
          <a:p>
            <a:pPr algn="just"/>
            <a:r>
              <a:rPr lang="ru-RU" dirty="0"/>
              <a:t>контрольные противоаварийные и противопожарные тренировки;</a:t>
            </a:r>
          </a:p>
          <a:p>
            <a:pPr algn="just"/>
            <a:r>
              <a:rPr lang="ru-RU" dirty="0"/>
              <a:t>профессиональное дополнительное образование для непрерывного </a:t>
            </a:r>
            <a:r>
              <a:rPr lang="ru-RU" dirty="0" smtClean="0"/>
              <a:t>повышения </a:t>
            </a:r>
            <a:r>
              <a:rPr lang="ru-RU" dirty="0"/>
              <a:t>квалификации</a:t>
            </a:r>
            <a:r>
              <a:rPr lang="ru-RU" dirty="0" smtClean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    Проверка </a:t>
            </a:r>
            <a:r>
              <a:rPr lang="ru-RU" dirty="0"/>
              <a:t>знаний работников подразделяется на первичную и периодическую (очередную и внеочередную</a:t>
            </a:r>
            <a:r>
              <a:rPr lang="ru-RU" dirty="0" smtClean="0"/>
              <a:t>).</a:t>
            </a:r>
          </a:p>
          <a:p>
            <a:pPr marL="0" indent="0" algn="just">
              <a:buNone/>
            </a:pPr>
            <a:r>
              <a:rPr lang="ru-RU" dirty="0" smtClean="0"/>
              <a:t>     Внеочередная </a:t>
            </a:r>
            <a:r>
              <a:rPr lang="ru-RU" dirty="0"/>
              <a:t>проверка знаний проводится независимо от срока проведения предыдущей проверки: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введении в действие у Потребителя новых или переработанных норм и правил;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установке нового оборудования, реконструкции или изменении главных электрических и технологических </a:t>
            </a:r>
            <a:r>
              <a:rPr lang="ru-RU" dirty="0" smtClean="0"/>
              <a:t>схем;</a:t>
            </a:r>
            <a:endParaRPr lang="ru-RU" dirty="0"/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назначении или переводе на другую работу, если новые обязанности требуют дополнительных знаний норм и правил;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нарушении работниками требований нормативных актов по охране труда;</a:t>
            </a:r>
          </a:p>
          <a:p>
            <a:pPr algn="just"/>
            <a:r>
              <a:rPr lang="ru-RU" dirty="0" smtClean="0"/>
              <a:t>по </a:t>
            </a:r>
            <a:r>
              <a:rPr lang="ru-RU" dirty="0"/>
              <a:t>требованию органов государственного надзора;</a:t>
            </a:r>
          </a:p>
          <a:p>
            <a:pPr algn="just"/>
            <a:r>
              <a:rPr lang="ru-RU" dirty="0" smtClean="0"/>
              <a:t>по </a:t>
            </a:r>
            <a:r>
              <a:rPr lang="ru-RU" dirty="0"/>
              <a:t>заключению комиссий, расследовавших несчастные случаи с людьми или нарушения в работе </a:t>
            </a:r>
            <a:r>
              <a:rPr lang="ru-RU" dirty="0" smtClean="0"/>
              <a:t>объекта</a:t>
            </a:r>
            <a:r>
              <a:rPr lang="ru-RU" dirty="0"/>
              <a:t>;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повышении знаний на более высокую группу;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проверке знаний после получения неудовлетворительной оценки;</a:t>
            </a:r>
          </a:p>
          <a:p>
            <a:pPr algn="just"/>
            <a:r>
              <a:rPr lang="ru-RU" dirty="0" smtClean="0"/>
              <a:t>при </a:t>
            </a:r>
            <a:r>
              <a:rPr lang="ru-RU" dirty="0"/>
              <a:t>перерыве в работе в данной должности более 6 месяцев.</a:t>
            </a:r>
          </a:p>
        </p:txBody>
      </p:sp>
    </p:spTree>
    <p:extLst>
      <p:ext uri="{BB962C8B-B14F-4D97-AF65-F5344CB8AC3E}">
        <p14:creationId xmlns:p14="http://schemas.microsoft.com/office/powerpoint/2010/main" val="23189684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 smtClean="0"/>
              <a:t>Оперативное управление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96752"/>
            <a:ext cx="5338936" cy="590465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Электрооборудование</a:t>
            </a:r>
            <a:r>
              <a:rPr lang="ru-RU" dirty="0"/>
              <a:t>, отключенное по устной заявке технологического персонала для производства каких-либо работ, включается только по требованию работника, давшего заявку на отключение, или заменяющего его.</a:t>
            </a:r>
          </a:p>
          <a:p>
            <a:pPr marL="0" indent="0" algn="just">
              <a:buNone/>
            </a:pPr>
            <a:r>
              <a:rPr lang="ru-RU" dirty="0" smtClean="0"/>
              <a:t>      Перед </a:t>
            </a:r>
            <a:r>
              <a:rPr lang="ru-RU" dirty="0"/>
              <a:t>пуском временно отключенного оборудования по заявке технологического персонала оперативный персонал обязан осмотреть оборудование, убедиться в его готовности к включению под напряжение и предупредить работающий на нем персонал о предстоящем включении.</a:t>
            </a:r>
          </a:p>
          <a:p>
            <a:pPr marL="0" indent="0" algn="just">
              <a:buNone/>
            </a:pPr>
            <a:r>
              <a:rPr lang="ru-RU" dirty="0" smtClean="0"/>
              <a:t>      Порядок </a:t>
            </a:r>
            <a:r>
              <a:rPr lang="ru-RU" dirty="0"/>
              <a:t>оформления заявок на отключение и включение электрооборудования должен быть утвержден техническим руководителем </a:t>
            </a:r>
            <a:r>
              <a:rPr lang="ru-RU" dirty="0" smtClean="0"/>
              <a:t>Потребителя.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 smtClean="0"/>
              <a:t>       Персоналу</a:t>
            </a:r>
            <a:r>
              <a:rPr lang="ru-RU" dirty="0"/>
              <a:t>, непосредственно </a:t>
            </a:r>
            <a:r>
              <a:rPr lang="ru-RU" dirty="0" smtClean="0"/>
              <a:t>обслуживающему и использующему электрооборудование, </a:t>
            </a:r>
            <a:r>
              <a:rPr lang="ru-RU" dirty="0"/>
              <a:t>самовольно выводить из работы блокировки не </a:t>
            </a:r>
            <a:r>
              <a:rPr lang="ru-RU" dirty="0" smtClean="0"/>
              <a:t>разрешается.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 algn="just">
              <a:buNone/>
            </a:pPr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dirty="0" smtClean="0"/>
              <a:t>При </a:t>
            </a:r>
            <a:r>
              <a:rPr lang="ru-RU" dirty="0"/>
              <a:t>исчезновении напряжения на электроустановке </a:t>
            </a:r>
            <a:r>
              <a:rPr lang="ru-RU" dirty="0" smtClean="0"/>
              <a:t>персонал </a:t>
            </a:r>
            <a:r>
              <a:rPr lang="ru-RU" dirty="0"/>
              <a:t>должен быть готов к его появлению без предупреждения в любое время</a:t>
            </a:r>
          </a:p>
        </p:txBody>
      </p:sp>
      <p:pic>
        <p:nvPicPr>
          <p:cNvPr id="6146" name="Picture 2" descr="https://encrypted-tbn3.gstatic.com/images?q=tbn:ANd9GcSESjMDM4I9Fn-zGso4KrMzX-BWRanUCZgVRZH8Si11ufYhH_LTb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628800"/>
            <a:ext cx="27241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67811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84984"/>
            <a:ext cx="8229600" cy="648072"/>
          </a:xfrm>
        </p:spPr>
        <p:txBody>
          <a:bodyPr>
            <a:normAutofit/>
          </a:bodyPr>
          <a:lstStyle/>
          <a:p>
            <a:r>
              <a:rPr lang="ru-RU" sz="3200" b="1" i="1" dirty="0" smtClean="0"/>
              <a:t>Заземляющие устройства 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244827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Электродвигатели должны быть немедленно отключены от сети в следующих случаях:</a:t>
            </a:r>
          </a:p>
          <a:p>
            <a:pPr lvl="0"/>
            <a:r>
              <a:rPr lang="ru-RU" dirty="0"/>
              <a:t>при несчастных случаях с людьми;</a:t>
            </a:r>
          </a:p>
          <a:p>
            <a:pPr lvl="0"/>
            <a:r>
              <a:rPr lang="ru-RU" dirty="0"/>
              <a:t>появлении дыма или огня из корпуса электродвигателя, а также из его пускорегулирующей аппаратуры и устройства возбуждения;</a:t>
            </a:r>
          </a:p>
          <a:p>
            <a:pPr lvl="0"/>
            <a:r>
              <a:rPr lang="ru-RU" dirty="0"/>
              <a:t>поломке приводного механизма;</a:t>
            </a:r>
          </a:p>
          <a:p>
            <a:pPr lvl="0"/>
            <a:r>
              <a:rPr lang="ru-RU" dirty="0"/>
              <a:t>резком увеличение вибрации подшипников агрегата;</a:t>
            </a:r>
          </a:p>
          <a:p>
            <a:r>
              <a:rPr lang="ru-RU" dirty="0"/>
              <a:t>нагреве подшипников сверх допустимой температуры, установленной в инструкции завода-изготовителя.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265212"/>
            <a:ext cx="8229600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b="1" i="1" dirty="0" smtClean="0"/>
              <a:t>Электродвигатели </a:t>
            </a:r>
            <a:endParaRPr lang="ru-RU" sz="3200" b="1" i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548788" y="4077072"/>
            <a:ext cx="8229600" cy="223224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dirty="0" smtClean="0"/>
              <a:t>       Каждая </a:t>
            </a:r>
            <a:r>
              <a:rPr lang="ru-RU" dirty="0"/>
              <a:t>часть электроустановки, подлежащая </a:t>
            </a:r>
            <a:r>
              <a:rPr lang="ru-RU" dirty="0" smtClean="0"/>
              <a:t>заземлению, </a:t>
            </a:r>
            <a:r>
              <a:rPr lang="ru-RU" dirty="0"/>
              <a:t>должна быть присоединена к сети заземления </a:t>
            </a:r>
            <a:r>
              <a:rPr lang="ru-RU" dirty="0" smtClean="0"/>
              <a:t>с </a:t>
            </a:r>
            <a:r>
              <a:rPr lang="ru-RU" dirty="0"/>
              <a:t>помощью отдельного проводника. Последовательное соединение заземляющими </a:t>
            </a:r>
            <a:r>
              <a:rPr lang="ru-RU" dirty="0" smtClean="0"/>
              <a:t>проводниками </a:t>
            </a:r>
            <a:r>
              <a:rPr lang="ru-RU" dirty="0"/>
              <a:t>нескольких элементов электроустановки не </a:t>
            </a:r>
            <a:r>
              <a:rPr lang="ru-RU" dirty="0" smtClean="0"/>
              <a:t>допускается.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Присоединение </a:t>
            </a:r>
            <a:r>
              <a:rPr lang="ru-RU" dirty="0"/>
              <a:t>заземляющих проводников к заземлителю и заземляющим конструкциям должно быть выполнено сваркой, а к главному заземляющему зажиму, корпусам аппаратов, машин и опорам ВЛ - болтовым соединением (для обеспечения возможности производства измерений). Контактные соединения должны отвечать требованиям государственных стандартов.</a:t>
            </a:r>
          </a:p>
        </p:txBody>
      </p:sp>
    </p:spTree>
    <p:extLst>
      <p:ext uri="{BB962C8B-B14F-4D97-AF65-F5344CB8AC3E}">
        <p14:creationId xmlns:p14="http://schemas.microsoft.com/office/powerpoint/2010/main" val="30422291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712968" cy="994122"/>
          </a:xfrm>
        </p:spPr>
        <p:txBody>
          <a:bodyPr>
            <a:normAutofit fontScale="90000"/>
          </a:bodyPr>
          <a:lstStyle/>
          <a:p>
            <a:r>
              <a:rPr lang="ru-RU" sz="3200" b="1" i="1" dirty="0" smtClean="0"/>
              <a:t>Переносные и передвижные </a:t>
            </a:r>
            <a:r>
              <a:rPr lang="ru-RU" sz="3200" b="1" i="1" dirty="0" err="1" smtClean="0"/>
              <a:t>электроприемники</a:t>
            </a:r>
            <a:endParaRPr lang="ru-RU" sz="32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6048672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Каждый переносной и </a:t>
            </a:r>
            <a:r>
              <a:rPr lang="ru-RU" dirty="0"/>
              <a:t>передвижной </a:t>
            </a:r>
            <a:r>
              <a:rPr lang="ru-RU" dirty="0" err="1" smtClean="0"/>
              <a:t>электроприемник</a:t>
            </a:r>
            <a:r>
              <a:rPr lang="ru-RU" dirty="0" smtClean="0"/>
              <a:t> должны </a:t>
            </a:r>
            <a:r>
              <a:rPr lang="ru-RU" dirty="0"/>
              <a:t>иметь </a:t>
            </a:r>
            <a:r>
              <a:rPr lang="ru-RU" dirty="0" smtClean="0"/>
              <a:t>инвентарный номер.</a:t>
            </a:r>
            <a:r>
              <a:rPr lang="ru-RU" dirty="0"/>
              <a:t> К работе с использованием переносного или передвижного </a:t>
            </a:r>
            <a:r>
              <a:rPr lang="ru-RU" dirty="0" err="1"/>
              <a:t>электроприемника</a:t>
            </a:r>
            <a:r>
              <a:rPr lang="ru-RU" dirty="0"/>
              <a:t>, требующего наличия у персонала групп по электробезопасности, допускаются работники, прошедшие инструктаж по охране труда и имеющие группу по электробезопасности.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Подключение </a:t>
            </a:r>
            <a:r>
              <a:rPr lang="ru-RU" dirty="0"/>
              <a:t>(отключение) к (от) электрической сети переносных и передвижных </a:t>
            </a:r>
            <a:r>
              <a:rPr lang="ru-RU" dirty="0" err="1"/>
              <a:t>электроприемников</a:t>
            </a:r>
            <a:r>
              <a:rPr lang="ru-RU" dirty="0"/>
              <a:t> при помощи </a:t>
            </a:r>
            <a:r>
              <a:rPr lang="ru-RU" dirty="0" err="1"/>
              <a:t>втычных</a:t>
            </a:r>
            <a:r>
              <a:rPr lang="ru-RU" dirty="0"/>
              <a:t> соединителей или штепсельных соединений, удовлетворяющих требованиям электробезопасности, разрешается выполнять персоналу, допущенному к работе с ними.</a:t>
            </a:r>
          </a:p>
          <a:p>
            <a:pPr marL="0" indent="0" algn="just">
              <a:buNone/>
            </a:pPr>
            <a:r>
              <a:rPr lang="ru-RU" dirty="0" smtClean="0"/>
              <a:t>      Присоединение переносных и </a:t>
            </a:r>
            <a:r>
              <a:rPr lang="ru-RU" dirty="0"/>
              <a:t>передвижных </a:t>
            </a:r>
            <a:r>
              <a:rPr lang="ru-RU" dirty="0" err="1" smtClean="0"/>
              <a:t>электроприемников</a:t>
            </a:r>
            <a:r>
              <a:rPr lang="ru-RU" dirty="0" smtClean="0"/>
              <a:t> к </a:t>
            </a:r>
            <a:r>
              <a:rPr lang="ru-RU" dirty="0"/>
              <a:t>электрической сети с помощью разборных контактных соединений и отсоединение его от сети должен выполнять электротехнический персонал, имеющий группу III, эксплуатирующий эту электрическую сеть</a:t>
            </a:r>
            <a:r>
              <a:rPr lang="ru-RU" dirty="0" smtClean="0"/>
              <a:t>.</a:t>
            </a:r>
            <a:r>
              <a:rPr lang="ru-RU" dirty="0"/>
              <a:t>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Переносные </a:t>
            </a:r>
            <a:r>
              <a:rPr lang="ru-RU" dirty="0"/>
              <a:t>и передвижные </a:t>
            </a:r>
            <a:r>
              <a:rPr lang="ru-RU" dirty="0" err="1"/>
              <a:t>электроприемники</a:t>
            </a:r>
            <a:r>
              <a:rPr lang="ru-RU" dirty="0"/>
              <a:t>, вспомогательное оборудование к ним должны подвергаться периодической проверке не реже одного раза в 6 месяцев. Результаты проверки </a:t>
            </a:r>
            <a:r>
              <a:rPr lang="ru-RU" dirty="0" smtClean="0"/>
              <a:t>отражают </a:t>
            </a:r>
            <a:r>
              <a:rPr lang="ru-RU" dirty="0"/>
              <a:t>в Журнале регистрации инвентарного учета, периодической проверки и ремонта переносных и передвижных </a:t>
            </a:r>
            <a:r>
              <a:rPr lang="ru-RU" dirty="0" err="1"/>
              <a:t>электроприемников</a:t>
            </a:r>
            <a:r>
              <a:rPr lang="ru-RU" dirty="0"/>
              <a:t>, вспомогательного оборудования к </a:t>
            </a:r>
            <a:r>
              <a:rPr lang="ru-RU" dirty="0" smtClean="0"/>
              <a:t>ним.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В </a:t>
            </a:r>
            <a:r>
              <a:rPr lang="ru-RU" dirty="0"/>
              <a:t>объем периодической проверки переносных и передвижных </a:t>
            </a:r>
            <a:r>
              <a:rPr lang="ru-RU" dirty="0" err="1"/>
              <a:t>электроприемников</a:t>
            </a:r>
            <a:r>
              <a:rPr lang="ru-RU" dirty="0"/>
              <a:t>, вспомогательного оборудования к ним входят:</a:t>
            </a:r>
          </a:p>
          <a:p>
            <a:pPr algn="just"/>
            <a:r>
              <a:rPr lang="ru-RU" dirty="0"/>
              <a:t>внешний осмотр;</a:t>
            </a:r>
          </a:p>
          <a:p>
            <a:pPr algn="just"/>
            <a:r>
              <a:rPr lang="ru-RU" dirty="0"/>
              <a:t>проверка работы на холостом ходу в течение не менее 5 мин;</a:t>
            </a:r>
          </a:p>
          <a:p>
            <a:pPr algn="just"/>
            <a:r>
              <a:rPr lang="ru-RU" dirty="0"/>
              <a:t>измерение сопротивления изоляции;</a:t>
            </a:r>
          </a:p>
          <a:p>
            <a:pPr algn="just"/>
            <a:r>
              <a:rPr lang="ru-RU" dirty="0"/>
              <a:t>проверка исправности цепи заземления </a:t>
            </a:r>
            <a:r>
              <a:rPr lang="ru-RU" dirty="0" err="1" smtClean="0"/>
              <a:t>электроприемников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3133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78098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Безопасное производство работ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980728"/>
            <a:ext cx="6264696" cy="5894115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По </a:t>
            </a:r>
            <a:r>
              <a:rPr lang="ru-RU" dirty="0"/>
              <a:t>степени опасности поражения персонала электрическим током электроустановки подразделяются на электроустановки </a:t>
            </a:r>
            <a:r>
              <a:rPr lang="ru-RU" b="1" i="1" dirty="0"/>
              <a:t>до 1000 Вольт</a:t>
            </a:r>
            <a:r>
              <a:rPr lang="ru-RU" dirty="0"/>
              <a:t> и </a:t>
            </a:r>
            <a:r>
              <a:rPr lang="ru-RU" b="1" i="1" dirty="0"/>
              <a:t>выше 1000 Вольт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     Отдать </a:t>
            </a:r>
            <a:r>
              <a:rPr lang="ru-RU" dirty="0"/>
              <a:t>распоряжение на выполнение работ в действующих электроустановках до 1000 Вольт имеет право работник руководящего персонала, имеющий группу по электробезопасности не ниже 4-ой.</a:t>
            </a:r>
          </a:p>
          <a:p>
            <a:pPr marL="0" indent="0" algn="just">
              <a:buNone/>
            </a:pPr>
            <a:r>
              <a:rPr lang="ru-RU" dirty="0" smtClean="0"/>
              <a:t>      Работы </a:t>
            </a:r>
            <a:r>
              <a:rPr lang="ru-RU" dirty="0"/>
              <a:t>в электроустановках в отношении мер безопасности подразделяются на выполняемые:</a:t>
            </a:r>
          </a:p>
          <a:p>
            <a:pPr lvl="0" algn="just"/>
            <a:r>
              <a:rPr lang="ru-RU" dirty="0"/>
              <a:t>со снятием напряжения;</a:t>
            </a:r>
          </a:p>
          <a:p>
            <a:pPr lvl="0" algn="just"/>
            <a:r>
              <a:rPr lang="ru-RU" dirty="0"/>
              <a:t>без снятия напряжения на токоведущих частях и вблизи них.</a:t>
            </a:r>
          </a:p>
          <a:p>
            <a:pPr marL="0" indent="0" algn="just">
              <a:buNone/>
            </a:pPr>
            <a:r>
              <a:rPr lang="ru-RU" dirty="0" smtClean="0"/>
              <a:t>      К </a:t>
            </a:r>
            <a:r>
              <a:rPr lang="ru-RU" b="1" i="1" dirty="0"/>
              <a:t>работам со снятием напряжения</a:t>
            </a:r>
            <a:r>
              <a:rPr lang="ru-RU" dirty="0"/>
              <a:t> относятся работы, выполняемые в электроустановке (или части её), в которой с токоведущих частей снято напряжение.</a:t>
            </a:r>
          </a:p>
          <a:p>
            <a:pPr marL="0" indent="0" algn="just">
              <a:buNone/>
            </a:pPr>
            <a:r>
              <a:rPr lang="ru-RU" dirty="0" smtClean="0"/>
              <a:t>      К </a:t>
            </a:r>
            <a:r>
              <a:rPr lang="ru-RU" b="1" i="1" dirty="0"/>
              <a:t>работам без снятия напряжения на токоведущих частях, и вблизи них</a:t>
            </a:r>
            <a:r>
              <a:rPr lang="ru-RU" dirty="0"/>
              <a:t> относятся работы, производимые непосредственно на этих частях либо вблизи от них. В установках напряжением выше 1000 Вольт, а также на воздушных линиях до 1000 Вольт к этим же работам относятся такие, которые выполняются на расстояниях от токоведущих частей, менее допустимых. Такие работы должны выполнять не менее двух лиц: производитель работ с группой не ниже IV, остальные – ниже III.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194" name="Picture 2" descr="https://encrypted-tbn1.gstatic.com/images?q=tbn:ANd9GcT_Tmnb_alnAwj6by5zyYBXQ9-Nk8kka0DjmMhVReNO1uknCB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24744"/>
            <a:ext cx="2088232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encrypted-tbn3.gstatic.com/images?q=tbn:ANd9GcRGCT2q-Lon6-4-DZhYktGReheZaELUIRIRGuWamG-CQymPWAr9T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501008"/>
            <a:ext cx="2088232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35192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066130"/>
          </a:xfrm>
        </p:spPr>
        <p:txBody>
          <a:bodyPr>
            <a:noAutofit/>
          </a:bodyPr>
          <a:lstStyle/>
          <a:p>
            <a:r>
              <a:rPr lang="ru-RU" sz="2800" b="1" i="1" dirty="0"/>
              <a:t>Технические мероприятия, обеспечивающие безопасность работ со снятием напряжения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3384376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/>
              <a:t>При подготовке рабочего места для работ со снятием напряжения </a:t>
            </a:r>
            <a:r>
              <a:rPr lang="ru-RU" dirty="0" smtClean="0"/>
              <a:t>персоналом </a:t>
            </a:r>
            <a:r>
              <a:rPr lang="ru-RU" dirty="0"/>
              <a:t>должны быть выполнены в указанном порядке следующие технические мероприятия:</a:t>
            </a:r>
          </a:p>
          <a:p>
            <a:pPr lvl="0" algn="just"/>
            <a:r>
              <a:rPr lang="ru-RU" dirty="0"/>
              <a:t>произведены необходимые отключения и приняты меры, препятствующие подаче напряжения к месту работы вследствие ошибочного или самопроизвольного включения коммутационной аппаратуры;</a:t>
            </a:r>
          </a:p>
          <a:p>
            <a:pPr lvl="0" algn="just"/>
            <a:r>
              <a:rPr lang="ru-RU" dirty="0"/>
              <a:t>на приводах ручного и ключах дистанционного управления коммутационной аппаратурой вывешены запрещающие плакаты («Не включать, работают люди», «Не включать, работа на линии») и, при необходимости, установлены заграждения;</a:t>
            </a:r>
          </a:p>
          <a:p>
            <a:pPr lvl="0" algn="just"/>
            <a:r>
              <a:rPr lang="ru-RU" dirty="0" smtClean="0"/>
              <a:t>проверено </a:t>
            </a:r>
            <a:r>
              <a:rPr lang="ru-RU" dirty="0"/>
              <a:t>отсутствие напряжения на токоведущих частях, на которых должно быть наложено заземление для защиты людей от поражения электрическим током;</a:t>
            </a:r>
          </a:p>
          <a:p>
            <a:pPr lvl="0" algn="just"/>
            <a:r>
              <a:rPr lang="ru-RU" dirty="0"/>
              <a:t>непосредственно после проверки отсутствия напряжения должно быть наложено заземление (включены заземляющие </a:t>
            </a:r>
            <a:r>
              <a:rPr lang="ru-RU" dirty="0" smtClean="0"/>
              <a:t>ножи);</a:t>
            </a:r>
            <a:endParaRPr lang="ru-RU" dirty="0"/>
          </a:p>
          <a:p>
            <a:pPr algn="just"/>
            <a:r>
              <a:rPr lang="ru-RU" dirty="0"/>
              <a:t>вывешены предупреждающие и предписывающие плакаты, ограждены при необходимости рабочие места и оставшиеся под напряжением токоведущие части. В зависимости от местных условий токоведущие части ограждаются до или после наложения заземлений.</a:t>
            </a:r>
          </a:p>
        </p:txBody>
      </p:sp>
      <p:pic>
        <p:nvPicPr>
          <p:cNvPr id="4" name="Рисунок 3" descr="http://note-s.narod.ru/pte/pin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398456"/>
            <a:ext cx="2686055" cy="209353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AutoShape 2" descr="data:image/jpeg;base64,/9j/4AAQSkZJRgABAQAAAQABAAD/2wCEAAkGBxQSEhQUEBQWFhUWFRYYFRcXFBUXGBgYHBUcFxUYFhYcICggGBolHRwaIjIhJSkrLi4uGB8zODMsNygtLisBCgoKDg0OGxAQGzEkICQsLCwsLSwsLCwsLCwsLCwsLCwsLCwsLCwsLCwsLCwsLCwsLCwsLCwsLCwsLCwsLCwsLP/AABEIAMwA+AMBEQACEQEDEQH/xAAcAAABBQEBAQAAAAAAAAAAAAAAAwQFBgcCAQj/xABQEAACAQIDBAINBgwEBQQDAAABAgMAEQQSIQUGEzEiQQcUFhcyUVJUYZKT0dIjVXGBkdMVNDVCU2Nyc6OxsrMzYnSCJDahovAlQ8HDJoO0/8QAGwEBAAMBAQEBAAAAAAAAAAAAAAECBAMFBgf/xAA8EQACAQIBBwsEAQMEAgMAAAAAAQIDEQQSExQhMVFSBRVBU2FxgZGh0fAiMzSxMiMkwTVCcuFi8SVDsv/aAAwDAQACEQMRAD8A25jYXoEV7u4wHnA9ST4a4utBdJujyZipK6h+g7ucB5wPUl+Goz9PiJ5rxXB+vcO7nAecD1Jfhpn6fEOa8Vwfr3Du5wHnA9SX4aZ+nxDmvFcH69w7ucB5wPUl+Gmfp8Q5rxXB+vcO7nAecD1Jfhpn6fEOasVwfr3Du5wHnA9SX4aZ+nxDmvFcH69w7ucB5wPUl+Gmfp8Q5rxXB+vcUw2+WCkdUScFmIVRkkFyTYalalVoN2TKT5PxFOOVKFl4E1iZ1jRnc2VVLMdTYAXJ0rrJpa2ZIRc5JR2vUQPdzgPOB6kvw1xz9PiN65KxfB6r3Du5wHnA9SX4aZ+nxDmrF8HqvcO7nAecD1Jfhpn6fEOasXweq9w7ucB5wPUl+Gmfp8Q5qxfB6r3Du5wHnA9SX4aZ+nxDmrF8HqvcO7nAecD1Jfhpn6fEOasXweq9w7ucB5wPUl+Gmfp8Q5qxfB6r3Du5wHnA9SX4aZ+nxDmrF8HqvcXwG9eEnkWOGYM7XyjK4vYEnUrbkDV41YS1JnGtgMRSi5zhZIkdo7QjgjMkzZUW1zYm1zYaC55mrydldnCnTlUlkRV2Qw35wHnA9SX4a5Z+G82c2YrZkP0Pe7nAecD1JfhqM/T4hzXiuD9e4d3OA84HqS/DTP0+Ic1Yrg/XuHdzgPOB6kvw0z9PiHNeK4P17h3c4DzgepL8NM/T4hzXiuD9e4d3OA84HqS/DTP0+Ic14rg/XuHdzgPOB6kvw0z9PiHNWK4P17h3c4DzgepL8NM/T3jmvFcH69x3sreTDYlymHlDsBmIyuNLgX1A8YrpGrGTsjhWwdairzjYmBVzOJzeCfoP8qh7C0dqMq7H2y8LLHM2LVTaVEUsSNWsFAseZYgfXWKjCEr5SPoeUsTXpOKpNpW6Cx4vZux4j8oIV1ZdXYaqbMOfUdK7ZuitqRhjicfJXTdhbHbD2VCyrMkSM/ghmYX1tpr4zU5qknZpFYYvHTTcHJpbTo7v7Lvl4cd7uLZmvdP8Tr6uumapbiNNxu1Sf/sSwuytkSC8awsL5bh2OuUtbn4gT9VM1R3FpYnHx2uR7g9kbJlAMSQtd8gszavlLBefiBP1VCpUZbEJ4rHw/k5bLiq7v7LOQiOLphinSbpBfCI16qlUqW4q8bjdf1PVtG2C2ZsiYhYhC7EgAKzHUgkdfWAfsoqdF9BeeI5QgsqTkiD3k2VDh9pYJYECAvGSBfU8UC+prhOnGFRJI24bEVauEqubuX/eb8TxP7iX+g1qq/wfceLhPvw71+zBIoGYMVBIRczHxC4W5+sgfXXkpN3PvZVIwsnqvv3j78AYnK7cF8qXznTo2FzfXqBqc3PcZ9Nw11HL1sRj2XM0RmWNjEt8zgaC3O/0VKhJq9jo8TQjPNuVpHX4InzBeE2YvkA0uXy5so8Zy60zUiul0LXylbadS7DxCtlaFw11Fra3a+UfXY/ZTNTXQVjjcO1lKSt7HM+yJ0Yo8TBgUBBtzc2j+0ggfRUOnNdBaGMoTV4yX/racx7Lma2WNjeQxD94OafTUZEttiXiaK2yWy/hvO8dsbEQgmaJkAtcm3XcL19dj9lS4SjtRFLFUKrtTldkr2OvyhB/+z+01dcN9xGTlizwk/D9mkdkUf8Ap8/+z+6tba7/AKbPmeTUnioXIPdXYmAkwkTTpGZCED3Yg5nYrGDrzJ0Fc6NKnkJtG7HYzFRryjCTtrt3Ik9n7C2VOWWFIpCvhBXYka21F9K6Zqk+gzTxmOp/zk0I/gvZFnPyFo2CueIeiSbAHpePSozdDcW0nlC6V5a9h1FsfZLC6rCR0eTn85yidfWwI+kGpzVLcVeLxyeS2z2DY2yX8BYWswU2c+Exso58ydKKlS3CWLx8drZ1jdh7LhvxUhSxUHM7DVgSo8LmQD9lHSpLaiI43GT/AIykxQ7ubMGX5OLpIXXptqg1LDXUAddMzR3Eadjdf1PVq8RHB7H2TMQsSwuSbAK5JvYtbn4gT9VQqdGWqxaeLx1NXk2Q+5uFSLa+KjjACqjhQOoZkrlQio1Wka8fOVTAwnJ3ZpQrajwTibkfoNQ9haO1GRbqxM2CnVLhjjMJZgLlflU6Vuu3P6qxUleMrH0ePko1oN8LH6F4JUMksi2bFhpBhuKX+XU6oAQuaxNxVslq1zhUcKsfpS/26r2t9JIdkFSZUtmObDSKFERfiEyIRESBeO9vCFiLV0qr67nDAySpyvxb7W1PzEYXaCXGSSo54onWKysSrhtUAHU+ZTf/AC+iqxVm20TKSqU4Ri19O3u/6Gu1tly5TFGGV7RjRb69osGW/pPRv4zVZxbWr5qOtDEU75U9et//AKuSWBwHbkjPhi0AjXDZWMRtxUEgYZGtmsr5frq8Yqb1ajhUq5qKU7Sbcuno1Eds7ihsI/DYrhxErNa2XiO6ydHmbqy/RaqpSTTa2I7VJQcZq/8AJfpKw92onDQsuaPLtGU50jzMoyMAQtjca25ddWlH6bdpWjUUnZ2f0Ja3bpRGbWnkkxey3mvnYRlrrlP+MNSvUSNbVzm/rjc0UIQjQrqPQaHvN+J4n9xL/Qa01P4PuPFwn34d6/Zjm7OISNcU0iCRe17ZCxXN8tHpmGo8enirzqMkr3PrOUoSm4KG/wDwy07wIJYZiiK9pZzm7YMZQcNNQgPynI6HxVom7x1Hk4d5upDKdtS6L31vyI/Y2U7PObKPk8apk4uUx5lFgIuUme1r8xbTnUUnanZ9p3xd9MuteuLtbaSm0nWTFQzI6iPDmTijMos3DDBx5RYED0ZKtN3epmejeFKUJLXKzXnsOdiY1OHHmYZ2hw6I7PYpIYZgG+0218qr5eo5VaE8p2WpNvwViPTHjDPhcNiI1lbLhxKeLbhsuIZ4umL5sga5XlrVHPJkjYsO6ynWp/Tttq2q2y3ad7bCDBzRLKvEBfEhRe9zO2oblfIQLc9L1E7ZFr9vqUoZzPKpKN4/x7Ng6wqpNPjFkCSoZMLcPNkAUJ0mUg8xqbVZNSbTKzyqUKbhqayti7SE3DVRtSMIbqGmCnxrw3yn7Kz0Pu6j0uUm3gG5bfpv3mh9kb8nz/7P7i1sr/bZ87yZ+VEpewsHIyQupbIJNn5kCAh/+I8LNzGXnp9dcacW4o9XFVqcZyi9tp6/D/JZdxJTw3TOS4TRThzHk1P/ALlvlOqu1NWWs87G5OWmlq/5Xv4dBFbLiDxlViZTDs+WKa8ZF5bjKtyOk1wzXHj9NUjFWtY6VZOOtvbJNa+gXeAx4yCQxkxJBhQ4CmwZ+MqvoPzWIv4s99KONpqwjNSpSjf6m35KwyfZUiYZMQ75enCF4cRLoomLF3BvnYfR1VDi9p2WIpyrOEVdWe16ti2DeWaZ8ssxdW40Xyva5boiLEqrmG1tVK6dWYVVptayMmnF5MGrW2Xtr1dI82WJBJg3MLiOCOCE+ICRWVrqekb5oyfFlF6tFO8dQquDjUWUrybfl8Z3j42ijjdM0RGNxhzpCXYC8oToW1BuB9BqZK2zec6dRTk1LX9KWtiG4MjttOZpRaRobuLWsx4ZOlUoN5xtmnlOMVg4KGy5qArafPHE3I/Qah7C0dqM57F2IEeHxkhBIRsxA5nKhJt6dKy4dpKTPb5XWVOmluJ1d94St8j6BybFGAypnHSBt0uQ9IINdY1otbDDzdNu19wou9yEMVic5AGks0ZyKWyrfXmT1dQ18VTnLlXgnezdr9/eD72ooBeKRb8XS6G3DuCTY6XYZR6aZ3eidCk27S2Jep42+CZc6wyMh4mVgYxm4f8AiWBOltbeOx9FHVsthCwUlqk0nq9dhIbT2zwI0domJe/QDJcWQubkm3JTV3LJV7HGnRVSUo5WzpGOD3ujk6SxvlDKsjHLZGaQolxe5uRfTkCPTaiqq17HepgJwlZvX0dqsIDfePJmeKRbxh1U5CWBVWUAA8yHH0WN6jPq2wtzdOTyYvpt5ENvm19pbPPjMZ/iiuVa+cibMCrYWqXTeb8TxP7iX+g1oqfxfceXhPvw71+zEth7HbFMyowXKobVWbm4TQKL82H1Xry6dPKbPtcXio4dJyV+7uJBdzZOZdNFucoZzfMoCgDmSGVh6GFdVh5mN8r0k7JP0PI91CWKmaMOuQOpV7oXQugOmuitfxEWqNHlsuHyrBWbg7P16BhjdjNGIWzKyzeCQCMuoy5gdQSrK1vEarOi4mqjjadRyVtcVr/6H026MyhyxUZRKevpZDay+lhcj0Kb1Ojzte5mXKlGUsmz12G+w9gNiRdZFQlyihgxuRGZDyGnRU1WFJzVzvjMfGhZON9V+7XYfDcmeynMnSfLbXojpWZvV5c+kKvo0t5mfKtK9rPUr3PTuPNYnNHo+WxvyzAFzpout/oHpq2jyttHO1HKycl60dbhw5NqRodSrTKSORsji4+yq4dWqpE8pzVTAua6bP1NE7I35Pn/ANn91a2V/ts+c5N/JiMtgbWXDbMwzuLg2XwlUAktqWYgAaVFOdqaOuMpZzF1I33i7b6RW0jk1KWvkUHMhc63t0bWPpIq2dW456BN9K6fnidvvaoUusLsnTsytHZigzSWObqF7HrsfrnO9hWODbdnL49h7iN8IoywlR1yZc3gkaqWa1jqVFgf2h6ah1rdAjgJtLJ17RWPeQmRYzh5AzMoILR6ZkLqefkg/WLVOd12sRon0OWVqX+D3b28q4VmzRuwVQzFSnXmsACRr0DUzqZOpoYfBSrtW27EJnexLArE5VjaI3S0lplhNtej0mB16gajOolYNv8A3bNu3Vque4LeyOV448jh3fLY5Tl6Ga5IOg6vSaKrldBE8HOMXJPUkV/dj8tYz9l/6krjS+/I9DGfgUmaIK1nhicx6J+g1D2Fo7UZFuTvFh8NFPHicxEp5Kt7rlysCQdKw0qsYXTR9Lj8DVruEqfQt5OYzenZUv8AixO3RVdUa4Cm4AObTn1c+uujr0ntRkhyfjoP6XbxOV3l2UDfhyXuCTZyWIIIzkt0wCBYNe1qjPUSXyfjnq1eaDEby7Je+eJ2vzujX8MubHN0ekxOnjpnaLEcBj47H6o6G9OyukeHJ0gynotazWz2GbS9hcjnTPUg+Tsc7K61dqHGJ332dIQZFkYqrKOg2gYWbr6xpfnzqXiKTOceSsYtlvNEfidv7KZCgSVRlIBUMCLktfnYkFiQSDa9RnqOzWd44LHqWU2vQ8j27slXL5JTdMlmDsoFirZbtcEqbc+QFra1XO0FrsxLBY+ULO23oaGW1tuxYvaGCaDNlR41OZba8QHx1EqkalRNHalhKmHwtRT6e00feb8TxP7iX+g1rqfwfceDhPyId6/ZgsczKGUGwdQGGmoDBgPtAP1V5Kurn3UoU52cugkF3kxQFuMbXU2KxkDLbLYFSFtYcrcr1fPVN5weAw175P79zh9u4hspMpJU3Bst75SoLG12sCQL3tUZye24WAw6VlHb3iWI2rM4UPIWClSoNrKVFlyi3RFuoaUzk2dYYWjB/Skr6unpFo94MSosszAZy9gFF2YksTpqDc6HT0VOensObwOGbvk9nkI4TassQQRyFQhYrYLoWGVjqNSRpreqqco6kXqYWjUbcltFfw7iNPlTpIZBomjksS3Ln0m9GtWzsznoOHt/Hot07Nx628GJIcGZumwZ9E1Iy21t/lXTloKjPTJ5vw2rVs7yU7H8hbaULMbkmUk+MmNiT9tdMPd1E2ZeVYxhg5Rj2W8zRuyN+T5/9n9xa21/ts+b5MtpMSsbv734OPDQRThy0WuikgMCbEG+uhrjCvTUEmj08Xybip1pThazFZd5NkswYxSZszNmCurXY3Y5gwJo6tHtKRwGPSsnu6Uex7zbKW4WJwCpWwVrAEANYZrKSALka1KrUkQ+Tsc3rt5oH3m2UXDmJs2ZmvwzclvCvr0voN7UdWiyOb8da1/VCmF3u2ZHbIkgKtmBKsTfKUGpbWymwHIVKr0kRPkzGy22t3oMbvbsuXPxY5G4li91bWy5V/O0FidB4z46h16T1u4p8mY2lZwdrdqG2J3g2U7q5WYEOXsocAk3uPC6IzHN0bXKg1V1aOradIYDHwjZNa+1Hezd5dlwaospOfPmZWJv0govfkoYgD01KrUl5irgMdVf1W3bUJ7j41Z9q4mVL5XR2FxY2zJzFTQnlVWyeUaUqWDhTl0Gmith8+ckUIsR3c/hfNoPYx+6qZEdxoWKrJapvzYdz+F82g9jH7qZuG4nS6/WPzYdz+F82g9jH7qZuG4aXX6x+bDufwvm0HsY/dTNw3DS6/WPzYdz+F82g9jH7qZuG4aXX6x+bDufwvm0HsY/dTNw3DS6/WPzYdz+F82g9jH7qZuG4aXX6x+bDufwvm0HsY/dTNw3DS6/WPzZ1HsPDKQy4eFWBBBESAgjkQbaGmbjuKyxNaStKbfix9JEGUqwBUgggi4IPMEddXa1WOMW4v6XrI/ufwvm0HsY/dVM3HcaNLr8b82Hc/hfNoPYx+6mbhuGl1+sfmw7n8L5tB7GP3UzcNw0uv1j82Hc/hfNoPYx+6mbhuGl1+sfmw7n8L5tB7GP3UzcNw0uv1j82Hc/hfNoPYx+6mbhuGl1+sfmw7n8L5tB7GP3UzcNw0uv1j82Hc/hfNoPYx+6mbhuGl1+sfmxTD7Gw8bB44IkYcisaKR47EDSihFO5SVerNWlJvvY6xOGSRSsiqynmrAMD16g1fac4zcHeLt3DHufwvm0HsY/dVM3DcdtLr9Y/Nh3P4XzaD2Mfupm4bidLr9Y/Nh3P4XzaD2Mfupm4bhpdfrH5sO5/C+bQexj91M3DcNLr9Y/Nh3P4XzaD2Mfupm4bhpdfrH5sO5/C+bQexj91M3DcNLr9Y/Nh3P4XzaD2Mfupm4bhpdfrH5sO5/C+bQexj91M3DcRpVfrH5sWwmy4IjmiijRiLEpGqm3iuByqyilsRznWqTVpSb8R6KkoeE0IvvEe3I/LT1h76jKRfNy3MO3I/LT1h76ZS3jIlwsO3I/LT1h76ZS3jIlwsO3I/LT1h76ZS3jIlwsO3I/LT1h76ZS3jIlwsO3I/LT1h76ZS3jIlwsO3I/LT1h76ZS3jIlwsO3I/LT1h76ZS3jIlwsBi0OgdSerpD30ykQ4SS2MWFSVW9HVCQoAoAoAoAoAoAoAoBOaUKLsQB4yQB9tAld2Qj2/F+kT1199RlLeWzctzDt6L9Knrr76i63k5ue5h29F+lT1199LreM3Pcw7fi/Sp66++l1vGbnuYdvxfpU9dffS63jNz3MO34v0qeuvvpdbxm57mHb8X6VPXX30ut4zc9zDt+L9Knrr76XW8Zue5nUWKRjZXUnxBgT9gq109hWUHFXa9BcUIE5h0T9BqHsLR2ox/crdGLHLK0jumRwBkya3F9cwNYKVKM27s+oxvKM8LkxilsLN3rMN+mn/hfBXR4WPEzCuXq1v4r19wPYsw36af8AhfBTRY8THPtbhXr7kDg91sDIIyJMUvEYqoZYQf8AC4oY9E9Erax8ZAqipU2trNL5TxKT+mO/pPI91sEVjbNiwJNRcQdFbqA7WBspLKPHz00NMzDeyZcpYlSaajq79otg9zsHIUUvikMjyIoYQ6mO+fkDpcW+mrZinvZWXKmJipPJi0rb+nxJnvWYb9NP/C+Cp0WPEzPz7X4V6+54exZhv00/8L4KaLHiZD5ercK9fcgNobux4LaGDSNmYNJGxL5b/wCIBplArm6ahUSTNsMZLFYWo5Jaka6K9A+XOqAKAKAQxuJWJGkkYKiKzOx5Kqi7E+gC5oDNdzOybJisbwsTGIoMRmOCYqQxytlyMbkMxAPLkRbW4qkZxk2k9m0lqxqCmrkHtAFAFAVXsnD/ANOm/ai/vJXDEu1Nnocl/lR8f0UqLdHDDZ4xkrS34eYqpjALE2AF1Nrms+Ziqakz2Zcp4h4p0IpbbdPuPN2tw8Pi4FmPGjDE5RmiNwDa/gdZBqYYWEo31+nsccXytXoVXDU7dj9yW71mF/STfbF8FW0SG9/PAzc+4jcvX3DvW4T9LN9sXwVOiQ7Rz7iNy9fcO9Zhf0k32xfBUaJDtHPuI3L19ziTsYYQAniTmwJNuGTyvyCXJ9FNEhvY59xG5evuI4DsdYKZA8cs5QkgEhFvbS4BQaemmiQ3v54Dn3Ebl6+4571mF/STfbH8FNEhvY59xG5evuRO5Gzlw+154U1CRSAE2uelGdbAVFCOTUcTRyhXlXwUKktrfuakK2nzpxNyP0GoewtHajNOxptOLDwztM2UGUAdFjqEJPgg6WBP1Vkw81G9z3eVqcpyhkrZEvJ3gw44nyg+TID2Vza5yi2nS100vY6Vqy0eNo9V9G3YKttWKynOLOoZdG1Usqg8vG6j66OSK5qaezvKq2zsFGsCrPkKkqCiHpyK6K7PYWuSqrr465OMehm6NXEO91fvfQIYLCYRVQLij0nCsBFbiC8dlyhbrcqnS6858YtCydVmdamebd4du3p6XtHsiYXMknbLfJuzqFVzrJMJmBUDW+YLb0HrBq30XvczpVknHJ27SxJtqGw6Y1va4YciQeY05GumWjKqE9wkm8WHY2EgvdAOi9rvbIM1rXOYfbUKoi2jVY67epS97MWku0cA8bZlzILi/MT2P/UVmqyvUVj2MDFxwdZS+ajShWw8A6oAoDwmouDM+yjtN8VLDsnDMM0xD4pgbmOJSGAPivz18S+VWXFYmNCi6kugtBXZXMfH+EI5sPgoeH+DWHa0qvqZENsii2hIUm9+YU14NGpoVWNarO7q7Vu7TRJZV1uNJ7H+9S7QwiS6CVbJOoBXLKFBawPUQQRz52vcGvqVrMpZ6AKAKAqvZN/J037UX95Kz4r7TPR5K/Kjbt/RU9rSltmbPwwNjOVuSdAqnVj6ASD9VcZv+nGO+x6OHjbFVqvDfz3Fx2Dt7DPIMJhbuIorlwOgApVQL/nE36tNDrWinVi24R6DzMRhK0Y5+pqyn4lktXYwFV7IuU4aNJTaGTFYZJtbAxtMMysepSbA+gmgKym7Oz3nwJgXjIuJxMas5foiLiyLEh0vHHJcKddANTQFZxQhXDGWNrzT4HGvj+kSS6YiPWRb6FXLIOWhtQFi3UjklxfFnIVztPisrMoKrJslmSMC/TZVZFNvEx5ChJqYFCDO93vy5iv2JP5xVjp/fke5iH/8dT7/AHNGFbDwxObkfoNQ9haO1GV7gbLOIhnCsBZ3Gt/z8O8Y5eItf6qyUFlXue9ytUyZQ7iyT7v4hSojMbASErcMOiZTiCX/AN4VRbq1rq6bMEcTBp3vs9bWF33feSPDZiFeGILa7WzCSNr6cxZDz6yKtm3ZFY4mMJStsb9LNf5EcLupKgymVW8E3KkG+eF30HpjbXxtUKm0Vli4yaduw9G6JUQZH6UeQyMXfplWjIW36PoGy9XRt11GZSSttL6be99jvZbriKboyoHyuhMjrI9y6dManKV6Sg5n5HxemozRZ45S2rosLPuizNcuBmfNIAXNxxMxVb8gVJFWzTIjj3FWsIrujLkKZ0seGwa8hIZIwoOQ9EdIXuNdB4qrmtVmW0+08q2/1IHbWzzh8ds+MkG0gII8TYgsB9IBtXKccmaRvw1XO4atM1QVtPnTqgCgIreXbceCw0uIm8GNb262bkiD0sxA+uoBm26MLw4bE7UxmuJxCNKbjVYwPk1A9Nhp4gor5DlXFaXioYaGy6uaqcbRuRu4a4yJ8Jh2j4EcgmxExOs0xWwLPp8muZkAHMhda6cp6NKnOre7Vorcu4Qyrok2l/BG1VmvlwWObLNp0Um1yta2mpv9DP5IrdyFj9JoZEtsf0UrQs7muBq925wPakBQFW7Jv5Om+mL++lccR9tnoclasXB/NhA7E3UGLhwkuIb5GOABUF7k5iWzHqHLl4q5Ro5cYuRrr4+VCdSMFrcnckdycCiYrHPGFVeIsaAWsFVbm3o1FWowSk2jjyhVnOlSU9xbMbj44igkbLxGKpz1IjaQj1EY/VWk8ohsbvHgJY2jkdZVYRq0fCeW4kjMqAxhSTdAW5aWPioBnhN5NmKsKxFAFv2uq4d/J6Xa4CXYhW6WTUBtaATj2jsn5RgsBM63mHa/SlF1PyiZcz3zq1iNQc3IXoB4u3NngvMcqlDHKzvh3RruDBHICyAsSLoGF9NOVAO+6zCcThLIXk0uqRyyEXVWGYKpy6OvPlmFAVXd78uYr9iT+cVY6f35Ht4j/Tqff7mjVsPEEpvBP0H+VQ9haO1GU7i4qFYJ0lxCQkyowzSZMyjmBqCfFWKjKKTu7H0XKNOrKcHGOUrW1K5KRNHmTNtOIhcub/iT0+lmJPS526Nhb/4q+VHj9TK4Ts/6Lu+z/o6BhuoO04woHSK4k5j0AOtrCzXYH/NU5UeP1IUKqv8A0X5C+z8VFHIrPtKJwMnOcaZUysLXs2Y+Pla+pqVKKd8spUpVZxsqLW3o3nUOMhGIWVtowsgLXQ4gAC8hYWHI2Btr9ttKKayr5SIdGq6eSqLvvsN2mjzuw2nDYmSy8fQZjodGFso5D0fZGUuJFs3VyVHNPy/6PYnhDG+048pYkWxHSVb3svSsSRpre3VRSjx+paUKrtai/L/o8MsZzZtpwm97WnIt0WVeTWOpUnQeDTLjxkZupqtRfkRe2cYsmPwFp0nKugZ0Kkf41wDbS9reK9r2Fc6k8qpGzua8PSlDDVcqOTuuasK3Hzh1QHjGgMh312km0tpR4IyIuEwp4mJJdQJJQbcLXyfBI8ZfrUVg5Qrzo0ZSpq8tisdKcU3rLl+E8Pa3GhtpYcRLactL1+evB4zKuovyNilHeRUeJXt55Wng4PAVE6aZsxclxe/g9FT9JHirdUoVJYONNQllZWvU/MrlK+063ohwuNw0kEk0XSHRPETouNVYa+P7RcVXk6ni8JiFUyH26hPJktp32I95TicM2HxDA4nCHhP0rl0HRjkv+dyylusrfrr9Di01ddJie0vtWICgKt2TPydN9MX95K44hXps38ltLFQEdz9t4ZMFAkmIhVggBVpUBBvyIJ0qKc45CVy+Nw1aWIm1B7dzEt1JMHhFkvioC0krt/jIbJmPDXn5NvrNRTyIa7k4tYiu19D1K2xjvb0+z8WIhNiYCsbs4XixEEmGSLpA9QEhI9IFdc5DeZNEr8D8mQWy9h7OgkhkXaGZos1808BEl1ZVLi2mUMQMtqjOQ3k6JX4H5M5wm7uykhSLtqJijIRKZoeLlXLdAw8ANlAOWxIvrTOQ3jRK/A/JnCbubNBVxtAcVI+GsnGguEyqgW1rWCBltb/3GPOxDOQ3jRK/A/Jnj7t7MZGV8bGSUiRWDYVWQRyGS65VAu17MTzFM5DeNEr8D8mdYTd7ZsUkckeOQNGqr0nw0mYgLd2zqemStyR4z6KZyG8aJX4H5MN151fbWJdGDK0chDKQQdY+RHOs1Jp1m0eri4ShgKcZKzv7mlCtp4Jwy3FqgJ9JVD2O8D5D+0auDw9NvWj048r4qKspeiDvdYHyH9o1Ro1PcW55xfF6IO91gfIf2jU0anuHPOL4vRB3usD5D+0amj09w55xfF6IO91gfIf2jU0enuHPOL4vRB3usD5D+0amj09w55xfF6IO91gfIf2jU0anuHPOL4vRB3usD5D+0amjU9w55xfF6IVwm4eDjdJER8yMGW8jEXBuNOupjh4J3SOdXlTE1I5Mnq7izitB5x1QHhFAVLGdjXZksjyS4UM8js7sZZtXdizmwewuSeWlQ0LiXes2T5oPaz/HUWRN2Her2T5oPaz/AB0sLs871eyfNB7Wf46mwuyW3f3PweBZmwkIjZ1CsQ8jXANwLMxpqIbuTwqQFAMNtbKjxURimuUaxNiQdGDDUekCqzipKzOtCtOjNThtRXe9xgvJk9oaz6LSPQ56xd/5eiDvb4LyZPaGmi0xz1i+L0Qd7fBeTJ7Q00WmOesXxeiDvb4LyZPaGmi0xz1i+L0Qd7fBeTJ7Q00WmOesXxeiDvb4LyZPaGmi0xz1i+L0Qd7fBeTJ7Q00WmOesXxeiDvb4LyZPaGmi0xz1i+JeSH+w9z8NhJOLAHDFSvScsLEgnT6hXWFGMXdGbE8oVsTHJqW8iwiupjOSaEXtrZ7UXAUuApcBS4ClwFLgKm4CouAJpcAKnYO4KXJClyAqLgKAKAKAKAKXB4TU6ye8CaDuChHee1HgAp4AKeACngAp4AKeACngDwGpB0KEic/gt9B/lVXsZMdqMh3T2fjcbGzpjpUCEKc085v0b30asEI1KmtSZ9Ri62FwsoxlSTuty9hXY+z8VinkSDaUpMfhEviQOdtDm15H7KmMJyeqT9StfEYahFSnRWvsXsSLbr4wHKdqkNmCW7YmvmIzKts3hEagcyKvmKnG/Uzc5YPqV5L2Gv4Inys34aTKr8Nm7cksr2uUY57BvQdaaPU4n5jnLB9QvT2HEW7eLZSy7WuqqHZhiZiAhBIYkPYLYE35aGmYqcT8xzlg+oXp7CUexMQzMq7YUsoJZRi5CVC+EWGe4A6z1UzFTifmOcsH1C9PYWO7OM+depD+MzcnOWM+FyY6A9Z5UzFTifmOcsH1C9PYTk2BiVXM211C2zZjipQMubJe+flmIW/jNqaPV4n5jnLB9QvT2I9ziIMTgwcc86SyxG6YiRkK8YKwPSIYcxVXGcJq8rmiM8NiKFSUKaTS3I0zeiQpgsUyEqywSlWUkEEISCCNQR4611XaDtuPBwii68Mparq/mZzsLZONxOH7YGPlRQXuGmnJGXmdGrHGnUlHKynbvPocVXwmHrZp0U3q6F0+B7sHZWLxis0G0ZSqkAlnxK6kX0u3/l6RhOa1TfqVxGIw+HajOgrvu9iV7i9ofOL+2xHxV0zFTj/AGZucsH1C9PYO4vaHzi/tsR8VMxU4/2OcsH1K9PYO4vaHzi/tsR8VMxU4/2OcsH1K9PYO4raPzi/tsR8VNHqcf7HOWD6lensHcXtD5xf22I+KmYqcf7HOWD6lensJvujjgQDtNgTyBnnBOthYZvHpTR6nE/MjnPB9SvT2G2yI8Vh9rQYefFSyghiwMspQgwuQCrGxsRVI5UKqi3c719Hr4GVaFNRs7bFvRe97JmTB4hkYqyxsVYGxB8YPVWyo7QbPDwUIzxEIy2NlB3f2VtDFwrNHjnVWLCzSS36LFTy+islOFScE77z3cTicHh6jpypJ27iS7ktp/OB9pNVszV4jhzhgep/QhjN3toRIXfaDBRYaPMTcmwAA1JJ8VRmqi2yJhjcHN2jR/QyXB4s3ttM6BSTmnAsxVVs1rHVl5eOoyJ8R2z+G6aH66Np2Nn4wlgNpm6khulP1GxsevXS46wfFTN1OMh4nDanmNvceQ4DGOwVdpOSWKixxJ1FteWi6r0uWvOip1L/AMidIw0Vd0F6El3J7T+cD7SWrKjU4jPzjgup9EHcltP5wPtJqZqpxE84YLqf0J7j4jEDaE2HxE7y8ONgczsy3DLqAfppQys44yZHKMaMsPGrTgo3NHFbDwhOfwW+g/yqr6SY7V3mXbgY7gbOxsnk6j9rhgL/ANSKx0JWpSa3n0HKFJ1cVShvsTm4ccWDwsZndVlxLAgE9JsxtGAOZuNf91daEVFa3tMvKc54itLIV4xVvchdt4CeTacrKrCOPFYV0IBs0rYURhr+Sihhfxv1W10nkIb7BwuHlXAJFhHXI2GjxXEhYIXTDYi6PGwsXRiCXI1zpqbC0EkQ0uJhjeKESWlwEcbQdquVdRBOGbjAfJlLr0eu9uuhBY9qbOVO3cmGzPPh8BCMkYVm4zSJOA9tCVPSN/ETQkjMPhcS+Tw4xCuAimjaLO0nC2i6r8p+bZQHJFwQ3UNaAjX2bNwWllRhdI0UGFpQsMW1ISC0QHTveVyvWtNguyX2oymfZWSxGZNVw5wwJ7ZFyIDqmvVWTEfcie3yb+LW7v8ADNG3u/EcX/p5f7ZrRV/i+48zBfkU/wDkv2UTZ+O4Owntzd5I1t/mfX/tvWWD/oM9qtTzvKSb2JJu/Yi1bqxxYOGDDO6iaQFil+kWIzNp4gBa58mtFFKEbXPLxs54mrOqk7Io+P3uxVpVUzpw02uRIVTLIYsSqw8I6kmNejqBqRzrqYCxS4yeLZGKm4mM4qq7I2KSJJlICgZVQZcvMi/jNARmE2jipYY4jicTG7bSaDM6Rpiki7UeYLKuUoCSMwIHglaAS3c2viZ5cOZJsXbtXCSMUjiOGzPAXdsSxGZQSPzaA4bbGKw8eOibFSNLbBxwyTLGlpZpGjeeGwt2tpcXJtkb6wENs7zySyQNFlaRoMBMhKoTCjSMuKdGIuMx4afX1GhNhXZTynbiccktxsQFv+jCzBAPRYVjn+Qj3qf+lT7/APKNB3y/EcT+6b+VaKv22eVgfyId6IHsebTjiwUCOSCxmI6LEf4r82AsL62vzsa54eVqa8f2beVaUp4qcl2fon4t5cO3Jmta5JjcADNlGYkdG58ddstGHRamrUMtq7agkQASMhV42VzDIVB8NSRYXGUHr5VWU4tbS1KjUT2XIhtn4coIxiTlVdbR6nMIgt+oa5Dy6+rnVbK2pmlTqZd8nW3fadGKBgolxBKi7xhoGTJdiwJPjJDWvzC6ciTH09LYTqKX0x1vtDDxwxyI/bGYx5bDtdzdDwxGq2P+JbLrr4YNrWqVkp3uQ3UlTyVGyfaWbEbdhjYK7EEpn1R7Wsx1NtDZW0OuldXJIwxoVGtS2HDbyQC12OqkgZHvoSCDpo11YZTr0TUZcbXL6NU3FP3SlD7YxTC9ijkXBB8JOYOo+us9J3qtnq4xNYCnF7zSRWs8ISn8FvoP8qq+kmO1d5je7Gz5sTgZIIFHymIjzsTZVVUBufrtoKwU4uVNpbz6fF1YUsQpz6I6l2k5Bu2ItpYNC7SMI2lkdvGuihR+aoNrCuqpZNRK5leOy8LUkla7su40sVsPBIveXaTYfDtKgBIaJbtfKoeVI2ke2uVAxc6jRTqOdAUwb/YgK8jLCUWc4dLLL8s5RzDJGQx6DsqWABNm0JqAe4fsgSvlssObjRQtBaQTszFFmePMQoUOzIA+UXXVr9GhI83b30mxE6I8caZpXjMQzcZUWEyCcnMV4eYCPS4zEdLqEgvOaoZBnfZA/KOz/wBuL++tZMR9yJ7fJv4tbu/wy373fiOL/wBPL/bNaKv8H3M83BfkU/8Akv2Z1sfZE+LwWFihsqLNLI8h5KQ1lsObNqdP+tZKcXOmrbz38ViIYfF1Kk9bskl4Exu5sJYtqyAMz8KAEu5uzO+hY+LS9dadLJqbTFisZKpg1fVeXR2FixO5mGkXKyta2KGjkG2JkEk+vpYC3irUeIKR7rQrhpcKzTPFNfPxJ5JHsQAQrsSVGnIemgGeA3XwUDpIHYurPIrSYhnLNIgiMhLMcxyLlB6he1QDhNz8HGY2DyoFjjjC9susbpGuRVdLhZOjob+OgOdl7j4JSCuaYKY7CSYyqFjV1ijsbjIodrL9B6hQDrDbj4SPNlRukqp4Z0RZziFVfEuc8vEAOqpBVmwaxbfhVSxzZ3OZixu0MpNieQvyHVWKf5CPfpP/AOKn3/5Rdd8vxHE/um/lWir/AAZ5WB/Ih3oq25mxjiMDAeJlCtNYZQ1m4j5WB6ueo67DlXKhFOmvH9nocp1lTxU1a97fokMbu/AHZZJ0AZQrKwGbLcmwa+l725dVdHCKdmZYV6jSajsHMmzoGEbTTqy5lNyQocpG0ZuQfTcj0WqWoPaclUqqWpa/cax7HwgjIE6E5lZXJW4IILAa9YFvQAKrkQ3nd18RlpuOxW8DzC7IiK8FcVGVdAjIioM4GYqLZjbwze3PTlrSy2JkKrUi85kbHe/edT7Gje4bFKeRAKoekgjVmYX1GVEBGnhE9YsyF0sqq0kv4/No42lg4HIL4lVIVU5qOkiyLexPUZAbegeOrNKRWEqiTSjqYPuwJA3y2ZiTmOUWzHOzXW/WZSbeK300zSaIWKcbarW2fPAr+5kOTa2JS4OWNhoMo0KchrauFKNqrPRxssrA05PeaXWw8ISn8FvoP8qq+kmP8kUDsO/i837xf6BWfCaovvPZ5b11If8AEm4tkS/hN52J4QhUJ9LHVAeeUZcxHjIrrkXqZRjlXp6Iqdtd9ZY8RJlVmsWygmyi5NhewHWa6mEzXCYbacqGNkxcT8ITFmxC2MhgkURo4kOnFKnKbABOkBcXgExu/gcfHHihieNIWhQQ2nXOzhpgxU5ysTkcIm3QFwBexoCH/Bu2sjqzuZGGJHEWVAoU8ThhEz/4ha2VjoqyLexQggLTbP2tnlMJlRTDJYSypIeJkIAXLKOkWtlfoKul0uCxAnNzsLjkdzjy2UwxBBnVgGEkwa9ibuV4bFuXSAB6NGCG3/8Ayls/9uL++tZcR/OJ7fJv4tbu9y373fiOL/0839s13q/xfczzcF+RT/5L9kP2LvxBf3kn9VcsKv6fzea+WbaXJ936HG7+yZUxmMmkLZWZVjv+cuXNc+MLmyj6DV4QaqSbOOIr05UKcI7bXfeWcV2MIGgM4xHY9l4jSxNErl5uHmuwhiZg0SKChDANxGKmw6dgbC9CTnD7j4wGDPNE8cKsqxkm128JgWibKCABksbW0bWoFy47r7GGFjkXKgLz4iToCwyyTvIinQeCrBfFppUkEzQGc7R/5gg/Y/8AolrHP8hHvUv9Kn/y/wAote+J/wCBxP7pv5Voq/wZ5eB/Ih3kb2MfyfF+3L/daueG+2vH9mnlj8uXh+h7tzZKMeMEZpLooszDmQt9AeQN7+iulSEWrszUKsorN3siBErNEofBygEMQA75mDks6mw06Si4a3MemuV3bYbFFKd41OnpWy3zoEWijd1VoZIw7LcAuqjNKoOhTmSAfoPjokTlTSf1X8tw9mltiFIw8jukhCyXlyksVUMxy8uib9Qt4jerPU9hyjG9NpzsnbVq6BhJHmOeXCTKXGa/FkJ1upGUDT6xfQGqpa72O2VZWjNO2rYKYSNGdwMNK2aR1Zyz3sxGY6gdHr/80JJvWRUcslfWtmwuezsAkCFY72LZjc3NyAP/AIrRFJLUeXUqTqSypbSkbsflrGfsv/UlZqf3pHsYz/T6ZowrUjxBOVLgjxi1Rt1BPJaZnEPYxlQWTGlfohYX+yWsiwtnfK+eZ7z5ZhJLLp3t3ewqOxxP84N7OT72oeFlxP54jnil0UV6ewd7if5wf2b/AHtNGlxP54jnin1K9PYO9xP84P7N/vajRpcT+eI54p9SvT2DvcT/ADg/s3+9po0uJ/PEc8U+pXp7B3uJ/nB/Zv8Ae00aXE/niOeKfUr09g73E/zg/s3+9po0uJ/PEc8U+pXp7AexxP8AODezk+9qVhZcT+eJHPFLpor09jrCdjiRZYpHxmfhyI9jE1yFYNYEyG17VZYW0sq9/neVqcrp0pU4wtf5uLttfBceCWG+XiRuma17ZlK3tcX58r1onHKTW88ihVzVSNS2xp2KHF2NJVFlxxUeIROB9glrNosrWUrfO89t8s0275lX7Wn/AIFO9xP84P7N/vajRZcT+eJHPFPqV6ewd7if5wf2b/e1GjS4n88RzxT6lensHe4n+cH9m/3tTo0uJ/PEc8U+pXp7B3uJ/nB/Zv8Ae1GjS4n88RzxT6lensHe4n+cH9m/3tTo0uJ/PEc8U+pXp7B3uJ/nB/Zv97TRpcT+eI54p9SvT2DvcT/OD+zf72o0aXE/niOeKfUr09h3sPcF8Pio8Q+K4vDzdExEE3Rl8MyG3hX5dVdKWGcZZTkccTyqqtGVJU7X3P8AxYte2dn8eCSHNl4ilb2va/XbS9aaiyotHlUKuaqRnuKSnYzYCy4xwPEIyB6dBJWRYVr/AHHtvlpN3lST+dx13tX8+k9RvvKnRv8AyfzxHPMOpXzwPe9s/n0nqN95UaL/AOT+eI56h1Mfnged7V/PZPUb7yo0V8T+eIXLUV/9S+eAd7V/PpPUb7ypWFfE/niRzzHql88A72z+fSeo33lHhXxP54jnmHVR+eAd7Z/PpPUb7ymivifzxHPMeqj88A72r+fSeo33lNGfE/niOeYdUvngSu6m5naczSmcyEoVsUy8yDe+Y35f9a60qGbk5NmTGcprE01TUbJfNyLeK7nmhQBQBQHlAFAFAFAFAe0AUAUAVFgeVICgCgCgCgPaAKALUAUAUsAoAoAoAoAoAoAoAtQBQBQBQHlQDKNt707UfauJwWzzEeEFZQ6LfLw42YliRfV63wpUlTU59JKFeJvL5OH/AIXxVX+17RqPeJvL5OH/AIXxU/te0ajziby+Th/4XxU/te0ahbcLejaEu0psHtAx3ihZmVEAs+aO3SB1FnpXpU1Ty4A02sZAUAUAUB4agGPQb1bZxWLxkOB4LDDzSLZkQEIJXRNSdT0DXoSpUYRi5X1hWJDiby+Th/4XxVT+27SdQcTeXycP/C+Kn9r2jUecTeXycP8Awvip/a9o1Eh2Ld6cXjJcZFjShbDmNQEQLZi0qyC456oKriaUIJOPSQaHWUBQETvZtB8Pg8RNFbPHE7rmFxcC4uOsVamsqaTBiXfg2j+o9i3x16eh0+3z/wCi2oO/BtH9R7FvjpoVPtI1B34No/qPZN8dNCp9o1B34No/qPYt8dNCp9o1B34No/qPYt8dNCp9o1B34No/qPYt8dNCp9o1B34No/qPYt8dNCp9o1B34No/qPYt8dNCp9pOouHYv39xePxbxYnhZFhZxkQqcwdF55jpZjWfFUIU4pxIZqdYiAoAoDyoYMfwuOEG8W0pmBYR4V3IFrkLDhyQLkC/0kCt9T8aPzeEXQ79w5biOQm0RsWhUXkZxbiM4jOXJckNazpYnMKwAXTe9TIEXDzG8gXNeALkPEtNrJfIeFKbWzfJ+Dqt4BxHvrF0S8ckcTIjcZzEqLnYqFcZ86sGVgejYZefK8gqW6x//JtofuT/ACw9bqv4yJNVFYiD2gCgCgPDUAyPsZ4kRY7bkjAkJI7kDmQs+IJA9OlbsX9qHd/hEItzb+xiNJeBLlZGa+aCykO6BS3Ey3JjchgSthqResNiR0u98ebK8UiG8FrmJs3GJAIyO2i5WJPIhSRca0AtsbedJ5OE8bwS2JWOVoizgO6Nl4bsDYxtf7aAo/Yd/Htsfvx/fxFb8Yv6cF86B0mr1hAUBXuyF+TcZ/p5P6a6UfuRB857L3cxWJR5MPA8iJ4TLaw0vYXIzG3UL17Mq0IuzZIzGBk4JnyHgh+GZPzQ+XNl+m2tTnFfJ6QSE+6uMRI3fDSKsrKsZIHSZvAFr3Un/NaqxrQbtcC8m5WPVlVsJIGYMVHQ1C2zHwuq4+2oWIptXuCNj2TO0SzLExieQRI+lmkOgQa3vV5VIxbTetawSMu5mPVkRsLIGkJCA5OkQMzW6XUNappFPeBttHdvFYcMZ4HjCKjPmy6K7FEJsetgR9VTGvCTsmBTB7qY2WSSKPDO0kQUyL0RlzC63JIFyNQL3o68Ek29oLh2DIyu0ZlYEMuHkBB0IIlQEEdRB0rNjmnTTQN4rzCAoAoDyoYMi2bhVl3l2jHILo+HZWFyLqYsOCLjUVvqfjx+bwi6be2Lgw4eaNw0zqhaN5V1KqiqxQiyWAXL6W0sWrACNweIwDZljjmJk1KXkLDMJY8qLmzIgVpiFUWFzbXShJK4PYWCxGHAhHyLDThSyIV6buVzIwKkM7grccyD4qkgp+6igby48DQCAgfRbD2rbV/GRJqwrEQe0AUAUB4agGSdi+BZMfttHF1eV1Ycrg4jEAi49Brdi/tQ7vYhFr2nsrBQKI5EnIcMwYSTs10WRzaTNmDWeQix5n6KwliOI2bJmLJiJSACczzSFAIrl7FyUsHF253a/VcAWfB7FwzSR4qPpEBjGyyuYyHMjFsobIx+VksbGwcgUIKH2Hvx/bH75f7+Ir0MZ/GHcDV6wAKAr3ZC/JmN/wBPJ/TXSj9yPeDJ+xkZg2E4nF4LST9qmIXjWe2WQ4oLYlbWsCeo26614pwvq2kkkdiP+BZIH4dzFNims6hi64nMhCc8nCU6+m1RnVncvuXhYgc4HjmNxieKMSu0MEcUZBeJ/lQsYwxFlAAyE6G9vTVZOGVdbLaiTrZ2MSLaU0qLjQI4Ma79tFjESrKw4F9Atg31EVEl/T126Nm0gV2/swJh8NhMOC/D2nA3RBJ+UeSckgcgEdT6B9FRTkrtvc0SL7KxXElUszuBtDaYFmJYKIWACE8vQKTjbyQK5hJMMIdonER7QOG4WBuuIYict2xJbIz2GTNl/wC6ujUvpyWr69hCJPewTET9pZ8/4Tw3E4ebNl7Uj4WbLrbNb0VWnbVl7n53JHG5ZXui2hktbhve3LNniz/91/rvSt9iNwzWKxkBQBQHlQwZTsD/AJpx37g/28NW+p+PH5vBo22NkR4lMsubS9irspB6j0SL2NjY3FwKwgj8JuhhkBsJfCvricQfzmby/wDMw8ZDEHTSgJTZmzIsOmSFSq3Lau7m5/zMSbWAAF7AAAWAoDNt1/8AmbaH7k/yw9bav4yJ6DVRWEg9qQFAFAeGoBlPYl/Ke2f35/8A6Z634v7cO4hGhbZ2FFiSplz3XkVkkTS9z4JGtri/MBjasBIzw252FVQuWQj04ifUZQliM9rWC6dZUE3IvUgmcBg0hjWOIEKvIFmY6m5JZiSxJJNySdaAzDsO/j+2P3y/38RW/Gfxh3A1esACgK92QvyZjf8ATyf011ofcj3g+c9l7x4rDI0eHneNH8JVIte1iR1qbdYtXrSoxk02iRIbaxGcScVs4i4IbS/Ctbh8rZbVbMQ2WA6xG9eNdY0fEyMsRVowSOiy+Ab2uxHVmvRUaeu0e8HWL3ux0oIlxUjgq665fBcZXGg5EaVRYektkQJxb0YxSSuJkBLBibi+YR8IG9ueTo/RV8zTbV4gSwO3sTCEEMzoEZnSxGjMMrtqOZHO9HRhPXk9gO9oby4ucMJ53kDhVcNl6QRi6A2HUxJ+uqqhGOuMQKYTerGRSSSx4mRZJAokYZellFluCLXA0BterSo03qcdhJcOwY5baMzMSScPISSbkkyxkknrJNZMbZQSIZvFeaQFAFAFQwZNtrdbaibVxON2eIhxQqqzsvg8ONWBUjTpJW6FWm6ahMIXyby+Vhv4Xup/bdpbUGTeXysN/C91P7btGoMm8vlYb+H7qf23aQK7hbsY+LaU2M2gI7ywsrMjg3fNHbogaDKlVrVYOChHoINNrGgFSAoAoDw1Frgx3Dbq7ZwuLxk2BEKriJpGuzoSU4rumhGhs5r0M7QnFKYRI5N5fKw38L3VT+27SdQZN5fKw38L3VP9t2k6gyby+Vhv4Xup/bdpGoe9izdfF4OXGy40IGxBjYZHDXbPKz6AaauKpiasJxSj0EGi1lAUBEb24B8Rg8RDFbPJE6Lc2FyLC56hVoSUZpsGJ96DaP6j2x+CvT02l2kh3oNo/qPbH4KaZS7QHeg2j+o9sfgpplLtAd6DaP6j2x+Co0yl2gO9BtH9R7Y/BTTKXaA70G0f1Htj8FTplLtAd6DaP6j2x+Co0yl2gO9BtH9R7Y/BTTKXaC4di/cTF4DFPLieFkaFkGRyxzF1YaZRpYGs+JxEasUkDUxWMgKAKAKAKAKAKAKAKAKAKAKAKAKAKAKAKAKAKAKAKAKAKAKAKAKAKAKAKAKAKAKAKAKAKAKAKAKAKAKAKAKAKAKAKAKAKAKAKAKAKAKAKAKAKAKAKAKAKAKAKAKAKA//2Q==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data:image/jpeg;base64,/9j/4AAQSkZJRgABAQAAAQABAAD/2wCEAAkGBxQSEhQUEBQWFhUWFRYYFRcXFBUXGBgYHBUcFxUYFhYcICggGBolHRwaIjIhJSkrLi4uGB8zODMsNygtLisBCgoKDg0OGxAQGzEkICQsLCwsLSwsLCwsLCwsLCwsLCwsLCwsLCwsLCwsLCwsLCwsLCwsLCwsLCwsLCwsLCwsLP/AABEIAMwA+AMBEQACEQEDEQH/xAAcAAABBQEBAQAAAAAAAAAAAAAAAwQFBgcCAQj/xABQEAACAQIDBAINBgwEBQQDAAABAgMAEQQSIQUGEzEiQQcUFhcyUVJUYZKT0dIjVXGBkdMVNDVCU2Nyc6OxsrMzYnSCJDahovAlQ8HDJoO0/8QAGwEBAAMBAQEBAAAAAAAAAAAAAAECBAMFBgf/xAA8EQACAQIBBwsEAQMEAgMAAAAAAQIDEQQSExQhMVFSBRVBU2FxgZGh0fAiMzSxMiMkwTVCcuFi8SVDsv/aAAwDAQACEQMRAD8A25jYXoEV7u4wHnA9ST4a4utBdJujyZipK6h+g7ucB5wPUl+Goz9PiJ5rxXB+vcO7nAecD1Jfhpn6fEOa8Vwfr3Du5wHnA9SX4aZ+nxDmvFcH69w7ucB5wPUl+Gmfp8Q5rxXB+vcO7nAecD1Jfhpn6fEOasVwfr3Du5wHnA9SX4aZ+nxDmvFcH69w7ucB5wPUl+Gmfp8Q5rxXB+vcUw2+WCkdUScFmIVRkkFyTYalalVoN2TKT5PxFOOVKFl4E1iZ1jRnc2VVLMdTYAXJ0rrJpa2ZIRc5JR2vUQPdzgPOB6kvw1xz9PiN65KxfB6r3Du5wHnA9SX4aZ+nxDmrF8HqvcO7nAecD1Jfhpn6fEOasXweq9w7ucB5wPUl+Gmfp8Q5qxfB6r3Du5wHnA9SX4aZ+nxDmrF8HqvcO7nAecD1Jfhpn6fEOasXweq9w7ucB5wPUl+Gmfp8Q5qxfB6r3Du5wHnA9SX4aZ+nxDmrF8HqvcXwG9eEnkWOGYM7XyjK4vYEnUrbkDV41YS1JnGtgMRSi5zhZIkdo7QjgjMkzZUW1zYm1zYaC55mrydldnCnTlUlkRV2Qw35wHnA9SX4a5Z+G82c2YrZkP0Pe7nAecD1JfhqM/T4hzXiuD9e4d3OA84HqS/DTP0+Ic1Yrg/XuHdzgPOB6kvw0z9PiHNeK4P17h3c4DzgepL8NM/T4hzXiuD9e4d3OA84HqS/DTP0+Ic14rg/XuHdzgPOB6kvw0z9PiHNWK4P17h3c4DzgepL8NM/T3jmvFcH69x3sreTDYlymHlDsBmIyuNLgX1A8YrpGrGTsjhWwdairzjYmBVzOJzeCfoP8qh7C0dqMq7H2y8LLHM2LVTaVEUsSNWsFAseZYgfXWKjCEr5SPoeUsTXpOKpNpW6Cx4vZux4j8oIV1ZdXYaqbMOfUdK7ZuitqRhjicfJXTdhbHbD2VCyrMkSM/ghmYX1tpr4zU5qknZpFYYvHTTcHJpbTo7v7Lvl4cd7uLZmvdP8Tr6uumapbiNNxu1Sf/sSwuytkSC8awsL5bh2OuUtbn4gT9VM1R3FpYnHx2uR7g9kbJlAMSQtd8gszavlLBefiBP1VCpUZbEJ4rHw/k5bLiq7v7LOQiOLphinSbpBfCI16qlUqW4q8bjdf1PVtG2C2ZsiYhYhC7EgAKzHUgkdfWAfsoqdF9BeeI5QgsqTkiD3k2VDh9pYJYECAvGSBfU8UC+prhOnGFRJI24bEVauEqubuX/eb8TxP7iX+g1qq/wfceLhPvw71+zBIoGYMVBIRczHxC4W5+sgfXXkpN3PvZVIwsnqvv3j78AYnK7cF8qXznTo2FzfXqBqc3PcZ9Nw11HL1sRj2XM0RmWNjEt8zgaC3O/0VKhJq9jo8TQjPNuVpHX4InzBeE2YvkA0uXy5so8Zy60zUiul0LXylbadS7DxCtlaFw11Fra3a+UfXY/ZTNTXQVjjcO1lKSt7HM+yJ0Yo8TBgUBBtzc2j+0ggfRUOnNdBaGMoTV4yX/racx7Lma2WNjeQxD94OafTUZEttiXiaK2yWy/hvO8dsbEQgmaJkAtcm3XcL19dj9lS4SjtRFLFUKrtTldkr2OvyhB/+z+01dcN9xGTlizwk/D9mkdkUf8Ap8/+z+6tba7/AKbPmeTUnioXIPdXYmAkwkTTpGZCED3Yg5nYrGDrzJ0Fc6NKnkJtG7HYzFRryjCTtrt3Ik9n7C2VOWWFIpCvhBXYka21F9K6Zqk+gzTxmOp/zk0I/gvZFnPyFo2CueIeiSbAHpePSozdDcW0nlC6V5a9h1FsfZLC6rCR0eTn85yidfWwI+kGpzVLcVeLxyeS2z2DY2yX8BYWswU2c+Exso58ydKKlS3CWLx8drZ1jdh7LhvxUhSxUHM7DVgSo8LmQD9lHSpLaiI43GT/AIykxQ7ubMGX5OLpIXXptqg1LDXUAddMzR3Eadjdf1PVq8RHB7H2TMQsSwuSbAK5JvYtbn4gT9VQqdGWqxaeLx1NXk2Q+5uFSLa+KjjACqjhQOoZkrlQio1Wka8fOVTAwnJ3ZpQrajwTibkfoNQ9haO1GRbqxM2CnVLhjjMJZgLlflU6Vuu3P6qxUleMrH0ePko1oN8LH6F4JUMksi2bFhpBhuKX+XU6oAQuaxNxVslq1zhUcKsfpS/26r2t9JIdkFSZUtmObDSKFERfiEyIRESBeO9vCFiLV0qr67nDAySpyvxb7W1PzEYXaCXGSSo54onWKysSrhtUAHU+ZTf/AC+iqxVm20TKSqU4Ri19O3u/6Gu1tly5TFGGV7RjRb69osGW/pPRv4zVZxbWr5qOtDEU75U9et//AKuSWBwHbkjPhi0AjXDZWMRtxUEgYZGtmsr5frq8Yqb1ajhUq5qKU7Sbcuno1Eds7ihsI/DYrhxErNa2XiO6ydHmbqy/RaqpSTTa2I7VJQcZq/8AJfpKw92onDQsuaPLtGU50jzMoyMAQtjca25ddWlH6bdpWjUUnZ2f0Ja3bpRGbWnkkxey3mvnYRlrrlP+MNSvUSNbVzm/rjc0UIQjQrqPQaHvN+J4n9xL/Qa01P4PuPFwn34d6/Zjm7OISNcU0iCRe17ZCxXN8tHpmGo8enirzqMkr3PrOUoSm4KG/wDwy07wIJYZiiK9pZzm7YMZQcNNQgPynI6HxVom7x1Hk4d5upDKdtS6L31vyI/Y2U7PObKPk8apk4uUx5lFgIuUme1r8xbTnUUnanZ9p3xd9MuteuLtbaSm0nWTFQzI6iPDmTijMos3DDBx5RYED0ZKtN3epmejeFKUJLXKzXnsOdiY1OHHmYZ2hw6I7PYpIYZgG+0218qr5eo5VaE8p2WpNvwViPTHjDPhcNiI1lbLhxKeLbhsuIZ4umL5sga5XlrVHPJkjYsO6ynWp/Tttq2q2y3ad7bCDBzRLKvEBfEhRe9zO2oblfIQLc9L1E7ZFr9vqUoZzPKpKN4/x7Ng6wqpNPjFkCSoZMLcPNkAUJ0mUg8xqbVZNSbTKzyqUKbhqayti7SE3DVRtSMIbqGmCnxrw3yn7Kz0Pu6j0uUm3gG5bfpv3mh9kb8nz/7P7i1sr/bZ87yZ+VEpewsHIyQupbIJNn5kCAh/+I8LNzGXnp9dcacW4o9XFVqcZyi9tp6/D/JZdxJTw3TOS4TRThzHk1P/ALlvlOqu1NWWs87G5OWmlq/5Xv4dBFbLiDxlViZTDs+WKa8ZF5bjKtyOk1wzXHj9NUjFWtY6VZOOtvbJNa+gXeAx4yCQxkxJBhQ4CmwZ+MqvoPzWIv4s99KONpqwjNSpSjf6m35KwyfZUiYZMQ75enCF4cRLoomLF3BvnYfR1VDi9p2WIpyrOEVdWe16ti2DeWaZ8ssxdW40Xyva5boiLEqrmG1tVK6dWYVVptayMmnF5MGrW2Xtr1dI82WJBJg3MLiOCOCE+ICRWVrqekb5oyfFlF6tFO8dQquDjUWUrybfl8Z3j42ijjdM0RGNxhzpCXYC8oToW1BuB9BqZK2zec6dRTk1LX9KWtiG4MjttOZpRaRobuLWsx4ZOlUoN5xtmnlOMVg4KGy5qArafPHE3I/Qah7C0dqM57F2IEeHxkhBIRsxA5nKhJt6dKy4dpKTPb5XWVOmluJ1d94St8j6BybFGAypnHSBt0uQ9IINdY1otbDDzdNu19wou9yEMVic5AGks0ZyKWyrfXmT1dQ18VTnLlXgnezdr9/eD72ooBeKRb8XS6G3DuCTY6XYZR6aZ3eidCk27S2Jep42+CZc6wyMh4mVgYxm4f8AiWBOltbeOx9FHVsthCwUlqk0nq9dhIbT2zwI0domJe/QDJcWQubkm3JTV3LJV7HGnRVSUo5WzpGOD3ujk6SxvlDKsjHLZGaQolxe5uRfTkCPTaiqq17HepgJwlZvX0dqsIDfePJmeKRbxh1U5CWBVWUAA8yHH0WN6jPq2wtzdOTyYvpt5ENvm19pbPPjMZ/iiuVa+cibMCrYWqXTeb8TxP7iX+g1oqfxfceXhPvw71+zEth7HbFMyowXKobVWbm4TQKL82H1Xry6dPKbPtcXio4dJyV+7uJBdzZOZdNFucoZzfMoCgDmSGVh6GFdVh5mN8r0k7JP0PI91CWKmaMOuQOpV7oXQugOmuitfxEWqNHlsuHyrBWbg7P16BhjdjNGIWzKyzeCQCMuoy5gdQSrK1vEarOi4mqjjadRyVtcVr/6H026MyhyxUZRKevpZDay+lhcj0Kb1Ojzte5mXKlGUsmz12G+w9gNiRdZFQlyihgxuRGZDyGnRU1WFJzVzvjMfGhZON9V+7XYfDcmeynMnSfLbXojpWZvV5c+kKvo0t5mfKtK9rPUr3PTuPNYnNHo+WxvyzAFzpout/oHpq2jyttHO1HKycl60dbhw5NqRodSrTKSORsji4+yq4dWqpE8pzVTAua6bP1NE7I35Pn/ANn91a2V/ts+c5N/JiMtgbWXDbMwzuLg2XwlUAktqWYgAaVFOdqaOuMpZzF1I33i7b6RW0jk1KWvkUHMhc63t0bWPpIq2dW456BN9K6fnidvvaoUusLsnTsytHZigzSWObqF7HrsfrnO9hWODbdnL49h7iN8IoywlR1yZc3gkaqWa1jqVFgf2h6ah1rdAjgJtLJ17RWPeQmRYzh5AzMoILR6ZkLqefkg/WLVOd12sRon0OWVqX+D3b28q4VmzRuwVQzFSnXmsACRr0DUzqZOpoYfBSrtW27EJnexLArE5VjaI3S0lplhNtej0mB16gajOolYNv8A3bNu3Vque4LeyOV448jh3fLY5Tl6Ga5IOg6vSaKrldBE8HOMXJPUkV/dj8tYz9l/6krjS+/I9DGfgUmaIK1nhicx6J+g1D2Fo7UZFuTvFh8NFPHicxEp5Kt7rlysCQdKw0qsYXTR9Lj8DVruEqfQt5OYzenZUv8AixO3RVdUa4Cm4AObTn1c+uujr0ntRkhyfjoP6XbxOV3l2UDfhyXuCTZyWIIIzkt0wCBYNe1qjPUSXyfjnq1eaDEby7Je+eJ2vzujX8MubHN0ekxOnjpnaLEcBj47H6o6G9OyukeHJ0gynotazWz2GbS9hcjnTPUg+Tsc7K61dqHGJ332dIQZFkYqrKOg2gYWbr6xpfnzqXiKTOceSsYtlvNEfidv7KZCgSVRlIBUMCLktfnYkFiQSDa9RnqOzWd44LHqWU2vQ8j27slXL5JTdMlmDsoFirZbtcEqbc+QFra1XO0FrsxLBY+ULO23oaGW1tuxYvaGCaDNlR41OZba8QHx1EqkalRNHalhKmHwtRT6e00feb8TxP7iX+g1rqfwfceDhPyId6/ZgsczKGUGwdQGGmoDBgPtAP1V5Kurn3UoU52cugkF3kxQFuMbXU2KxkDLbLYFSFtYcrcr1fPVN5weAw175P79zh9u4hspMpJU3Bst75SoLG12sCQL3tUZye24WAw6VlHb3iWI2rM4UPIWClSoNrKVFlyi3RFuoaUzk2dYYWjB/Skr6unpFo94MSosszAZy9gFF2YksTpqDc6HT0VOensObwOGbvk9nkI4TassQQRyFQhYrYLoWGVjqNSRpreqqco6kXqYWjUbcltFfw7iNPlTpIZBomjksS3Ln0m9GtWzsznoOHt/Hot07Nx628GJIcGZumwZ9E1Iy21t/lXTloKjPTJ5vw2rVs7yU7H8hbaULMbkmUk+MmNiT9tdMPd1E2ZeVYxhg5Rj2W8zRuyN+T5/9n9xa21/ts+b5MtpMSsbv734OPDQRThy0WuikgMCbEG+uhrjCvTUEmj08Xybip1pThazFZd5NkswYxSZszNmCurXY3Y5gwJo6tHtKRwGPSsnu6Uex7zbKW4WJwCpWwVrAEANYZrKSALka1KrUkQ+Tsc3rt5oH3m2UXDmJs2ZmvwzclvCvr0voN7UdWiyOb8da1/VCmF3u2ZHbIkgKtmBKsTfKUGpbWymwHIVKr0kRPkzGy22t3oMbvbsuXPxY5G4li91bWy5V/O0FidB4z46h16T1u4p8mY2lZwdrdqG2J3g2U7q5WYEOXsocAk3uPC6IzHN0bXKg1V1aOradIYDHwjZNa+1Hezd5dlwaospOfPmZWJv0govfkoYgD01KrUl5irgMdVf1W3bUJ7j41Z9q4mVL5XR2FxY2zJzFTQnlVWyeUaUqWDhTl0Gmith8+ckUIsR3c/hfNoPYx+6qZEdxoWKrJapvzYdz+F82g9jH7qZuG4nS6/WPzYdz+F82g9jH7qZuG4aXX6x+bDufwvm0HsY/dTNw3DS6/WPzYdz+F82g9jH7qZuG4aXX6x+bDufwvm0HsY/dTNw3DS6/WPzYdz+F82g9jH7qZuG4aXX6x+bDufwvm0HsY/dTNw3DS6/WPzZ1HsPDKQy4eFWBBBESAgjkQbaGmbjuKyxNaStKbfix9JEGUqwBUgggi4IPMEddXa1WOMW4v6XrI/ufwvm0HsY/dVM3HcaNLr8b82Hc/hfNoPYx+6mbhuGl1+sfmw7n8L5tB7GP3UzcNw0uv1j82Hc/hfNoPYx+6mbhuGl1+sfmw7n8L5tB7GP3UzcNw0uv1j82Hc/hfNoPYx+6mbhuGl1+sfmw7n8L5tB7GP3UzcNw0uv1j82Hc/hfNoPYx+6mbhuGl1+sfmxTD7Gw8bB44IkYcisaKR47EDSihFO5SVerNWlJvvY6xOGSRSsiqynmrAMD16g1fac4zcHeLt3DHufwvm0HsY/dVM3DcdtLr9Y/Nh3P4XzaD2Mfupm4bidLr9Y/Nh3P4XzaD2Mfupm4bhpdfrH5sO5/C+bQexj91M3DcNLr9Y/Nh3P4XzaD2Mfupm4bhpdfrH5sO5/C+bQexj91M3DcNLr9Y/Nh3P4XzaD2Mfupm4bhpdfrH5sO5/C+bQexj91M3DcRpVfrH5sWwmy4IjmiijRiLEpGqm3iuByqyilsRznWqTVpSb8R6KkoeE0IvvEe3I/LT1h76jKRfNy3MO3I/LT1h76ZS3jIlwsO3I/LT1h76ZS3jIlwsO3I/LT1h76ZS3jIlwsO3I/LT1h76ZS3jIlwsO3I/LT1h76ZS3jIlwsO3I/LT1h76ZS3jIlwsO3I/LT1h76ZS3jIlwsBi0OgdSerpD30ykQ4SS2MWFSVW9HVCQoAoAoAoAoAoAoAoBOaUKLsQB4yQB9tAld2Qj2/F+kT1199RlLeWzctzDt6L9Knrr76i63k5ue5h29F+lT1199LreM3Pcw7fi/Sp66++l1vGbnuYdvxfpU9dffS63jNz3MO34v0qeuvvpdbxm57mHb8X6VPXX30ut4zc9zDt+L9Knrr76XW8Zue5nUWKRjZXUnxBgT9gq109hWUHFXa9BcUIE5h0T9BqHsLR2ox/crdGLHLK0jumRwBkya3F9cwNYKVKM27s+oxvKM8LkxilsLN3rMN+mn/hfBXR4WPEzCuXq1v4r19wPYsw36af8AhfBTRY8THPtbhXr7kDg91sDIIyJMUvEYqoZYQf8AC4oY9E9Erax8ZAqipU2trNL5TxKT+mO/pPI91sEVjbNiwJNRcQdFbqA7WBspLKPHz00NMzDeyZcpYlSaajq79otg9zsHIUUvikMjyIoYQ6mO+fkDpcW+mrZinvZWXKmJipPJi0rb+nxJnvWYb9NP/C+Cp0WPEzPz7X4V6+54exZhv00/8L4KaLHiZD5ercK9fcgNobux4LaGDSNmYNJGxL5b/wCIBplArm6ahUSTNsMZLFYWo5Jaka6K9A+XOqAKAKAQxuJWJGkkYKiKzOx5Kqi7E+gC5oDNdzOybJisbwsTGIoMRmOCYqQxytlyMbkMxAPLkRbW4qkZxk2k9m0lqxqCmrkHtAFAFAVXsnD/ANOm/ai/vJXDEu1Nnocl/lR8f0UqLdHDDZ4xkrS34eYqpjALE2AF1Nrms+Ziqakz2Zcp4h4p0IpbbdPuPN2tw8Pi4FmPGjDE5RmiNwDa/gdZBqYYWEo31+nsccXytXoVXDU7dj9yW71mF/STfbF8FW0SG9/PAzc+4jcvX3DvW4T9LN9sXwVOiQ7Rz7iNy9fcO9Zhf0k32xfBUaJDtHPuI3L19ziTsYYQAniTmwJNuGTyvyCXJ9FNEhvY59xG5evuI4DsdYKZA8cs5QkgEhFvbS4BQaemmiQ3v54Dn3Ebl6+4571mF/STfbH8FNEhvY59xG5evuRO5Gzlw+154U1CRSAE2uelGdbAVFCOTUcTRyhXlXwUKktrfuakK2nzpxNyP0GoewtHajNOxptOLDwztM2UGUAdFjqEJPgg6WBP1Vkw81G9z3eVqcpyhkrZEvJ3gw44nyg+TID2Vza5yi2nS100vY6Vqy0eNo9V9G3YKttWKynOLOoZdG1Usqg8vG6j66OSK5qaezvKq2zsFGsCrPkKkqCiHpyK6K7PYWuSqrr465OMehm6NXEO91fvfQIYLCYRVQLij0nCsBFbiC8dlyhbrcqnS6858YtCydVmdamebd4du3p6XtHsiYXMknbLfJuzqFVzrJMJmBUDW+YLb0HrBq30XvczpVknHJ27SxJtqGw6Y1va4YciQeY05GumWjKqE9wkm8WHY2EgvdAOi9rvbIM1rXOYfbUKoi2jVY67epS97MWku0cA8bZlzILi/MT2P/UVmqyvUVj2MDFxwdZS+ajShWw8A6oAoDwmouDM+yjtN8VLDsnDMM0xD4pgbmOJSGAPivz18S+VWXFYmNCi6kugtBXZXMfH+EI5sPgoeH+DWHa0qvqZENsii2hIUm9+YU14NGpoVWNarO7q7Vu7TRJZV1uNJ7H+9S7QwiS6CVbJOoBXLKFBawPUQQRz52vcGvqVrMpZ6AKAKAqvZN/J037UX95Kz4r7TPR5K/Kjbt/RU9rSltmbPwwNjOVuSdAqnVj6ASD9VcZv+nGO+x6OHjbFVqvDfz3Fx2Dt7DPIMJhbuIorlwOgApVQL/nE36tNDrWinVi24R6DzMRhK0Y5+pqyn4lktXYwFV7IuU4aNJTaGTFYZJtbAxtMMysepSbA+gmgKym7Oz3nwJgXjIuJxMas5foiLiyLEh0vHHJcKddANTQFZxQhXDGWNrzT4HGvj+kSS6YiPWRb6FXLIOWhtQFi3UjklxfFnIVztPisrMoKrJslmSMC/TZVZFNvEx5ChJqYFCDO93vy5iv2JP5xVjp/fke5iH/8dT7/AHNGFbDwxObkfoNQ9haO1GV7gbLOIhnCsBZ3Gt/z8O8Y5eItf6qyUFlXue9ytUyZQ7iyT7v4hSojMbASErcMOiZTiCX/AN4VRbq1rq6bMEcTBp3vs9bWF33feSPDZiFeGILa7WzCSNr6cxZDz6yKtm3ZFY4mMJStsb9LNf5EcLupKgymVW8E3KkG+eF30HpjbXxtUKm0Vli4yaduw9G6JUQZH6UeQyMXfplWjIW36PoGy9XRt11GZSSttL6be99jvZbriKboyoHyuhMjrI9y6dManKV6Sg5n5HxemozRZ45S2rosLPuizNcuBmfNIAXNxxMxVb8gVJFWzTIjj3FWsIrujLkKZ0seGwa8hIZIwoOQ9EdIXuNdB4qrmtVmW0+08q2/1IHbWzzh8ds+MkG0gII8TYgsB9IBtXKccmaRvw1XO4atM1QVtPnTqgCgIreXbceCw0uIm8GNb262bkiD0sxA+uoBm26MLw4bE7UxmuJxCNKbjVYwPk1A9Nhp4gor5DlXFaXioYaGy6uaqcbRuRu4a4yJ8Jh2j4EcgmxExOs0xWwLPp8muZkAHMhda6cp6NKnOre7Vorcu4Qyrok2l/BG1VmvlwWObLNp0Um1yta2mpv9DP5IrdyFj9JoZEtsf0UrQs7muBq925wPakBQFW7Jv5Om+mL++lccR9tnoclasXB/NhA7E3UGLhwkuIb5GOABUF7k5iWzHqHLl4q5Ro5cYuRrr4+VCdSMFrcnckdycCiYrHPGFVeIsaAWsFVbm3o1FWowSk2jjyhVnOlSU9xbMbj44igkbLxGKpz1IjaQj1EY/VWk8ohsbvHgJY2jkdZVYRq0fCeW4kjMqAxhSTdAW5aWPioBnhN5NmKsKxFAFv2uq4d/J6Xa4CXYhW6WTUBtaATj2jsn5RgsBM63mHa/SlF1PyiZcz3zq1iNQc3IXoB4u3NngvMcqlDHKzvh3RruDBHICyAsSLoGF9NOVAO+6zCcThLIXk0uqRyyEXVWGYKpy6OvPlmFAVXd78uYr9iT+cVY6f35Ht4j/Tqff7mjVsPEEpvBP0H+VQ9haO1GU7i4qFYJ0lxCQkyowzSZMyjmBqCfFWKjKKTu7H0XKNOrKcHGOUrW1K5KRNHmTNtOIhcub/iT0+lmJPS526Nhb/4q+VHj9TK4Ts/6Lu+z/o6BhuoO04woHSK4k5j0AOtrCzXYH/NU5UeP1IUKqv8A0X5C+z8VFHIrPtKJwMnOcaZUysLXs2Y+Pla+pqVKKd8spUpVZxsqLW3o3nUOMhGIWVtowsgLXQ4gAC8hYWHI2Btr9ttKKayr5SIdGq6eSqLvvsN2mjzuw2nDYmSy8fQZjodGFso5D0fZGUuJFs3VyVHNPy/6PYnhDG+048pYkWxHSVb3svSsSRpre3VRSjx+paUKrtai/L/o8MsZzZtpwm97WnIt0WVeTWOpUnQeDTLjxkZupqtRfkRe2cYsmPwFp0nKugZ0Kkf41wDbS9reK9r2Fc6k8qpGzua8PSlDDVcqOTuuasK3Hzh1QHjGgMh312km0tpR4IyIuEwp4mJJdQJJQbcLXyfBI8ZfrUVg5Qrzo0ZSpq8tisdKcU3rLl+E8Pa3GhtpYcRLactL1+evB4zKuovyNilHeRUeJXt55Wng4PAVE6aZsxclxe/g9FT9JHirdUoVJYONNQllZWvU/MrlK+063ohwuNw0kEk0XSHRPETouNVYa+P7RcVXk6ni8JiFUyH26hPJktp32I95TicM2HxDA4nCHhP0rl0HRjkv+dyylusrfrr9Di01ddJie0vtWICgKt2TPydN9MX95K44hXps38ltLFQEdz9t4ZMFAkmIhVggBVpUBBvyIJ0qKc45CVy+Nw1aWIm1B7dzEt1JMHhFkvioC0krt/jIbJmPDXn5NvrNRTyIa7k4tYiu19D1K2xjvb0+z8WIhNiYCsbs4XixEEmGSLpA9QEhI9IFdc5DeZNEr8D8mQWy9h7OgkhkXaGZos1808BEl1ZVLi2mUMQMtqjOQ3k6JX4H5M5wm7uykhSLtqJijIRKZoeLlXLdAw8ANlAOWxIvrTOQ3jRK/A/JnCbubNBVxtAcVI+GsnGguEyqgW1rWCBltb/3GPOxDOQ3jRK/A/Jnj7t7MZGV8bGSUiRWDYVWQRyGS65VAu17MTzFM5DeNEr8D8mdYTd7ZsUkckeOQNGqr0nw0mYgLd2zqemStyR4z6KZyG8aJX4H5MN151fbWJdGDK0chDKQQdY+RHOs1Jp1m0eri4ShgKcZKzv7mlCtp4Jwy3FqgJ9JVD2O8D5D+0auDw9NvWj048r4qKspeiDvdYHyH9o1Ro1PcW55xfF6IO91gfIf2jU0anuHPOL4vRB3usD5D+0amj09w55xfF6IO91gfIf2jU0enuHPOL4vRB3usD5D+0amj09w55xfF6IO91gfIf2jU0anuHPOL4vRB3usD5D+0amjU9w55xfF6IVwm4eDjdJER8yMGW8jEXBuNOupjh4J3SOdXlTE1I5Mnq7izitB5x1QHhFAVLGdjXZksjyS4UM8js7sZZtXdizmwewuSeWlQ0LiXes2T5oPaz/HUWRN2Her2T5oPaz/AB0sLs871eyfNB7Wf46mwuyW3f3PweBZmwkIjZ1CsQ8jXANwLMxpqIbuTwqQFAMNtbKjxURimuUaxNiQdGDDUekCqzipKzOtCtOjNThtRXe9xgvJk9oaz6LSPQ56xd/5eiDvb4LyZPaGmi0xz1i+L0Qd7fBeTJ7Q00WmOesXxeiDvb4LyZPaGmi0xz1i+L0Qd7fBeTJ7Q00WmOesXxeiDvb4LyZPaGmi0xz1i+L0Qd7fBeTJ7Q00WmOesXxeiDvb4LyZPaGmi0xz1i+JeSH+w9z8NhJOLAHDFSvScsLEgnT6hXWFGMXdGbE8oVsTHJqW8iwiupjOSaEXtrZ7UXAUuApcBS4ClwFLgKm4CouAJpcAKnYO4KXJClyAqLgKAKAKAKAKXB4TU6ye8CaDuChHee1HgAp4AKeACngAp4AKeACngDwGpB0KEic/gt9B/lVXsZMdqMh3T2fjcbGzpjpUCEKc085v0b30asEI1KmtSZ9Ri62FwsoxlSTuty9hXY+z8VinkSDaUpMfhEviQOdtDm15H7KmMJyeqT9StfEYahFSnRWvsXsSLbr4wHKdqkNmCW7YmvmIzKts3hEagcyKvmKnG/Uzc5YPqV5L2Gv4Inys34aTKr8Nm7cksr2uUY57BvQdaaPU4n5jnLB9QvT2HEW7eLZSy7WuqqHZhiZiAhBIYkPYLYE35aGmYqcT8xzlg+oXp7CUexMQzMq7YUsoJZRi5CVC+EWGe4A6z1UzFTifmOcsH1C9PYWO7OM+depD+MzcnOWM+FyY6A9Z5UzFTifmOcsH1C9PYTk2BiVXM211C2zZjipQMubJe+flmIW/jNqaPV4n5jnLB9QvT2I9ziIMTgwcc86SyxG6YiRkK8YKwPSIYcxVXGcJq8rmiM8NiKFSUKaTS3I0zeiQpgsUyEqywSlWUkEEISCCNQR4611XaDtuPBwii68Mparq/mZzsLZONxOH7YGPlRQXuGmnJGXmdGrHGnUlHKynbvPocVXwmHrZp0U3q6F0+B7sHZWLxis0G0ZSqkAlnxK6kX0u3/l6RhOa1TfqVxGIw+HajOgrvu9iV7i9ofOL+2xHxV0zFTj/AGZucsH1C9PYO4vaHzi/tsR8VMxU4/2OcsH1K9PYO4vaHzi/tsR8VMxU4/2OcsH1K9PYO4raPzi/tsR8VNHqcf7HOWD6lensHcXtD5xf22I+KmYqcf7HOWD6lensJvujjgQDtNgTyBnnBOthYZvHpTR6nE/MjnPB9SvT2G2yI8Vh9rQYefFSyghiwMspQgwuQCrGxsRVI5UKqi3c719Hr4GVaFNRs7bFvRe97JmTB4hkYqyxsVYGxB8YPVWyo7QbPDwUIzxEIy2NlB3f2VtDFwrNHjnVWLCzSS36LFTy+islOFScE77z3cTicHh6jpypJ27iS7ktp/OB9pNVszV4jhzhgep/QhjN3toRIXfaDBRYaPMTcmwAA1JJ8VRmqi2yJhjcHN2jR/QyXB4s3ttM6BSTmnAsxVVs1rHVl5eOoyJ8R2z+G6aH66Np2Nn4wlgNpm6khulP1GxsevXS46wfFTN1OMh4nDanmNvceQ4DGOwVdpOSWKixxJ1FteWi6r0uWvOip1L/AMidIw0Vd0F6El3J7T+cD7SWrKjU4jPzjgup9EHcltP5wPtJqZqpxE84YLqf0J7j4jEDaE2HxE7y8ONgczsy3DLqAfppQys44yZHKMaMsPGrTgo3NHFbDwhOfwW+g/yqr6SY7V3mXbgY7gbOxsnk6j9rhgL/ANSKx0JWpSa3n0HKFJ1cVShvsTm4ccWDwsZndVlxLAgE9JsxtGAOZuNf91daEVFa3tMvKc54itLIV4xVvchdt4CeTacrKrCOPFYV0IBs0rYURhr+Sihhfxv1W10nkIb7BwuHlXAJFhHXI2GjxXEhYIXTDYi6PGwsXRiCXI1zpqbC0EkQ0uJhjeKESWlwEcbQdquVdRBOGbjAfJlLr0eu9uuhBY9qbOVO3cmGzPPh8BCMkYVm4zSJOA9tCVPSN/ETQkjMPhcS+Tw4xCuAimjaLO0nC2i6r8p+bZQHJFwQ3UNaAjX2bNwWllRhdI0UGFpQsMW1ISC0QHTveVyvWtNguyX2oymfZWSxGZNVw5wwJ7ZFyIDqmvVWTEfcie3yb+LW7v8ADNG3u/EcX/p5f7ZrRV/i+48zBfkU/wDkv2UTZ+O4Owntzd5I1t/mfX/tvWWD/oM9qtTzvKSb2JJu/Yi1bqxxYOGDDO6iaQFil+kWIzNp4gBa58mtFFKEbXPLxs54mrOqk7Io+P3uxVpVUzpw02uRIVTLIYsSqw8I6kmNejqBqRzrqYCxS4yeLZGKm4mM4qq7I2KSJJlICgZVQZcvMi/jNARmE2jipYY4jicTG7bSaDM6Rpiki7UeYLKuUoCSMwIHglaAS3c2viZ5cOZJsXbtXCSMUjiOGzPAXdsSxGZQSPzaA4bbGKw8eOibFSNLbBxwyTLGlpZpGjeeGwt2tpcXJtkb6wENs7zySyQNFlaRoMBMhKoTCjSMuKdGIuMx4afX1GhNhXZTynbiccktxsQFv+jCzBAPRYVjn+Qj3qf+lT7/APKNB3y/EcT+6b+VaKv22eVgfyId6IHsebTjiwUCOSCxmI6LEf4r82AsL62vzsa54eVqa8f2beVaUp4qcl2fon4t5cO3Jmta5JjcADNlGYkdG58ddstGHRamrUMtq7agkQASMhV42VzDIVB8NSRYXGUHr5VWU4tbS1KjUT2XIhtn4coIxiTlVdbR6nMIgt+oa5Dy6+rnVbK2pmlTqZd8nW3fadGKBgolxBKi7xhoGTJdiwJPjJDWvzC6ciTH09LYTqKX0x1vtDDxwxyI/bGYx5bDtdzdDwxGq2P+JbLrr4YNrWqVkp3uQ3UlTyVGyfaWbEbdhjYK7EEpn1R7Wsx1NtDZW0OuldXJIwxoVGtS2HDbyQC12OqkgZHvoSCDpo11YZTr0TUZcbXL6NU3FP3SlD7YxTC9ijkXBB8JOYOo+us9J3qtnq4xNYCnF7zSRWs8ISn8FvoP8qq+kmO1d5je7Gz5sTgZIIFHymIjzsTZVVUBufrtoKwU4uVNpbz6fF1YUsQpz6I6l2k5Bu2ItpYNC7SMI2lkdvGuihR+aoNrCuqpZNRK5leOy8LUkla7su40sVsPBIveXaTYfDtKgBIaJbtfKoeVI2ke2uVAxc6jRTqOdAUwb/YgK8jLCUWc4dLLL8s5RzDJGQx6DsqWABNm0JqAe4fsgSvlssObjRQtBaQTszFFmePMQoUOzIA+UXXVr9GhI83b30mxE6I8caZpXjMQzcZUWEyCcnMV4eYCPS4zEdLqEgvOaoZBnfZA/KOz/wBuL++tZMR9yJ7fJv4tbu/wy373fiOL/wBPL/bNaKv8H3M83BfkU/8Akv2Z1sfZE+LwWFihsqLNLI8h5KQ1lsObNqdP+tZKcXOmrbz38ViIYfF1Kk9bskl4Exu5sJYtqyAMz8KAEu5uzO+hY+LS9dadLJqbTFisZKpg1fVeXR2FixO5mGkXKyta2KGjkG2JkEk+vpYC3irUeIKR7rQrhpcKzTPFNfPxJ5JHsQAQrsSVGnIemgGeA3XwUDpIHYurPIrSYhnLNIgiMhLMcxyLlB6he1QDhNz8HGY2DyoFjjjC9susbpGuRVdLhZOjob+OgOdl7j4JSCuaYKY7CSYyqFjV1ijsbjIodrL9B6hQDrDbj4SPNlRukqp4Z0RZziFVfEuc8vEAOqpBVmwaxbfhVSxzZ3OZixu0MpNieQvyHVWKf5CPfpP/AOKn3/5Rdd8vxHE/um/lWir/AAZ5WB/Ih3oq25mxjiMDAeJlCtNYZQ1m4j5WB6ueo67DlXKhFOmvH9nocp1lTxU1a97fokMbu/AHZZJ0AZQrKwGbLcmwa+l725dVdHCKdmZYV6jSajsHMmzoGEbTTqy5lNyQocpG0ZuQfTcj0WqWoPaclUqqWpa/cax7HwgjIE6E5lZXJW4IILAa9YFvQAKrkQ3nd18RlpuOxW8DzC7IiK8FcVGVdAjIioM4GYqLZjbwze3PTlrSy2JkKrUi85kbHe/edT7Gje4bFKeRAKoekgjVmYX1GVEBGnhE9YsyF0sqq0kv4/No42lg4HIL4lVIVU5qOkiyLexPUZAbegeOrNKRWEqiTSjqYPuwJA3y2ZiTmOUWzHOzXW/WZSbeK300zSaIWKcbarW2fPAr+5kOTa2JS4OWNhoMo0KchrauFKNqrPRxssrA05PeaXWw8ISn8FvoP8qq+kmP8kUDsO/i837xf6BWfCaovvPZ5b11If8AEm4tkS/hN52J4QhUJ9LHVAeeUZcxHjIrrkXqZRjlXp6Iqdtd9ZY8RJlVmsWygmyi5NhewHWa6mEzXCYbacqGNkxcT8ITFmxC2MhgkURo4kOnFKnKbABOkBcXgExu/gcfHHihieNIWhQQ2nXOzhpgxU5ysTkcIm3QFwBexoCH/Bu2sjqzuZGGJHEWVAoU8ThhEz/4ha2VjoqyLexQggLTbP2tnlMJlRTDJYSypIeJkIAXLKOkWtlfoKul0uCxAnNzsLjkdzjy2UwxBBnVgGEkwa9ibuV4bFuXSAB6NGCG3/8Ayls/9uL++tZcR/OJ7fJv4tbu9y373fiOL/0839s13q/xfczzcF+RT/5L9kP2LvxBf3kn9VcsKv6fzea+WbaXJ936HG7+yZUxmMmkLZWZVjv+cuXNc+MLmyj6DV4QaqSbOOIr05UKcI7bXfeWcV2MIGgM4xHY9l4jSxNErl5uHmuwhiZg0SKChDANxGKmw6dgbC9CTnD7j4wGDPNE8cKsqxkm128JgWibKCABksbW0bWoFy47r7GGFjkXKgLz4iToCwyyTvIinQeCrBfFppUkEzQGc7R/5gg/Y/8AolrHP8hHvUv9Kn/y/wAote+J/wCBxP7pv5Voq/wZ5eB/Ih3kb2MfyfF+3L/daueG+2vH9mnlj8uXh+h7tzZKMeMEZpLooszDmQt9AeQN7+iulSEWrszUKsorN3siBErNEofBygEMQA75mDks6mw06Si4a3MemuV3bYbFFKd41OnpWy3zoEWijd1VoZIw7LcAuqjNKoOhTmSAfoPjokTlTSf1X8tw9mltiFIw8jukhCyXlyksVUMxy8uib9Qt4jerPU9hyjG9NpzsnbVq6BhJHmOeXCTKXGa/FkJ1upGUDT6xfQGqpa72O2VZWjNO2rYKYSNGdwMNK2aR1Zyz3sxGY6gdHr/80JJvWRUcslfWtmwuezsAkCFY72LZjc3NyAP/AIrRFJLUeXUqTqSypbSkbsflrGfsv/UlZqf3pHsYz/T6ZowrUjxBOVLgjxi1Rt1BPJaZnEPYxlQWTGlfohYX+yWsiwtnfK+eZ7z5ZhJLLp3t3ewqOxxP84N7OT72oeFlxP54jnil0UV6ewd7if5wf2b/AHtNGlxP54jnin1K9PYO9xP84P7N/vajRpcT+eI54p9SvT2DvcT/ADg/s3+9po0uJ/PEc8U+pXp7B3uJ/nB/Zv8Ae00aXE/niOeKfUr09g73E/zg/s3+9po0uJ/PEc8U+pXp7AexxP8AODezk+9qVhZcT+eJHPFLpor09jrCdjiRZYpHxmfhyI9jE1yFYNYEyG17VZYW0sq9/neVqcrp0pU4wtf5uLttfBceCWG+XiRuma17ZlK3tcX58r1onHKTW88ihVzVSNS2xp2KHF2NJVFlxxUeIROB9glrNosrWUrfO89t8s0275lX7Wn/AIFO9xP84P7N/vajRZcT+eJHPFPqV6ewd7if5wf2b/e1GjS4n88RzxT6lensHe4n+cH9m/3tTo0uJ/PEc8U+pXp7B3uJ/nB/Zv8Ae1GjS4n88RzxT6lensHe4n+cH9m/3tTo0uJ/PEc8U+pXp7B3uJ/nB/Zv97TRpcT+eI54p9SvT2DvcT/OD+zf72o0aXE/niOeKfUr09h3sPcF8Pio8Q+K4vDzdExEE3Rl8MyG3hX5dVdKWGcZZTkccTyqqtGVJU7X3P8AxYte2dn8eCSHNl4ilb2va/XbS9aaiyotHlUKuaqRnuKSnYzYCy4xwPEIyB6dBJWRYVr/AHHtvlpN3lST+dx13tX8+k9RvvKnRv8AyfzxHPMOpXzwPe9s/n0nqN95UaL/AOT+eI56h1Mfnged7V/PZPUb7yo0V8T+eIXLUV/9S+eAd7V/PpPUb7ypWFfE/niRzzHql88A72z+fSeo33lHhXxP54jnmHVR+eAd7Z/PpPUb7ymivifzxHPMeqj88A72r+fSeo33lNGfE/niOeYdUvngSu6m5naczSmcyEoVsUy8yDe+Y35f9a60qGbk5NmTGcprE01TUbJfNyLeK7nmhQBQBQHlAFAFAFAFAe0AUAUAVFgeVICgCgCgCgPaAKALUAUAUsAoAoAoAoAoAoAoAtQBQBQBQHlQDKNt707UfauJwWzzEeEFZQ6LfLw42YliRfV63wpUlTU59JKFeJvL5OH/AIXxVX+17RqPeJvL5OH/AIXxU/te0ajziby+Th/4XxU/te0ahbcLejaEu0psHtAx3ihZmVEAs+aO3SB1FnpXpU1Ty4A02sZAUAUAUB4agGPQb1bZxWLxkOB4LDDzSLZkQEIJXRNSdT0DXoSpUYRi5X1hWJDiby+Th/4XxVT+27SdQcTeXycP/C+Kn9r2jUecTeXycP8Awvip/a9o1Eh2Ld6cXjJcZFjShbDmNQEQLZi0qyC456oKriaUIJOPSQaHWUBQETvZtB8Pg8RNFbPHE7rmFxcC4uOsVamsqaTBiXfg2j+o9i3x16eh0+3z/wCi2oO/BtH9R7FvjpoVPtI1B34No/qPZN8dNCp9o1B34No/qPYt8dNCp9o1B34No/qPYt8dNCp9o1B34No/qPYt8dNCp9o1B34No/qPYt8dNCp9o1B34No/qPYt8dNCp9pOouHYv39xePxbxYnhZFhZxkQqcwdF55jpZjWfFUIU4pxIZqdYiAoAoDyoYMfwuOEG8W0pmBYR4V3IFrkLDhyQLkC/0kCt9T8aPzeEXQ79w5biOQm0RsWhUXkZxbiM4jOXJckNazpYnMKwAXTe9TIEXDzG8gXNeALkPEtNrJfIeFKbWzfJ+Dqt4BxHvrF0S8ckcTIjcZzEqLnYqFcZ86sGVgejYZefK8gqW6x//JtofuT/ACw9bqv4yJNVFYiD2gCgCgPDUAyPsZ4kRY7bkjAkJI7kDmQs+IJA9OlbsX9qHd/hEItzb+xiNJeBLlZGa+aCykO6BS3Ey3JjchgSthqResNiR0u98ebK8UiG8FrmJs3GJAIyO2i5WJPIhSRca0AtsbedJ5OE8bwS2JWOVoizgO6Nl4bsDYxtf7aAo/Yd/Htsfvx/fxFb8Yv6cF86B0mr1hAUBXuyF+TcZ/p5P6a6UfuRB857L3cxWJR5MPA8iJ4TLaw0vYXIzG3UL17Mq0IuzZIzGBk4JnyHgh+GZPzQ+XNl+m2tTnFfJ6QSE+6uMRI3fDSKsrKsZIHSZvAFr3Un/NaqxrQbtcC8m5WPVlVsJIGYMVHQ1C2zHwuq4+2oWIptXuCNj2TO0SzLExieQRI+lmkOgQa3vV5VIxbTetawSMu5mPVkRsLIGkJCA5OkQMzW6XUNappFPeBttHdvFYcMZ4HjCKjPmy6K7FEJsetgR9VTGvCTsmBTB7qY2WSSKPDO0kQUyL0RlzC63JIFyNQL3o68Ek29oLh2DIyu0ZlYEMuHkBB0IIlQEEdRB0rNjmnTTQN4rzCAoAoDyoYMi2bhVl3l2jHILo+HZWFyLqYsOCLjUVvqfjx+bwi6be2Lgw4eaNw0zqhaN5V1KqiqxQiyWAXL6W0sWrACNweIwDZljjmJk1KXkLDMJY8qLmzIgVpiFUWFzbXShJK4PYWCxGHAhHyLDThSyIV6buVzIwKkM7grccyD4qkgp+6igby48DQCAgfRbD2rbV/GRJqwrEQe0AUAUB4agGSdi+BZMfttHF1eV1Ycrg4jEAi49Brdi/tQ7vYhFr2nsrBQKI5EnIcMwYSTs10WRzaTNmDWeQix5n6KwliOI2bJmLJiJSACczzSFAIrl7FyUsHF253a/VcAWfB7FwzSR4qPpEBjGyyuYyHMjFsobIx+VksbGwcgUIKH2Hvx/bH75f7+Ir0MZ/GHcDV6wAKAr3ZC/JmN/wBPJ/TXSj9yPeDJ+xkZg2E4nF4LST9qmIXjWe2WQ4oLYlbWsCeo26614pwvq2kkkdiP+BZIH4dzFNims6hi64nMhCc8nCU6+m1RnVncvuXhYgc4HjmNxieKMSu0MEcUZBeJ/lQsYwxFlAAyE6G9vTVZOGVdbLaiTrZ2MSLaU0qLjQI4Ma79tFjESrKw4F9Atg31EVEl/T126Nm0gV2/swJh8NhMOC/D2nA3RBJ+UeSckgcgEdT6B9FRTkrtvc0SL7KxXElUszuBtDaYFmJYKIWACE8vQKTjbyQK5hJMMIdonER7QOG4WBuuIYict2xJbIz2GTNl/wC6ujUvpyWr69hCJPewTET9pZ8/4Tw3E4ebNl7Uj4WbLrbNb0VWnbVl7n53JHG5ZXui2hktbhve3LNniz/91/rvSt9iNwzWKxkBQBQHlQwZTsD/AJpx37g/28NW+p+PH5vBo22NkR4lMsubS9irspB6j0SL2NjY3FwKwgj8JuhhkBsJfCvricQfzmby/wDMw8ZDEHTSgJTZmzIsOmSFSq3Lau7m5/zMSbWAAF7AAAWAoDNt1/8AmbaH7k/yw9bav4yJ6DVRWEg9qQFAFAeGoBlPYl/Ke2f35/8A6Z634v7cO4hGhbZ2FFiSplz3XkVkkTS9z4JGtri/MBjasBIzw252FVQuWQj04ifUZQliM9rWC6dZUE3IvUgmcBg0hjWOIEKvIFmY6m5JZiSxJJNySdaAzDsO/j+2P3y/38RW/Gfxh3A1esACgK92QvyZjf8ATyf011ofcj3g+c9l7x4rDI0eHneNH8JVIte1iR1qbdYtXrSoxk02iRIbaxGcScVs4i4IbS/Ctbh8rZbVbMQ2WA6xG9eNdY0fEyMsRVowSOiy+Ab2uxHVmvRUaeu0e8HWL3ux0oIlxUjgq665fBcZXGg5EaVRYektkQJxb0YxSSuJkBLBibi+YR8IG9ueTo/RV8zTbV4gSwO3sTCEEMzoEZnSxGjMMrtqOZHO9HRhPXk9gO9oby4ucMJ53kDhVcNl6QRi6A2HUxJ+uqqhGOuMQKYTerGRSSSx4mRZJAokYZellFluCLXA0BterSo03qcdhJcOwY5baMzMSScPISSbkkyxkknrJNZMbZQSIZvFeaQFAFAFQwZNtrdbaibVxON2eIhxQqqzsvg8ONWBUjTpJW6FWm6ahMIXyby+Vhv4Xup/bdpbUGTeXysN/C91P7btGoMm8vlYb+H7qf23aQK7hbsY+LaU2M2gI7ywsrMjg3fNHbogaDKlVrVYOChHoINNrGgFSAoAoDw1Frgx3Dbq7ZwuLxk2BEKriJpGuzoSU4rumhGhs5r0M7QnFKYRI5N5fKw38L3VT+27SdQZN5fKw38L3VP9t2k6gyby+Vhv4Xup/bdpGoe9izdfF4OXGy40IGxBjYZHDXbPKz6AaauKpiasJxSj0EGi1lAUBEb24B8Rg8RDFbPJE6Lc2FyLC56hVoSUZpsGJ96DaP6j2x+CvT02l2kh3oNo/qPbH4KaZS7QHeg2j+o9sfgpplLtAd6DaP6j2x+Co0yl2gO9BtH9R7Y/BTTKXaA70G0f1Htj8FTplLtAd6DaP6j2x+Co0yl2gO9BtH9R7Y/BTTKXaC4di/cTF4DFPLieFkaFkGRyxzF1YaZRpYGs+JxEasUkDUxWMgKAKAKAKAKAKAKAKAKAKAKAKAKAKAKAKAKAKAKAKAKAKAKAKAKAKAKAKAKAKAKAKAKAKAKAKAKAKAKAKAKAKAKAKAKAKAKAKAKAKAKAKAKAKAKAKAKAKAKAKAKAKA//2Q=="/>
          <p:cNvSpPr>
            <a:spLocks noChangeAspect="1" noChangeArrowheads="1"/>
          </p:cNvSpPr>
          <p:nvPr/>
        </p:nvSpPr>
        <p:spPr bwMode="auto">
          <a:xfrm>
            <a:off x="27305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data:image/jpeg;base64,/9j/4AAQSkZJRgABAQAAAQABAAD/2wCEAAkGBxQSEhQUEBQWFhUWFRYYFRcXFBUXGBgYHBUcFxUYFhYcICggGBolHRwaIjIhJSkrLi4uGB8zODMsNygtLisBCgoKDg0OGxAQGzEkICQsLCwsLSwsLCwsLCwsLCwsLCwsLCwsLCwsLCwsLCwsLCwsLCwsLCwsLCwsLCwsLCwsLP/AABEIAMwA+AMBEQACEQEDEQH/xAAcAAABBQEBAQAAAAAAAAAAAAAAAwQFBgcCAQj/xABQEAACAQIDBAINBgwEBQQDAAABAgMAEQQSIQUGEzEiQQcUFhcyUVJUYZKT0dIjVXGBkdMVNDVCU2Nyc6OxsrMzYnSCJDahovAlQ8HDJoO0/8QAGwEBAAMBAQEBAAAAAAAAAAAAAAECBAMFBgf/xAA8EQACAQIBBwsEAQMEAgMAAAAAAQIDEQQSExQhMVFSBRVBU2FxgZGh0fAiMzSxMiMkwTVCcuFi8SVDsv/aAAwDAQACEQMRAD8A25jYXoEV7u4wHnA9ST4a4utBdJujyZipK6h+g7ucB5wPUl+Goz9PiJ5rxXB+vcO7nAecD1Jfhpn6fEOa8Vwfr3Du5wHnA9SX4aZ+nxDmvFcH69w7ucB5wPUl+Gmfp8Q5rxXB+vcO7nAecD1Jfhpn6fEOasVwfr3Du5wHnA9SX4aZ+nxDmvFcH69w7ucB5wPUl+Gmfp8Q5rxXB+vcUw2+WCkdUScFmIVRkkFyTYalalVoN2TKT5PxFOOVKFl4E1iZ1jRnc2VVLMdTYAXJ0rrJpa2ZIRc5JR2vUQPdzgPOB6kvw1xz9PiN65KxfB6r3Du5wHnA9SX4aZ+nxDmrF8HqvcO7nAecD1Jfhpn6fEOasXweq9w7ucB5wPUl+Gmfp8Q5qxfB6r3Du5wHnA9SX4aZ+nxDmrF8HqvcO7nAecD1Jfhpn6fEOasXweq9w7ucB5wPUl+Gmfp8Q5qxfB6r3Du5wHnA9SX4aZ+nxDmrF8HqvcXwG9eEnkWOGYM7XyjK4vYEnUrbkDV41YS1JnGtgMRSi5zhZIkdo7QjgjMkzZUW1zYm1zYaC55mrydldnCnTlUlkRV2Qw35wHnA9SX4a5Z+G82c2YrZkP0Pe7nAecD1JfhqM/T4hzXiuD9e4d3OA84HqS/DTP0+Ic1Yrg/XuHdzgPOB6kvw0z9PiHNeK4P17h3c4DzgepL8NM/T4hzXiuD9e4d3OA84HqS/DTP0+Ic14rg/XuHdzgPOB6kvw0z9PiHNWK4P17h3c4DzgepL8NM/T3jmvFcH69x3sreTDYlymHlDsBmIyuNLgX1A8YrpGrGTsjhWwdairzjYmBVzOJzeCfoP8qh7C0dqMq7H2y8LLHM2LVTaVEUsSNWsFAseZYgfXWKjCEr5SPoeUsTXpOKpNpW6Cx4vZux4j8oIV1ZdXYaqbMOfUdK7ZuitqRhjicfJXTdhbHbD2VCyrMkSM/ghmYX1tpr4zU5qknZpFYYvHTTcHJpbTo7v7Lvl4cd7uLZmvdP8Tr6uumapbiNNxu1Sf/sSwuytkSC8awsL5bh2OuUtbn4gT9VM1R3FpYnHx2uR7g9kbJlAMSQtd8gszavlLBefiBP1VCpUZbEJ4rHw/k5bLiq7v7LOQiOLphinSbpBfCI16qlUqW4q8bjdf1PVtG2C2ZsiYhYhC7EgAKzHUgkdfWAfsoqdF9BeeI5QgsqTkiD3k2VDh9pYJYECAvGSBfU8UC+prhOnGFRJI24bEVauEqubuX/eb8TxP7iX+g1qq/wfceLhPvw71+zBIoGYMVBIRczHxC4W5+sgfXXkpN3PvZVIwsnqvv3j78AYnK7cF8qXznTo2FzfXqBqc3PcZ9Nw11HL1sRj2XM0RmWNjEt8zgaC3O/0VKhJq9jo8TQjPNuVpHX4InzBeE2YvkA0uXy5so8Zy60zUiul0LXylbadS7DxCtlaFw11Fra3a+UfXY/ZTNTXQVjjcO1lKSt7HM+yJ0Yo8TBgUBBtzc2j+0ggfRUOnNdBaGMoTV4yX/racx7Lma2WNjeQxD94OafTUZEttiXiaK2yWy/hvO8dsbEQgmaJkAtcm3XcL19dj9lS4SjtRFLFUKrtTldkr2OvyhB/+z+01dcN9xGTlizwk/D9mkdkUf8Ap8/+z+6tba7/AKbPmeTUnioXIPdXYmAkwkTTpGZCED3Yg5nYrGDrzJ0Fc6NKnkJtG7HYzFRryjCTtrt3Ik9n7C2VOWWFIpCvhBXYka21F9K6Zqk+gzTxmOp/zk0I/gvZFnPyFo2CueIeiSbAHpePSozdDcW0nlC6V5a9h1FsfZLC6rCR0eTn85yidfWwI+kGpzVLcVeLxyeS2z2DY2yX8BYWswU2c+Exso58ydKKlS3CWLx8drZ1jdh7LhvxUhSxUHM7DVgSo8LmQD9lHSpLaiI43GT/AIykxQ7ubMGX5OLpIXXptqg1LDXUAddMzR3Eadjdf1PVq8RHB7H2TMQsSwuSbAK5JvYtbn4gT9VQqdGWqxaeLx1NXk2Q+5uFSLa+KjjACqjhQOoZkrlQio1Wka8fOVTAwnJ3ZpQrajwTibkfoNQ9haO1GRbqxM2CnVLhjjMJZgLlflU6Vuu3P6qxUleMrH0ePko1oN8LH6F4JUMksi2bFhpBhuKX+XU6oAQuaxNxVslq1zhUcKsfpS/26r2t9JIdkFSZUtmObDSKFERfiEyIRESBeO9vCFiLV0qr67nDAySpyvxb7W1PzEYXaCXGSSo54onWKysSrhtUAHU+ZTf/AC+iqxVm20TKSqU4Ri19O3u/6Gu1tly5TFGGV7RjRb69osGW/pPRv4zVZxbWr5qOtDEU75U9et//AKuSWBwHbkjPhi0AjXDZWMRtxUEgYZGtmsr5frq8Yqb1ajhUq5qKU7Sbcuno1Eds7ihsI/DYrhxErNa2XiO6ydHmbqy/RaqpSTTa2I7VJQcZq/8AJfpKw92onDQsuaPLtGU50jzMoyMAQtjca25ddWlH6bdpWjUUnZ2f0Ja3bpRGbWnkkxey3mvnYRlrrlP+MNSvUSNbVzm/rjc0UIQjQrqPQaHvN+J4n9xL/Qa01P4PuPFwn34d6/Zjm7OISNcU0iCRe17ZCxXN8tHpmGo8enirzqMkr3PrOUoSm4KG/wDwy07wIJYZiiK9pZzm7YMZQcNNQgPynI6HxVom7x1Hk4d5upDKdtS6L31vyI/Y2U7PObKPk8apk4uUx5lFgIuUme1r8xbTnUUnanZ9p3xd9MuteuLtbaSm0nWTFQzI6iPDmTijMos3DDBx5RYED0ZKtN3epmejeFKUJLXKzXnsOdiY1OHHmYZ2hw6I7PYpIYZgG+0218qr5eo5VaE8p2WpNvwViPTHjDPhcNiI1lbLhxKeLbhsuIZ4umL5sga5XlrVHPJkjYsO6ynWp/Tttq2q2y3ad7bCDBzRLKvEBfEhRe9zO2oblfIQLc9L1E7ZFr9vqUoZzPKpKN4/x7Ng6wqpNPjFkCSoZMLcPNkAUJ0mUg8xqbVZNSbTKzyqUKbhqayti7SE3DVRtSMIbqGmCnxrw3yn7Kz0Pu6j0uUm3gG5bfpv3mh9kb8nz/7P7i1sr/bZ87yZ+VEpewsHIyQupbIJNn5kCAh/+I8LNzGXnp9dcacW4o9XFVqcZyi9tp6/D/JZdxJTw3TOS4TRThzHk1P/ALlvlOqu1NWWs87G5OWmlq/5Xv4dBFbLiDxlViZTDs+WKa8ZF5bjKtyOk1wzXHj9NUjFWtY6VZOOtvbJNa+gXeAx4yCQxkxJBhQ4CmwZ+MqvoPzWIv4s99KONpqwjNSpSjf6m35KwyfZUiYZMQ75enCF4cRLoomLF3BvnYfR1VDi9p2WIpyrOEVdWe16ti2DeWaZ8ssxdW40Xyva5boiLEqrmG1tVK6dWYVVptayMmnF5MGrW2Xtr1dI82WJBJg3MLiOCOCE+ICRWVrqekb5oyfFlF6tFO8dQquDjUWUrybfl8Z3j42ijjdM0RGNxhzpCXYC8oToW1BuB9BqZK2zec6dRTk1LX9KWtiG4MjttOZpRaRobuLWsx4ZOlUoN5xtmnlOMVg4KGy5qArafPHE3I/Qah7C0dqM57F2IEeHxkhBIRsxA5nKhJt6dKy4dpKTPb5XWVOmluJ1d94St8j6BybFGAypnHSBt0uQ9IINdY1otbDDzdNu19wou9yEMVic5AGks0ZyKWyrfXmT1dQ18VTnLlXgnezdr9/eD72ooBeKRb8XS6G3DuCTY6XYZR6aZ3eidCk27S2Jep42+CZc6wyMh4mVgYxm4f8AiWBOltbeOx9FHVsthCwUlqk0nq9dhIbT2zwI0domJe/QDJcWQubkm3JTV3LJV7HGnRVSUo5WzpGOD3ujk6SxvlDKsjHLZGaQolxe5uRfTkCPTaiqq17HepgJwlZvX0dqsIDfePJmeKRbxh1U5CWBVWUAA8yHH0WN6jPq2wtzdOTyYvpt5ENvm19pbPPjMZ/iiuVa+cibMCrYWqXTeb8TxP7iX+g1oqfxfceXhPvw71+zEth7HbFMyowXKobVWbm4TQKL82H1Xry6dPKbPtcXio4dJyV+7uJBdzZOZdNFucoZzfMoCgDmSGVh6GFdVh5mN8r0k7JP0PI91CWKmaMOuQOpV7oXQugOmuitfxEWqNHlsuHyrBWbg7P16BhjdjNGIWzKyzeCQCMuoy5gdQSrK1vEarOi4mqjjadRyVtcVr/6H026MyhyxUZRKevpZDay+lhcj0Kb1Ojzte5mXKlGUsmz12G+w9gNiRdZFQlyihgxuRGZDyGnRU1WFJzVzvjMfGhZON9V+7XYfDcmeynMnSfLbXojpWZvV5c+kKvo0t5mfKtK9rPUr3PTuPNYnNHo+WxvyzAFzpout/oHpq2jyttHO1HKycl60dbhw5NqRodSrTKSORsji4+yq4dWqpE8pzVTAua6bP1NE7I35Pn/ANn91a2V/ts+c5N/JiMtgbWXDbMwzuLg2XwlUAktqWYgAaVFOdqaOuMpZzF1I33i7b6RW0jk1KWvkUHMhc63t0bWPpIq2dW456BN9K6fnidvvaoUusLsnTsytHZigzSWObqF7HrsfrnO9hWODbdnL49h7iN8IoywlR1yZc3gkaqWa1jqVFgf2h6ah1rdAjgJtLJ17RWPeQmRYzh5AzMoILR6ZkLqefkg/WLVOd12sRon0OWVqX+D3b28q4VmzRuwVQzFSnXmsACRr0DUzqZOpoYfBSrtW27EJnexLArE5VjaI3S0lplhNtej0mB16gajOolYNv8A3bNu3Vque4LeyOV448jh3fLY5Tl6Ga5IOg6vSaKrldBE8HOMXJPUkV/dj8tYz9l/6krjS+/I9DGfgUmaIK1nhicx6J+g1D2Fo7UZFuTvFh8NFPHicxEp5Kt7rlysCQdKw0qsYXTR9Lj8DVruEqfQt5OYzenZUv8AixO3RVdUa4Cm4AObTn1c+uujr0ntRkhyfjoP6XbxOV3l2UDfhyXuCTZyWIIIzkt0wCBYNe1qjPUSXyfjnq1eaDEby7Je+eJ2vzujX8MubHN0ekxOnjpnaLEcBj47H6o6G9OyukeHJ0gynotazWz2GbS9hcjnTPUg+Tsc7K61dqHGJ332dIQZFkYqrKOg2gYWbr6xpfnzqXiKTOceSsYtlvNEfidv7KZCgSVRlIBUMCLktfnYkFiQSDa9RnqOzWd44LHqWU2vQ8j27slXL5JTdMlmDsoFirZbtcEqbc+QFra1XO0FrsxLBY+ULO23oaGW1tuxYvaGCaDNlR41OZba8QHx1EqkalRNHalhKmHwtRT6e00feb8TxP7iX+g1rqfwfceDhPyId6/ZgsczKGUGwdQGGmoDBgPtAP1V5Kurn3UoU52cugkF3kxQFuMbXU2KxkDLbLYFSFtYcrcr1fPVN5weAw175P79zh9u4hspMpJU3Bst75SoLG12sCQL3tUZye24WAw6VlHb3iWI2rM4UPIWClSoNrKVFlyi3RFuoaUzk2dYYWjB/Skr6unpFo94MSosszAZy9gFF2YksTpqDc6HT0VOensObwOGbvk9nkI4TassQQRyFQhYrYLoWGVjqNSRpreqqco6kXqYWjUbcltFfw7iNPlTpIZBomjksS3Ln0m9GtWzsznoOHt/Hot07Nx628GJIcGZumwZ9E1Iy21t/lXTloKjPTJ5vw2rVs7yU7H8hbaULMbkmUk+MmNiT9tdMPd1E2ZeVYxhg5Rj2W8zRuyN+T5/9n9xa21/ts+b5MtpMSsbv734OPDQRThy0WuikgMCbEG+uhrjCvTUEmj08Xybip1pThazFZd5NkswYxSZszNmCurXY3Y5gwJo6tHtKRwGPSsnu6Uex7zbKW4WJwCpWwVrAEANYZrKSALka1KrUkQ+Tsc3rt5oH3m2UXDmJs2ZmvwzclvCvr0voN7UdWiyOb8da1/VCmF3u2ZHbIkgKtmBKsTfKUGpbWymwHIVKr0kRPkzGy22t3oMbvbsuXPxY5G4li91bWy5V/O0FidB4z46h16T1u4p8mY2lZwdrdqG2J3g2U7q5WYEOXsocAk3uPC6IzHN0bXKg1V1aOradIYDHwjZNa+1Hezd5dlwaospOfPmZWJv0govfkoYgD01KrUl5irgMdVf1W3bUJ7j41Z9q4mVL5XR2FxY2zJzFTQnlVWyeUaUqWDhTl0Gmith8+ckUIsR3c/hfNoPYx+6qZEdxoWKrJapvzYdz+F82g9jH7qZuG4nS6/WPzYdz+F82g9jH7qZuG4aXX6x+bDufwvm0HsY/dTNw3DS6/WPzYdz+F82g9jH7qZuG4aXX6x+bDufwvm0HsY/dTNw3DS6/WPzYdz+F82g9jH7qZuG4aXX6x+bDufwvm0HsY/dTNw3DS6/WPzZ1HsPDKQy4eFWBBBESAgjkQbaGmbjuKyxNaStKbfix9JEGUqwBUgggi4IPMEddXa1WOMW4v6XrI/ufwvm0HsY/dVM3HcaNLr8b82Hc/hfNoPYx+6mbhuGl1+sfmw7n8L5tB7GP3UzcNw0uv1j82Hc/hfNoPYx+6mbhuGl1+sfmw7n8L5tB7GP3UzcNw0uv1j82Hc/hfNoPYx+6mbhuGl1+sfmw7n8L5tB7GP3UzcNw0uv1j82Hc/hfNoPYx+6mbhuGl1+sfmxTD7Gw8bB44IkYcisaKR47EDSihFO5SVerNWlJvvY6xOGSRSsiqynmrAMD16g1fac4zcHeLt3DHufwvm0HsY/dVM3DcdtLr9Y/Nh3P4XzaD2Mfupm4bidLr9Y/Nh3P4XzaD2Mfupm4bhpdfrH5sO5/C+bQexj91M3DcNLr9Y/Nh3P4XzaD2Mfupm4bhpdfrH5sO5/C+bQexj91M3DcNLr9Y/Nh3P4XzaD2Mfupm4bhpdfrH5sO5/C+bQexj91M3DcRpVfrH5sWwmy4IjmiijRiLEpGqm3iuByqyilsRznWqTVpSb8R6KkoeE0IvvEe3I/LT1h76jKRfNy3MO3I/LT1h76ZS3jIlwsO3I/LT1h76ZS3jIlwsO3I/LT1h76ZS3jIlwsO3I/LT1h76ZS3jIlwsO3I/LT1h76ZS3jIlwsO3I/LT1h76ZS3jIlwsO3I/LT1h76ZS3jIlwsBi0OgdSerpD30ykQ4SS2MWFSVW9HVCQoAoAoAoAoAoAoAoBOaUKLsQB4yQB9tAld2Qj2/F+kT1199RlLeWzctzDt6L9Knrr76i63k5ue5h29F+lT1199LreM3Pcw7fi/Sp66++l1vGbnuYdvxfpU9dffS63jNz3MO34v0qeuvvpdbxm57mHb8X6VPXX30ut4zc9zDt+L9Knrr76XW8Zue5nUWKRjZXUnxBgT9gq109hWUHFXa9BcUIE5h0T9BqHsLR2ox/crdGLHLK0jumRwBkya3F9cwNYKVKM27s+oxvKM8LkxilsLN3rMN+mn/hfBXR4WPEzCuXq1v4r19wPYsw36af8AhfBTRY8THPtbhXr7kDg91sDIIyJMUvEYqoZYQf8AC4oY9E9Erax8ZAqipU2trNL5TxKT+mO/pPI91sEVjbNiwJNRcQdFbqA7WBspLKPHz00NMzDeyZcpYlSaajq79otg9zsHIUUvikMjyIoYQ6mO+fkDpcW+mrZinvZWXKmJipPJi0rb+nxJnvWYb9NP/C+Cp0WPEzPz7X4V6+54exZhv00/8L4KaLHiZD5ercK9fcgNobux4LaGDSNmYNJGxL5b/wCIBplArm6ahUSTNsMZLFYWo5Jaka6K9A+XOqAKAKAQxuJWJGkkYKiKzOx5Kqi7E+gC5oDNdzOybJisbwsTGIoMRmOCYqQxytlyMbkMxAPLkRbW4qkZxk2k9m0lqxqCmrkHtAFAFAVXsnD/ANOm/ai/vJXDEu1Nnocl/lR8f0UqLdHDDZ4xkrS34eYqpjALE2AF1Nrms+Ziqakz2Zcp4h4p0IpbbdPuPN2tw8Pi4FmPGjDE5RmiNwDa/gdZBqYYWEo31+nsccXytXoVXDU7dj9yW71mF/STfbF8FW0SG9/PAzc+4jcvX3DvW4T9LN9sXwVOiQ7Rz7iNy9fcO9Zhf0k32xfBUaJDtHPuI3L19ziTsYYQAniTmwJNuGTyvyCXJ9FNEhvY59xG5evuI4DsdYKZA8cs5QkgEhFvbS4BQaemmiQ3v54Dn3Ebl6+4571mF/STfbH8FNEhvY59xG5evuRO5Gzlw+154U1CRSAE2uelGdbAVFCOTUcTRyhXlXwUKktrfuakK2nzpxNyP0GoewtHajNOxptOLDwztM2UGUAdFjqEJPgg6WBP1Vkw81G9z3eVqcpyhkrZEvJ3gw44nyg+TID2Vza5yi2nS100vY6Vqy0eNo9V9G3YKttWKynOLOoZdG1Usqg8vG6j66OSK5qaezvKq2zsFGsCrPkKkqCiHpyK6K7PYWuSqrr465OMehm6NXEO91fvfQIYLCYRVQLij0nCsBFbiC8dlyhbrcqnS6858YtCydVmdamebd4du3p6XtHsiYXMknbLfJuzqFVzrJMJmBUDW+YLb0HrBq30XvczpVknHJ27SxJtqGw6Y1va4YciQeY05GumWjKqE9wkm8WHY2EgvdAOi9rvbIM1rXOYfbUKoi2jVY67epS97MWku0cA8bZlzILi/MT2P/UVmqyvUVj2MDFxwdZS+ajShWw8A6oAoDwmouDM+yjtN8VLDsnDMM0xD4pgbmOJSGAPivz18S+VWXFYmNCi6kugtBXZXMfH+EI5sPgoeH+DWHa0qvqZENsii2hIUm9+YU14NGpoVWNarO7q7Vu7TRJZV1uNJ7H+9S7QwiS6CVbJOoBXLKFBawPUQQRz52vcGvqVrMpZ6AKAKAqvZN/J037UX95Kz4r7TPR5K/Kjbt/RU9rSltmbPwwNjOVuSdAqnVj6ASD9VcZv+nGO+x6OHjbFVqvDfz3Fx2Dt7DPIMJhbuIorlwOgApVQL/nE36tNDrWinVi24R6DzMRhK0Y5+pqyn4lktXYwFV7IuU4aNJTaGTFYZJtbAxtMMysepSbA+gmgKym7Oz3nwJgXjIuJxMas5foiLiyLEh0vHHJcKddANTQFZxQhXDGWNrzT4HGvj+kSS6YiPWRb6FXLIOWhtQFi3UjklxfFnIVztPisrMoKrJslmSMC/TZVZFNvEx5ChJqYFCDO93vy5iv2JP5xVjp/fke5iH/8dT7/AHNGFbDwxObkfoNQ9haO1GV7gbLOIhnCsBZ3Gt/z8O8Y5eItf6qyUFlXue9ytUyZQ7iyT7v4hSojMbASErcMOiZTiCX/AN4VRbq1rq6bMEcTBp3vs9bWF33feSPDZiFeGILa7WzCSNr6cxZDz6yKtm3ZFY4mMJStsb9LNf5EcLupKgymVW8E3KkG+eF30HpjbXxtUKm0Vli4yaduw9G6JUQZH6UeQyMXfplWjIW36PoGy9XRt11GZSSttL6be99jvZbriKboyoHyuhMjrI9y6dManKV6Sg5n5HxemozRZ45S2rosLPuizNcuBmfNIAXNxxMxVb8gVJFWzTIjj3FWsIrujLkKZ0seGwa8hIZIwoOQ9EdIXuNdB4qrmtVmW0+08q2/1IHbWzzh8ds+MkG0gII8TYgsB9IBtXKccmaRvw1XO4atM1QVtPnTqgCgIreXbceCw0uIm8GNb262bkiD0sxA+uoBm26MLw4bE7UxmuJxCNKbjVYwPk1A9Nhp4gor5DlXFaXioYaGy6uaqcbRuRu4a4yJ8Jh2j4EcgmxExOs0xWwLPp8muZkAHMhda6cp6NKnOre7Vorcu4Qyrok2l/BG1VmvlwWObLNp0Um1yta2mpv9DP5IrdyFj9JoZEtsf0UrQs7muBq925wPakBQFW7Jv5Om+mL++lccR9tnoclasXB/NhA7E3UGLhwkuIb5GOABUF7k5iWzHqHLl4q5Ro5cYuRrr4+VCdSMFrcnckdycCiYrHPGFVeIsaAWsFVbm3o1FWowSk2jjyhVnOlSU9xbMbj44igkbLxGKpz1IjaQj1EY/VWk8ohsbvHgJY2jkdZVYRq0fCeW4kjMqAxhSTdAW5aWPioBnhN5NmKsKxFAFv2uq4d/J6Xa4CXYhW6WTUBtaATj2jsn5RgsBM63mHa/SlF1PyiZcz3zq1iNQc3IXoB4u3NngvMcqlDHKzvh3RruDBHICyAsSLoGF9NOVAO+6zCcThLIXk0uqRyyEXVWGYKpy6OvPlmFAVXd78uYr9iT+cVY6f35Ht4j/Tqff7mjVsPEEpvBP0H+VQ9haO1GU7i4qFYJ0lxCQkyowzSZMyjmBqCfFWKjKKTu7H0XKNOrKcHGOUrW1K5KRNHmTNtOIhcub/iT0+lmJPS526Nhb/4q+VHj9TK4Ts/6Lu+z/o6BhuoO04woHSK4k5j0AOtrCzXYH/NU5UeP1IUKqv8A0X5C+z8VFHIrPtKJwMnOcaZUysLXs2Y+Pla+pqVKKd8spUpVZxsqLW3o3nUOMhGIWVtowsgLXQ4gAC8hYWHI2Btr9ttKKayr5SIdGq6eSqLvvsN2mjzuw2nDYmSy8fQZjodGFso5D0fZGUuJFs3VyVHNPy/6PYnhDG+048pYkWxHSVb3svSsSRpre3VRSjx+paUKrtai/L/o8MsZzZtpwm97WnIt0WVeTWOpUnQeDTLjxkZupqtRfkRe2cYsmPwFp0nKugZ0Kkf41wDbS9reK9r2Fc6k8qpGzua8PSlDDVcqOTuuasK3Hzh1QHjGgMh312km0tpR4IyIuEwp4mJJdQJJQbcLXyfBI8ZfrUVg5Qrzo0ZSpq8tisdKcU3rLl+E8Pa3GhtpYcRLactL1+evB4zKuovyNilHeRUeJXt55Wng4PAVE6aZsxclxe/g9FT9JHirdUoVJYONNQllZWvU/MrlK+063ohwuNw0kEk0XSHRPETouNVYa+P7RcVXk6ni8JiFUyH26hPJktp32I95TicM2HxDA4nCHhP0rl0HRjkv+dyylusrfrr9Di01ddJie0vtWICgKt2TPydN9MX95K44hXps38ltLFQEdz9t4ZMFAkmIhVggBVpUBBvyIJ0qKc45CVy+Nw1aWIm1B7dzEt1JMHhFkvioC0krt/jIbJmPDXn5NvrNRTyIa7k4tYiu19D1K2xjvb0+z8WIhNiYCsbs4XixEEmGSLpA9QEhI9IFdc5DeZNEr8D8mQWy9h7OgkhkXaGZos1808BEl1ZVLi2mUMQMtqjOQ3k6JX4H5M5wm7uykhSLtqJijIRKZoeLlXLdAw8ANlAOWxIvrTOQ3jRK/A/JnCbubNBVxtAcVI+GsnGguEyqgW1rWCBltb/3GPOxDOQ3jRK/A/Jnj7t7MZGV8bGSUiRWDYVWQRyGS65VAu17MTzFM5DeNEr8D8mdYTd7ZsUkckeOQNGqr0nw0mYgLd2zqemStyR4z6KZyG8aJX4H5MN151fbWJdGDK0chDKQQdY+RHOs1Jp1m0eri4ShgKcZKzv7mlCtp4Jwy3FqgJ9JVD2O8D5D+0auDw9NvWj048r4qKspeiDvdYHyH9o1Ro1PcW55xfF6IO91gfIf2jU0anuHPOL4vRB3usD5D+0amj09w55xfF6IO91gfIf2jU0enuHPOL4vRB3usD5D+0amj09w55xfF6IO91gfIf2jU0anuHPOL4vRB3usD5D+0amjU9w55xfF6IVwm4eDjdJER8yMGW8jEXBuNOupjh4J3SOdXlTE1I5Mnq7izitB5x1QHhFAVLGdjXZksjyS4UM8js7sZZtXdizmwewuSeWlQ0LiXes2T5oPaz/HUWRN2Her2T5oPaz/AB0sLs871eyfNB7Wf46mwuyW3f3PweBZmwkIjZ1CsQ8jXANwLMxpqIbuTwqQFAMNtbKjxURimuUaxNiQdGDDUekCqzipKzOtCtOjNThtRXe9xgvJk9oaz6LSPQ56xd/5eiDvb4LyZPaGmi0xz1i+L0Qd7fBeTJ7Q00WmOesXxeiDvb4LyZPaGmi0xz1i+L0Qd7fBeTJ7Q00WmOesXxeiDvb4LyZPaGmi0xz1i+L0Qd7fBeTJ7Q00WmOesXxeiDvb4LyZPaGmi0xz1i+JeSH+w9z8NhJOLAHDFSvScsLEgnT6hXWFGMXdGbE8oVsTHJqW8iwiupjOSaEXtrZ7UXAUuApcBS4ClwFLgKm4CouAJpcAKnYO4KXJClyAqLgKAKAKAKAKXB4TU6ye8CaDuChHee1HgAp4AKeACngAp4AKeACngDwGpB0KEic/gt9B/lVXsZMdqMh3T2fjcbGzpjpUCEKc085v0b30asEI1KmtSZ9Ri62FwsoxlSTuty9hXY+z8VinkSDaUpMfhEviQOdtDm15H7KmMJyeqT9StfEYahFSnRWvsXsSLbr4wHKdqkNmCW7YmvmIzKts3hEagcyKvmKnG/Uzc5YPqV5L2Gv4Inys34aTKr8Nm7cksr2uUY57BvQdaaPU4n5jnLB9QvT2HEW7eLZSy7WuqqHZhiZiAhBIYkPYLYE35aGmYqcT8xzlg+oXp7CUexMQzMq7YUsoJZRi5CVC+EWGe4A6z1UzFTifmOcsH1C9PYWO7OM+depD+MzcnOWM+FyY6A9Z5UzFTifmOcsH1C9PYTk2BiVXM211C2zZjipQMubJe+flmIW/jNqaPV4n5jnLB9QvT2I9ziIMTgwcc86SyxG6YiRkK8YKwPSIYcxVXGcJq8rmiM8NiKFSUKaTS3I0zeiQpgsUyEqywSlWUkEEISCCNQR4611XaDtuPBwii68Mparq/mZzsLZONxOH7YGPlRQXuGmnJGXmdGrHGnUlHKynbvPocVXwmHrZp0U3q6F0+B7sHZWLxis0G0ZSqkAlnxK6kX0u3/l6RhOa1TfqVxGIw+HajOgrvu9iV7i9ofOL+2xHxV0zFTj/AGZucsH1C9PYO4vaHzi/tsR8VMxU4/2OcsH1K9PYO4vaHzi/tsR8VMxU4/2OcsH1K9PYO4raPzi/tsR8VNHqcf7HOWD6lensHcXtD5xf22I+KmYqcf7HOWD6lensJvujjgQDtNgTyBnnBOthYZvHpTR6nE/MjnPB9SvT2G2yI8Vh9rQYefFSyghiwMspQgwuQCrGxsRVI5UKqi3c719Hr4GVaFNRs7bFvRe97JmTB4hkYqyxsVYGxB8YPVWyo7QbPDwUIzxEIy2NlB3f2VtDFwrNHjnVWLCzSS36LFTy+islOFScE77z3cTicHh6jpypJ27iS7ktp/OB9pNVszV4jhzhgep/QhjN3toRIXfaDBRYaPMTcmwAA1JJ8VRmqi2yJhjcHN2jR/QyXB4s3ttM6BSTmnAsxVVs1rHVl5eOoyJ8R2z+G6aH66Np2Nn4wlgNpm6khulP1GxsevXS46wfFTN1OMh4nDanmNvceQ4DGOwVdpOSWKixxJ1FteWi6r0uWvOip1L/AMidIw0Vd0F6El3J7T+cD7SWrKjU4jPzjgup9EHcltP5wPtJqZqpxE84YLqf0J7j4jEDaE2HxE7y8ONgczsy3DLqAfppQys44yZHKMaMsPGrTgo3NHFbDwhOfwW+g/yqr6SY7V3mXbgY7gbOxsnk6j9rhgL/ANSKx0JWpSa3n0HKFJ1cVShvsTm4ccWDwsZndVlxLAgE9JsxtGAOZuNf91daEVFa3tMvKc54itLIV4xVvchdt4CeTacrKrCOPFYV0IBs0rYURhr+Sihhfxv1W10nkIb7BwuHlXAJFhHXI2GjxXEhYIXTDYi6PGwsXRiCXI1zpqbC0EkQ0uJhjeKESWlwEcbQdquVdRBOGbjAfJlLr0eu9uuhBY9qbOVO3cmGzPPh8BCMkYVm4zSJOA9tCVPSN/ETQkjMPhcS+Tw4xCuAimjaLO0nC2i6r8p+bZQHJFwQ3UNaAjX2bNwWllRhdI0UGFpQsMW1ISC0QHTveVyvWtNguyX2oymfZWSxGZNVw5wwJ7ZFyIDqmvVWTEfcie3yb+LW7v8ADNG3u/EcX/p5f7ZrRV/i+48zBfkU/wDkv2UTZ+O4Owntzd5I1t/mfX/tvWWD/oM9qtTzvKSb2JJu/Yi1bqxxYOGDDO6iaQFil+kWIzNp4gBa58mtFFKEbXPLxs54mrOqk7Io+P3uxVpVUzpw02uRIVTLIYsSqw8I6kmNejqBqRzrqYCxS4yeLZGKm4mM4qq7I2KSJJlICgZVQZcvMi/jNARmE2jipYY4jicTG7bSaDM6Rpiki7UeYLKuUoCSMwIHglaAS3c2viZ5cOZJsXbtXCSMUjiOGzPAXdsSxGZQSPzaA4bbGKw8eOibFSNLbBxwyTLGlpZpGjeeGwt2tpcXJtkb6wENs7zySyQNFlaRoMBMhKoTCjSMuKdGIuMx4afX1GhNhXZTynbiccktxsQFv+jCzBAPRYVjn+Qj3qf+lT7/APKNB3y/EcT+6b+VaKv22eVgfyId6IHsebTjiwUCOSCxmI6LEf4r82AsL62vzsa54eVqa8f2beVaUp4qcl2fon4t5cO3Jmta5JjcADNlGYkdG58ddstGHRamrUMtq7agkQASMhV42VzDIVB8NSRYXGUHr5VWU4tbS1KjUT2XIhtn4coIxiTlVdbR6nMIgt+oa5Dy6+rnVbK2pmlTqZd8nW3fadGKBgolxBKi7xhoGTJdiwJPjJDWvzC6ciTH09LYTqKX0x1vtDDxwxyI/bGYx5bDtdzdDwxGq2P+JbLrr4YNrWqVkp3uQ3UlTyVGyfaWbEbdhjYK7EEpn1R7Wsx1NtDZW0OuldXJIwxoVGtS2HDbyQC12OqkgZHvoSCDpo11YZTr0TUZcbXL6NU3FP3SlD7YxTC9ijkXBB8JOYOo+us9J3qtnq4xNYCnF7zSRWs8ISn8FvoP8qq+kmO1d5je7Gz5sTgZIIFHymIjzsTZVVUBufrtoKwU4uVNpbz6fF1YUsQpz6I6l2k5Bu2ItpYNC7SMI2lkdvGuihR+aoNrCuqpZNRK5leOy8LUkla7su40sVsPBIveXaTYfDtKgBIaJbtfKoeVI2ke2uVAxc6jRTqOdAUwb/YgK8jLCUWc4dLLL8s5RzDJGQx6DsqWABNm0JqAe4fsgSvlssObjRQtBaQTszFFmePMQoUOzIA+UXXVr9GhI83b30mxE6I8caZpXjMQzcZUWEyCcnMV4eYCPS4zEdLqEgvOaoZBnfZA/KOz/wBuL++tZMR9yJ7fJv4tbu/wy373fiOL/wBPL/bNaKv8H3M83BfkU/8Akv2Z1sfZE+LwWFihsqLNLI8h5KQ1lsObNqdP+tZKcXOmrbz38ViIYfF1Kk9bskl4Exu5sJYtqyAMz8KAEu5uzO+hY+LS9dadLJqbTFisZKpg1fVeXR2FixO5mGkXKyta2KGjkG2JkEk+vpYC3irUeIKR7rQrhpcKzTPFNfPxJ5JHsQAQrsSVGnIemgGeA3XwUDpIHYurPIrSYhnLNIgiMhLMcxyLlB6he1QDhNz8HGY2DyoFjjjC9susbpGuRVdLhZOjob+OgOdl7j4JSCuaYKY7CSYyqFjV1ijsbjIodrL9B6hQDrDbj4SPNlRukqp4Z0RZziFVfEuc8vEAOqpBVmwaxbfhVSxzZ3OZixu0MpNieQvyHVWKf5CPfpP/AOKn3/5Rdd8vxHE/um/lWir/AAZ5WB/Ih3oq25mxjiMDAeJlCtNYZQ1m4j5WB6ueo67DlXKhFOmvH9nocp1lTxU1a97fokMbu/AHZZJ0AZQrKwGbLcmwa+l725dVdHCKdmZYV6jSajsHMmzoGEbTTqy5lNyQocpG0ZuQfTcj0WqWoPaclUqqWpa/cax7HwgjIE6E5lZXJW4IILAa9YFvQAKrkQ3nd18RlpuOxW8DzC7IiK8FcVGVdAjIioM4GYqLZjbwze3PTlrSy2JkKrUi85kbHe/edT7Gje4bFKeRAKoekgjVmYX1GVEBGnhE9YsyF0sqq0kv4/No42lg4HIL4lVIVU5qOkiyLexPUZAbegeOrNKRWEqiTSjqYPuwJA3y2ZiTmOUWzHOzXW/WZSbeK300zSaIWKcbarW2fPAr+5kOTa2JS4OWNhoMo0KchrauFKNqrPRxssrA05PeaXWw8ISn8FvoP8qq+kmP8kUDsO/i837xf6BWfCaovvPZ5b11If8AEm4tkS/hN52J4QhUJ9LHVAeeUZcxHjIrrkXqZRjlXp6Iqdtd9ZY8RJlVmsWygmyi5NhewHWa6mEzXCYbacqGNkxcT8ITFmxC2MhgkURo4kOnFKnKbABOkBcXgExu/gcfHHihieNIWhQQ2nXOzhpgxU5ysTkcIm3QFwBexoCH/Bu2sjqzuZGGJHEWVAoU8ThhEz/4ha2VjoqyLexQggLTbP2tnlMJlRTDJYSypIeJkIAXLKOkWtlfoKul0uCxAnNzsLjkdzjy2UwxBBnVgGEkwa9ibuV4bFuXSAB6NGCG3/8Ayls/9uL++tZcR/OJ7fJv4tbu9y373fiOL/0839s13q/xfczzcF+RT/5L9kP2LvxBf3kn9VcsKv6fzea+WbaXJ936HG7+yZUxmMmkLZWZVjv+cuXNc+MLmyj6DV4QaqSbOOIr05UKcI7bXfeWcV2MIGgM4xHY9l4jSxNErl5uHmuwhiZg0SKChDANxGKmw6dgbC9CTnD7j4wGDPNE8cKsqxkm128JgWibKCABksbW0bWoFy47r7GGFjkXKgLz4iToCwyyTvIinQeCrBfFppUkEzQGc7R/5gg/Y/8AolrHP8hHvUv9Kn/y/wAote+J/wCBxP7pv5Voq/wZ5eB/Ih3kb2MfyfF+3L/daueG+2vH9mnlj8uXh+h7tzZKMeMEZpLooszDmQt9AeQN7+iulSEWrszUKsorN3siBErNEofBygEMQA75mDks6mw06Si4a3MemuV3bYbFFKd41OnpWy3zoEWijd1VoZIw7LcAuqjNKoOhTmSAfoPjokTlTSf1X8tw9mltiFIw8jukhCyXlyksVUMxy8uib9Qt4jerPU9hyjG9NpzsnbVq6BhJHmOeXCTKXGa/FkJ1upGUDT6xfQGqpa72O2VZWjNO2rYKYSNGdwMNK2aR1Zyz3sxGY6gdHr/80JJvWRUcslfWtmwuezsAkCFY72LZjc3NyAP/AIrRFJLUeXUqTqSypbSkbsflrGfsv/UlZqf3pHsYz/T6ZowrUjxBOVLgjxi1Rt1BPJaZnEPYxlQWTGlfohYX+yWsiwtnfK+eZ7z5ZhJLLp3t3ewqOxxP84N7OT72oeFlxP54jnil0UV6ewd7if5wf2b/AHtNGlxP54jnin1K9PYO9xP84P7N/vajRpcT+eI54p9SvT2DvcT/ADg/s3+9po0uJ/PEc8U+pXp7B3uJ/nB/Zv8Ae00aXE/niOeKfUr09g73E/zg/s3+9po0uJ/PEc8U+pXp7AexxP8AODezk+9qVhZcT+eJHPFLpor09jrCdjiRZYpHxmfhyI9jE1yFYNYEyG17VZYW0sq9/neVqcrp0pU4wtf5uLttfBceCWG+XiRuma17ZlK3tcX58r1onHKTW88ihVzVSNS2xp2KHF2NJVFlxxUeIROB9glrNosrWUrfO89t8s0275lX7Wn/AIFO9xP84P7N/vajRZcT+eJHPFPqV6ewd7if5wf2b/e1GjS4n88RzxT6lensHe4n+cH9m/3tTo0uJ/PEc8U+pXp7B3uJ/nB/Zv8Ae1GjS4n88RzxT6lensHe4n+cH9m/3tTo0uJ/PEc8U+pXp7B3uJ/nB/Zv97TRpcT+eI54p9SvT2DvcT/OD+zf72o0aXE/niOeKfUr09h3sPcF8Pio8Q+K4vDzdExEE3Rl8MyG3hX5dVdKWGcZZTkccTyqqtGVJU7X3P8AxYte2dn8eCSHNl4ilb2va/XbS9aaiyotHlUKuaqRnuKSnYzYCy4xwPEIyB6dBJWRYVr/AHHtvlpN3lST+dx13tX8+k9RvvKnRv8AyfzxHPMOpXzwPe9s/n0nqN95UaL/AOT+eI56h1Mfnged7V/PZPUb7yo0V8T+eIXLUV/9S+eAd7V/PpPUb7ypWFfE/niRzzHql88A72z+fSeo33lHhXxP54jnmHVR+eAd7Z/PpPUb7ymivifzxHPMeqj88A72r+fSeo33lNGfE/niOeYdUvngSu6m5naczSmcyEoVsUy8yDe+Y35f9a60qGbk5NmTGcprE01TUbJfNyLeK7nmhQBQBQHlAFAFAFAFAe0AUAUAVFgeVICgCgCgCgPaAKALUAUAUsAoAoAoAoAoAoAoAtQBQBQBQHlQDKNt707UfauJwWzzEeEFZQ6LfLw42YliRfV63wpUlTU59JKFeJvL5OH/AIXxVX+17RqPeJvL5OH/AIXxU/te0ajziby+Th/4XxU/te0ahbcLejaEu0psHtAx3ihZmVEAs+aO3SB1FnpXpU1Ty4A02sZAUAUAUB4agGPQb1bZxWLxkOB4LDDzSLZkQEIJXRNSdT0DXoSpUYRi5X1hWJDiby+Th/4XxVT+27SdQcTeXycP/C+Kn9r2jUecTeXycP8Awvip/a9o1Eh2Ld6cXjJcZFjShbDmNQEQLZi0qyC456oKriaUIJOPSQaHWUBQETvZtB8Pg8RNFbPHE7rmFxcC4uOsVamsqaTBiXfg2j+o9i3x16eh0+3z/wCi2oO/BtH9R7FvjpoVPtI1B34No/qPZN8dNCp9o1B34No/qPYt8dNCp9o1B34No/qPYt8dNCp9o1B34No/qPYt8dNCp9o1B34No/qPYt8dNCp9o1B34No/qPYt8dNCp9pOouHYv39xePxbxYnhZFhZxkQqcwdF55jpZjWfFUIU4pxIZqdYiAoAoDyoYMfwuOEG8W0pmBYR4V3IFrkLDhyQLkC/0kCt9T8aPzeEXQ79w5biOQm0RsWhUXkZxbiM4jOXJckNazpYnMKwAXTe9TIEXDzG8gXNeALkPEtNrJfIeFKbWzfJ+Dqt4BxHvrF0S8ckcTIjcZzEqLnYqFcZ86sGVgejYZefK8gqW6x//JtofuT/ACw9bqv4yJNVFYiD2gCgCgPDUAyPsZ4kRY7bkjAkJI7kDmQs+IJA9OlbsX9qHd/hEItzb+xiNJeBLlZGa+aCykO6BS3Ey3JjchgSthqResNiR0u98ebK8UiG8FrmJs3GJAIyO2i5WJPIhSRca0AtsbedJ5OE8bwS2JWOVoizgO6Nl4bsDYxtf7aAo/Yd/Htsfvx/fxFb8Yv6cF86B0mr1hAUBXuyF+TcZ/p5P6a6UfuRB857L3cxWJR5MPA8iJ4TLaw0vYXIzG3UL17Mq0IuzZIzGBk4JnyHgh+GZPzQ+XNl+m2tTnFfJ6QSE+6uMRI3fDSKsrKsZIHSZvAFr3Un/NaqxrQbtcC8m5WPVlVsJIGYMVHQ1C2zHwuq4+2oWIptXuCNj2TO0SzLExieQRI+lmkOgQa3vV5VIxbTetawSMu5mPVkRsLIGkJCA5OkQMzW6XUNappFPeBttHdvFYcMZ4HjCKjPmy6K7FEJsetgR9VTGvCTsmBTB7qY2WSSKPDO0kQUyL0RlzC63JIFyNQL3o68Ek29oLh2DIyu0ZlYEMuHkBB0IIlQEEdRB0rNjmnTTQN4rzCAoAoDyoYMi2bhVl3l2jHILo+HZWFyLqYsOCLjUVvqfjx+bwi6be2Lgw4eaNw0zqhaN5V1KqiqxQiyWAXL6W0sWrACNweIwDZljjmJk1KXkLDMJY8qLmzIgVpiFUWFzbXShJK4PYWCxGHAhHyLDThSyIV6buVzIwKkM7grccyD4qkgp+6igby48DQCAgfRbD2rbV/GRJqwrEQe0AUAUB4agGSdi+BZMfttHF1eV1Ycrg4jEAi49Brdi/tQ7vYhFr2nsrBQKI5EnIcMwYSTs10WRzaTNmDWeQix5n6KwliOI2bJmLJiJSACczzSFAIrl7FyUsHF253a/VcAWfB7FwzSR4qPpEBjGyyuYyHMjFsobIx+VksbGwcgUIKH2Hvx/bH75f7+Ir0MZ/GHcDV6wAKAr3ZC/JmN/wBPJ/TXSj9yPeDJ+xkZg2E4nF4LST9qmIXjWe2WQ4oLYlbWsCeo26614pwvq2kkkdiP+BZIH4dzFNims6hi64nMhCc8nCU6+m1RnVncvuXhYgc4HjmNxieKMSu0MEcUZBeJ/lQsYwxFlAAyE6G9vTVZOGVdbLaiTrZ2MSLaU0qLjQI4Ma79tFjESrKw4F9Atg31EVEl/T126Nm0gV2/swJh8NhMOC/D2nA3RBJ+UeSckgcgEdT6B9FRTkrtvc0SL7KxXElUszuBtDaYFmJYKIWACE8vQKTjbyQK5hJMMIdonER7QOG4WBuuIYict2xJbIz2GTNl/wC6ujUvpyWr69hCJPewTET9pZ8/4Tw3E4ebNl7Uj4WbLrbNb0VWnbVl7n53JHG5ZXui2hktbhve3LNniz/91/rvSt9iNwzWKxkBQBQHlQwZTsD/AJpx37g/28NW+p+PH5vBo22NkR4lMsubS9irspB6j0SL2NjY3FwKwgj8JuhhkBsJfCvricQfzmby/wDMw8ZDEHTSgJTZmzIsOmSFSq3Lau7m5/zMSbWAAF7AAAWAoDNt1/8AmbaH7k/yw9bav4yJ6DVRWEg9qQFAFAeGoBlPYl/Ke2f35/8A6Z634v7cO4hGhbZ2FFiSplz3XkVkkTS9z4JGtri/MBjasBIzw252FVQuWQj04ifUZQliM9rWC6dZUE3IvUgmcBg0hjWOIEKvIFmY6m5JZiSxJJNySdaAzDsO/j+2P3y/38RW/Gfxh3A1esACgK92QvyZjf8ATyf011ofcj3g+c9l7x4rDI0eHneNH8JVIte1iR1qbdYtXrSoxk02iRIbaxGcScVs4i4IbS/Ctbh8rZbVbMQ2WA6xG9eNdY0fEyMsRVowSOiy+Ab2uxHVmvRUaeu0e8HWL3ux0oIlxUjgq665fBcZXGg5EaVRYektkQJxb0YxSSuJkBLBibi+YR8IG9ueTo/RV8zTbV4gSwO3sTCEEMzoEZnSxGjMMrtqOZHO9HRhPXk9gO9oby4ucMJ53kDhVcNl6QRi6A2HUxJ+uqqhGOuMQKYTerGRSSSx4mRZJAokYZellFluCLXA0BterSo03qcdhJcOwY5baMzMSScPISSbkkyxkknrJNZMbZQSIZvFeaQFAFAFQwZNtrdbaibVxON2eIhxQqqzsvg8ONWBUjTpJW6FWm6ahMIXyby+Vhv4Xup/bdpbUGTeXysN/C91P7btGoMm8vlYb+H7qf23aQK7hbsY+LaU2M2gI7ywsrMjg3fNHbogaDKlVrVYOChHoINNrGgFSAoAoDw1Frgx3Dbq7ZwuLxk2BEKriJpGuzoSU4rumhGhs5r0M7QnFKYRI5N5fKw38L3VT+27SdQZN5fKw38L3VP9t2k6gyby+Vhv4Xup/bdpGoe9izdfF4OXGy40IGxBjYZHDXbPKz6AaauKpiasJxSj0EGi1lAUBEb24B8Rg8RDFbPJE6Lc2FyLC56hVoSUZpsGJ96DaP6j2x+CvT02l2kh3oNo/qPbH4KaZS7QHeg2j+o9sfgpplLtAd6DaP6j2x+Co0yl2gO9BtH9R7Y/BTTKXaA70G0f1Htj8FTplLtAd6DaP6j2x+Co0yl2gO9BtH9R7Y/BTTKXaC4di/cTF4DFPLieFkaFkGRyxzF1YaZRpYGs+JxEasUkDUxWMgKAKAKAKAKAKAKAKAKAKAKAKAKAKAKAKAKAKAKAKAKAKAKAKAKAKAKAKAKAKAKAKAKAKAKAKAKAKAKAKAKAKAKAKAKAKAKAKAKAKAKAKAKAKAKAKAKAKAKAKAKAKA//2Q=="/>
          <p:cNvSpPr>
            <a:spLocks noChangeAspect="1" noChangeArrowheads="1"/>
          </p:cNvSpPr>
          <p:nvPr/>
        </p:nvSpPr>
        <p:spPr bwMode="auto">
          <a:xfrm>
            <a:off x="425450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https://encrypted-tbn0.gstatic.com/images?q=tbn:ANd9GcRR7vEP_eKFvzKIDXeM4saKAT46Sxzey8RDFINBYPaWtaswpDhW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63" y="4398456"/>
            <a:ext cx="1900905" cy="2093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s://encrypted-tbn2.gstatic.com/images?q=tbn:ANd9GcRmD_QWWex5mLP9BsUBN0zu1qvK7eUzKoOsHcB0xMSwSaqPAhrOGQ">
            <a:hlinkClick r:id="rId5" tgtFrame="&quot;_blank&quot;"/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11832"/>
            <a:ext cx="2105025" cy="2169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35529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/>
              <a:t>Группы по электробезопасности</a:t>
            </a:r>
            <a:endParaRPr lang="ru-RU" sz="40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/>
          </a:bodyPr>
          <a:lstStyle/>
          <a:p>
            <a:r>
              <a:rPr lang="ru-RU" sz="1800" dirty="0" smtClean="0"/>
              <a:t>1 группа (</a:t>
            </a:r>
            <a:r>
              <a:rPr lang="ru-RU" sz="1800" dirty="0" err="1" smtClean="0"/>
              <a:t>неэлектротехнический</a:t>
            </a:r>
            <a:r>
              <a:rPr lang="ru-RU" sz="1800" dirty="0" smtClean="0"/>
              <a:t> персонал – офисные сотрудники)</a:t>
            </a:r>
          </a:p>
          <a:p>
            <a:r>
              <a:rPr lang="ru-RU" sz="1800" dirty="0" smtClean="0"/>
              <a:t>2 группа (</a:t>
            </a:r>
            <a:r>
              <a:rPr lang="ru-RU" sz="1800" dirty="0" err="1" smtClean="0"/>
              <a:t>электро</a:t>
            </a:r>
            <a:r>
              <a:rPr lang="ru-RU" sz="2400" u="sng" dirty="0" err="1" smtClean="0"/>
              <a:t>техноло</a:t>
            </a:r>
            <a:r>
              <a:rPr lang="ru-RU" sz="1800" u="sng" dirty="0" err="1" smtClean="0"/>
              <a:t>гический</a:t>
            </a:r>
            <a:r>
              <a:rPr lang="ru-RU" sz="1800" dirty="0" smtClean="0"/>
              <a:t> персонал – слесари, операторы, </a:t>
            </a:r>
            <a:r>
              <a:rPr lang="ru-RU" sz="1800" dirty="0" err="1" smtClean="0"/>
              <a:t>электрогазосварщики</a:t>
            </a:r>
            <a:r>
              <a:rPr lang="ru-RU" sz="1800" dirty="0" smtClean="0"/>
              <a:t>, и другие)</a:t>
            </a:r>
          </a:p>
          <a:p>
            <a:r>
              <a:rPr lang="ru-RU" sz="1800" dirty="0" smtClean="0"/>
              <a:t>3 группа (</a:t>
            </a:r>
            <a:r>
              <a:rPr lang="ru-RU" sz="1800" dirty="0" err="1" smtClean="0"/>
              <a:t>электро</a:t>
            </a:r>
            <a:r>
              <a:rPr lang="ru-RU" sz="2400" u="sng" dirty="0" err="1" smtClean="0"/>
              <a:t>техноло</a:t>
            </a:r>
            <a:r>
              <a:rPr lang="ru-RU" sz="1800" u="sng" dirty="0" err="1" smtClean="0"/>
              <a:t>гический</a:t>
            </a:r>
            <a:r>
              <a:rPr lang="ru-RU" sz="1800" dirty="0" smtClean="0"/>
              <a:t> персонал – бригадиры, мастера, начальник цеха)</a:t>
            </a:r>
          </a:p>
          <a:p>
            <a:r>
              <a:rPr lang="ru-RU" sz="1800" dirty="0" smtClean="0"/>
              <a:t>3 группа (электро</a:t>
            </a:r>
            <a:r>
              <a:rPr lang="ru-RU" sz="2600" u="sng" dirty="0" smtClean="0"/>
              <a:t>техни</a:t>
            </a:r>
            <a:r>
              <a:rPr lang="ru-RU" sz="1800" u="sng" dirty="0" smtClean="0"/>
              <a:t>ческий</a:t>
            </a:r>
            <a:r>
              <a:rPr lang="ru-RU" sz="1800" dirty="0" smtClean="0"/>
              <a:t> персонал – электромонтеры, энергетики)</a:t>
            </a:r>
          </a:p>
          <a:p>
            <a:r>
              <a:rPr lang="ru-RU" sz="1800" dirty="0" smtClean="0"/>
              <a:t>4 </a:t>
            </a:r>
            <a:r>
              <a:rPr lang="ru-RU" sz="1800" dirty="0"/>
              <a:t>группа (электротехнический персонал – электромонтеры, </a:t>
            </a:r>
            <a:r>
              <a:rPr lang="ru-RU" sz="1800" dirty="0" smtClean="0"/>
              <a:t>мастера, энергетики</a:t>
            </a:r>
            <a:r>
              <a:rPr lang="ru-RU" sz="1800" dirty="0"/>
              <a:t>)</a:t>
            </a:r>
          </a:p>
          <a:p>
            <a:r>
              <a:rPr lang="ru-RU" sz="1800" dirty="0" smtClean="0"/>
              <a:t>5 </a:t>
            </a:r>
            <a:r>
              <a:rPr lang="ru-RU" sz="1800" dirty="0"/>
              <a:t>группа (электротехнический персонал – </a:t>
            </a:r>
            <a:r>
              <a:rPr lang="ru-RU" sz="1800" dirty="0" smtClean="0"/>
              <a:t>мастера, энергетики)</a:t>
            </a:r>
          </a:p>
          <a:p>
            <a:endParaRPr lang="ru-RU" sz="1800" dirty="0"/>
          </a:p>
          <a:p>
            <a:pPr marL="0" indent="0" algn="just">
              <a:buNone/>
            </a:pPr>
            <a:r>
              <a:rPr lang="ru-RU" sz="1800" dirty="0"/>
              <a:t> </a:t>
            </a:r>
            <a:r>
              <a:rPr lang="ru-RU" sz="1800" dirty="0" smtClean="0"/>
              <a:t>       Присвоение группы по электробезопасности производится после первичного обучения и проверки знаний норм и правил работы в электроустановках. Проверка знаний производится по билетам. Экзамен принимает комиссия, созданная приказом по предприятию. В состав комиссии включается 5 человек, из которых 3 должны быть аттестованы в комиссии </a:t>
            </a:r>
            <a:r>
              <a:rPr lang="ru-RU" sz="1800" dirty="0" err="1" smtClean="0"/>
              <a:t>Ростехнадзора</a:t>
            </a:r>
            <a:r>
              <a:rPr lang="ru-RU" sz="1800" dirty="0" smtClean="0"/>
              <a:t> РФ. Результаты работы комиссии отражаются в Журнале. Электротехническому персоналу выдаются удостоверения.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1090961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0622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Необходимые условия безопасного производства работ</a:t>
            </a:r>
            <a:endParaRPr lang="ru-RU" sz="28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832648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На </a:t>
            </a:r>
            <a:r>
              <a:rPr lang="ru-RU" dirty="0"/>
              <a:t>месте работы должны быть отключены токоведущие части, на которых производится работа, а также и те, которые могут быть доступны прикосновению при выполнении работы.</a:t>
            </a:r>
          </a:p>
          <a:p>
            <a:pPr marL="0" indent="0" algn="just">
              <a:buNone/>
            </a:pPr>
            <a:r>
              <a:rPr lang="ru-RU" dirty="0" smtClean="0"/>
              <a:t>     Доступные </a:t>
            </a:r>
            <a:r>
              <a:rPr lang="ru-RU" dirty="0"/>
              <a:t>прикосновению неизолированные токоведущие части можно не отключать, если они будут надежно ограждены изолирующими накладками из сухих изоляционных материалов.</a:t>
            </a:r>
          </a:p>
          <a:p>
            <a:pPr marL="0" indent="0" algn="just">
              <a:buNone/>
            </a:pPr>
            <a:r>
              <a:rPr lang="ru-RU" dirty="0" smtClean="0"/>
              <a:t>      Временными </a:t>
            </a:r>
            <a:r>
              <a:rPr lang="ru-RU" dirty="0"/>
              <a:t>ограждениями могут служить сухие, хорошо укрепленные ширмы, накладки из дерева, миканита, </a:t>
            </a:r>
            <a:r>
              <a:rPr lang="ru-RU" dirty="0" err="1"/>
              <a:t>гетинакса</a:t>
            </a:r>
            <a:r>
              <a:rPr lang="ru-RU" dirty="0"/>
              <a:t>, текстолита, резины и т. п. На временных ограждениях должны быть вывешены плакаты "Стой – опасно для жизни</a:t>
            </a:r>
            <a:r>
              <a:rPr lang="ru-RU" dirty="0" smtClean="0"/>
              <a:t>". Перед </a:t>
            </a:r>
            <a:r>
              <a:rPr lang="ru-RU" dirty="0"/>
              <a:t>установкой ограждений с них должна быть тщательно стерта пыль.</a:t>
            </a:r>
          </a:p>
          <a:p>
            <a:pPr marL="0" indent="0" algn="just">
              <a:buNone/>
            </a:pPr>
            <a:r>
              <a:rPr lang="ru-RU" dirty="0" smtClean="0"/>
              <a:t>     Установку </a:t>
            </a:r>
            <a:r>
              <a:rPr lang="ru-RU" dirty="0"/>
              <a:t>ограждений, накладываемых непосредственно на токоведущие части, следует производить с осторожностью, в диэлектрических перчатках и </a:t>
            </a:r>
            <a:r>
              <a:rPr lang="ru-RU" dirty="0" smtClean="0"/>
              <a:t>очках.</a:t>
            </a:r>
          </a:p>
          <a:p>
            <a:pPr marL="0" indent="0" algn="just">
              <a:buNone/>
            </a:pPr>
            <a:r>
              <a:rPr lang="ru-RU" dirty="0" smtClean="0"/>
              <a:t>     Во </a:t>
            </a:r>
            <a:r>
              <a:rPr lang="ru-RU" dirty="0"/>
              <a:t>время работы персоналу бригады </a:t>
            </a:r>
            <a:r>
              <a:rPr lang="ru-RU" b="1" dirty="0"/>
              <a:t>ЗАПРЕЩАЕТСЯ</a:t>
            </a:r>
            <a:r>
              <a:rPr lang="ru-RU" dirty="0"/>
              <a:t> переставлять или убирать плакаты и установленные временные ограждения и проникать на территорию огражденных </a:t>
            </a:r>
            <a:r>
              <a:rPr lang="ru-RU" dirty="0" smtClean="0"/>
              <a:t>участков.</a:t>
            </a:r>
          </a:p>
          <a:p>
            <a:pPr marL="0" indent="0" algn="just">
              <a:buNone/>
            </a:pPr>
            <a:r>
              <a:rPr lang="ru-RU" dirty="0" smtClean="0"/>
              <a:t>     Непосредственно </a:t>
            </a:r>
            <a:r>
              <a:rPr lang="ru-RU" dirty="0"/>
              <a:t>перед проверкой отсутствия напряжения необходимо убедиться в исправности применяемого указателя путем проверки его на токоведущих частях, расположенных поблизости и заведомо находящихся под напряжением.</a:t>
            </a:r>
          </a:p>
          <a:p>
            <a:pPr marL="0" indent="0" algn="just">
              <a:buNone/>
            </a:pPr>
            <a:r>
              <a:rPr lang="ru-RU" b="1" dirty="0" smtClean="0"/>
              <a:t>     ЗАПРЕЩЕНО</a:t>
            </a:r>
            <a:r>
              <a:rPr lang="ru-RU" dirty="0"/>
              <a:t> </a:t>
            </a:r>
            <a:r>
              <a:rPr lang="ru-RU" dirty="0" smtClean="0"/>
              <a:t>использовать </a:t>
            </a:r>
            <a:r>
              <a:rPr lang="ru-RU" dirty="0"/>
              <a:t>для проверки отсутствия напряжения указатели с низким входным сопротивлением (контрольные лампы, светодиодные указатели напряжения, звуковые «</a:t>
            </a:r>
            <a:r>
              <a:rPr lang="ru-RU" dirty="0" err="1"/>
              <a:t>контрольки</a:t>
            </a:r>
            <a:r>
              <a:rPr lang="ru-RU" dirty="0"/>
              <a:t>» и т.д.) так как </a:t>
            </a:r>
            <a:r>
              <a:rPr lang="ru-RU" b="1" dirty="0"/>
              <a:t>они не индицируют наведенное напряжение, опасное для жизни человека</a:t>
            </a:r>
            <a:r>
              <a:rPr lang="ru-RU" dirty="0"/>
              <a:t>.</a:t>
            </a:r>
          </a:p>
          <a:p>
            <a:pPr marL="0" indent="0" algn="just">
              <a:buNone/>
            </a:pPr>
            <a:r>
              <a:rPr lang="ru-RU" dirty="0" smtClean="0"/>
              <a:t>     Отсутствие </a:t>
            </a:r>
            <a:r>
              <a:rPr lang="ru-RU" dirty="0"/>
              <a:t>напряжения должно быть проверено:</a:t>
            </a:r>
          </a:p>
          <a:p>
            <a:pPr lvl="0" algn="just"/>
            <a:r>
              <a:rPr lang="ru-RU" dirty="0"/>
              <a:t>между тремя парами фаз;</a:t>
            </a:r>
          </a:p>
          <a:p>
            <a:pPr lvl="0" algn="just"/>
            <a:r>
              <a:rPr lang="ru-RU" dirty="0"/>
              <a:t>между каждой фазой и PE-проводником («землей»);</a:t>
            </a:r>
          </a:p>
          <a:p>
            <a:pPr lvl="0" algn="just"/>
            <a:r>
              <a:rPr lang="ru-RU" dirty="0"/>
              <a:t>между нулевым рабочим (N) и нулевым защитным проводником (PE).</a:t>
            </a:r>
          </a:p>
          <a:p>
            <a:pPr marL="0" indent="0" algn="just">
              <a:buNone/>
            </a:pPr>
            <a:r>
              <a:rPr lang="ru-RU" dirty="0" smtClean="0"/>
              <a:t>     Стационарные </a:t>
            </a:r>
            <a:r>
              <a:rPr lang="ru-RU" dirty="0"/>
              <a:t>приборы, сигнализирующие об отключенном состоянии установки, являются только вспомогательным средством, на основании показаний которых не допускается делать заключение об отсутствии напряжения.</a:t>
            </a:r>
          </a:p>
        </p:txBody>
      </p:sp>
    </p:spTree>
    <p:extLst>
      <p:ext uri="{BB962C8B-B14F-4D97-AF65-F5344CB8AC3E}">
        <p14:creationId xmlns:p14="http://schemas.microsoft.com/office/powerpoint/2010/main" val="1804302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Защитные средства, применяемые </a:t>
            </a:r>
            <a:r>
              <a:rPr lang="ru-RU" sz="3600" b="1" i="1" dirty="0"/>
              <a:t>в электроустановках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</a:t>
            </a:r>
            <a:r>
              <a:rPr lang="ru-RU" b="1" dirty="0" smtClean="0"/>
              <a:t>Защитными </a:t>
            </a:r>
            <a:r>
              <a:rPr lang="ru-RU" b="1" dirty="0"/>
              <a:t>средствами </a:t>
            </a:r>
            <a:r>
              <a:rPr lang="ru-RU" dirty="0"/>
              <a:t>называются приборы, аппараты, переносные и перевозимые приспособления и устройства, а также отдельные части устройств, приспособлений и аппаратов, служащие для защиты персонала, работающего на электроустановках, от поражения электрическим током, от воздействия электрической дуги, продуктов ее горения и т. п.</a:t>
            </a:r>
          </a:p>
          <a:p>
            <a:pPr marL="0" indent="0" algn="just">
              <a:buNone/>
            </a:pPr>
            <a:r>
              <a:rPr lang="ru-RU" dirty="0" smtClean="0"/>
              <a:t>    К </a:t>
            </a:r>
            <a:r>
              <a:rPr lang="ru-RU" dirty="0"/>
              <a:t>защитным средствам, применяемым в электроустановках, относятся:</a:t>
            </a:r>
          </a:p>
          <a:p>
            <a:pPr lvl="0" algn="just"/>
            <a:r>
              <a:rPr lang="ru-RU" dirty="0"/>
              <a:t>изолирующие оперативные штанги, изолирующие съемники для операций с предохранителями, указатели напряжения для определения наличия напряжения;</a:t>
            </a:r>
          </a:p>
          <a:p>
            <a:pPr lvl="0" algn="just"/>
            <a:r>
              <a:rPr lang="ru-RU" dirty="0"/>
              <a:t>изолирующие лестницы, изолирующие площадки, изолирующие тяги, захваты и инструмент с изолированными рукоятками;</a:t>
            </a:r>
          </a:p>
          <a:p>
            <a:pPr lvl="0" algn="just"/>
            <a:r>
              <a:rPr lang="ru-RU" dirty="0"/>
              <a:t>резиновые диэлектрические перчатки, боты, галоши, коврики, изолирующие подставки;</a:t>
            </a:r>
          </a:p>
          <a:p>
            <a:pPr lvl="0" algn="just"/>
            <a:r>
              <a:rPr lang="ru-RU" dirty="0"/>
              <a:t>переносные заземления;</a:t>
            </a:r>
          </a:p>
          <a:p>
            <a:pPr lvl="0" algn="just"/>
            <a:r>
              <a:rPr lang="ru-RU" dirty="0"/>
              <a:t>временные ограждения, предупредительные плакаты, изолирующие колпаки и накладки;</a:t>
            </a:r>
          </a:p>
          <a:p>
            <a:pPr algn="just"/>
            <a:r>
              <a:rPr lang="ru-RU" dirty="0"/>
              <a:t>защитные очки, брезентовые рукавицы, фильтрующие и изолирующие противогазы, предохранительные пояса, страхующие канаты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Изолирующие </a:t>
            </a:r>
            <a:r>
              <a:rPr lang="ru-RU" dirty="0"/>
              <a:t>защитные средства служат для изоляции человека от токоведущих частей электрооборудования, находящихся под напряжением, а также для изоляции человека от земли. Изолирующие защитные средства делятся:</a:t>
            </a:r>
          </a:p>
          <a:p>
            <a:pPr lvl="0"/>
            <a:r>
              <a:rPr lang="ru-RU" dirty="0"/>
              <a:t>на основные защитные средства;</a:t>
            </a:r>
          </a:p>
          <a:p>
            <a:r>
              <a:rPr lang="ru-RU" dirty="0"/>
              <a:t>на дополнительные защитные средства.</a:t>
            </a:r>
          </a:p>
        </p:txBody>
      </p:sp>
      <p:pic>
        <p:nvPicPr>
          <p:cNvPr id="1026" name="Picture 2" descr="https://encrypted-tbn2.gstatic.com/images?q=tbn:ANd9GcSk6VgZv1qxsL3oJeCR9kGcYnCv18Q_dz4GJ9QZtPDu7WFiqra0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823099"/>
            <a:ext cx="3384376" cy="1774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56482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75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i="1" dirty="0" smtClean="0"/>
              <a:t>Первая медицинская помощь</a:t>
            </a:r>
            <a:endParaRPr lang="ru-RU" sz="36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268760"/>
            <a:ext cx="6275040" cy="590465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Первая </a:t>
            </a:r>
            <a:r>
              <a:rPr lang="ru-RU" dirty="0"/>
              <a:t>и неотложная помощь при поражении электрическим током. Пострадавшего нужно немедленно освободить от действия тока. Самым лучшим является быстрое его выключение. Однако в условиях больших промышленный предприятий это не всегда возможно. Тогда необходимо перерезать или перерубить провод или кабель топором с сухой деревянной ручкой, либо оттащить пострадавшего от источника тока. </a:t>
            </a:r>
          </a:p>
          <a:p>
            <a:pPr marL="0" indent="0" algn="just">
              <a:buNone/>
            </a:pPr>
            <a:r>
              <a:rPr lang="ru-RU" dirty="0" smtClean="0"/>
              <a:t>      При </a:t>
            </a:r>
            <a:r>
              <a:rPr lang="ru-RU" dirty="0"/>
              <a:t>этом необходимо соблюдать меры личной предосторожности: использовать резиновые перчатки, сапоги, галоши, резиновые коврики, подстилки из сухого дерева, деревянные сухие палки и т.п. При </a:t>
            </a:r>
            <a:r>
              <a:rPr lang="ru-RU" dirty="0" err="1"/>
              <a:t>оттаскивании</a:t>
            </a:r>
            <a:r>
              <a:rPr lang="ru-RU" dirty="0"/>
              <a:t> пострадавшего от кабеля, проводов и т.п. следует браться за его одежду (если она сухая!), а не за тело, которое в это время является проводником электричества. </a:t>
            </a:r>
          </a:p>
          <a:p>
            <a:pPr marL="0" indent="0" algn="just">
              <a:buNone/>
            </a:pPr>
            <a:r>
              <a:rPr lang="ru-RU" dirty="0" smtClean="0"/>
              <a:t>      Меры </a:t>
            </a:r>
            <a:r>
              <a:rPr lang="ru-RU" dirty="0"/>
              <a:t>по оказанию помощи пострадавшему от электрического тока определяются характером нарушения функций организма: если действие тока не вызвало потери сознания, необходимо после освобождения от тока уложить пострадавшего на носилки, тепло укрыть, дать 20-25 капель валериановой настойки, тёплый чай или кофе и немедленно транспортировать в лечебное учреждение.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s://encrypted-tbn3.gstatic.com/images?q=tbn:ANd9GcQvcvPLLVI8OxhD0A5D3iS_3ECHdn2zbef8L1Zm3wBruPkMNNRt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340769"/>
            <a:ext cx="2232248" cy="324035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451668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309320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  Если </a:t>
            </a:r>
            <a:r>
              <a:rPr lang="ru-RU" dirty="0"/>
              <a:t>поражённый электрическим током потерял сознание, но дыхание и пульс сохранены, необходимо после освобождения от действия тока на месте поражения освободить стесняющую одежду (расстегнуть ворот, пояс и т.п.), обеспечить приток свежего воздуха, выбрать соответственно удобное для оказания первой помощи место с твёрдой поверхностью – подложить доски, фанеру и т.п., подстелив предварительно под спину одеяло. Важно предохранять пострадавшего от охлаждения (грелки).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dirty="0" smtClean="0"/>
              <a:t>Необходимо </a:t>
            </a:r>
            <a:r>
              <a:rPr lang="ru-RU" dirty="0"/>
              <a:t>осмотреть полость рта; если стиснуты зубы, не следует прибегать к физической силе – раскрывать его рот роторасширителем, а надо сначала несколько раз кряду дать ему понюхать на ватке нашатырный спирт, растереть им виски, обрызгать лицо и грудь водой с ладони. Одновременно следует ввести подкожно 0,5 мл 1% раствора </a:t>
            </a:r>
            <a:r>
              <a:rPr lang="ru-RU" dirty="0" err="1"/>
              <a:t>лобелина</a:t>
            </a:r>
            <a:r>
              <a:rPr lang="ru-RU" dirty="0"/>
              <a:t> или </a:t>
            </a:r>
            <a:r>
              <a:rPr lang="ru-RU" dirty="0" err="1"/>
              <a:t>цититона</a:t>
            </a:r>
            <a:r>
              <a:rPr lang="ru-RU" dirty="0"/>
              <a:t>, 1 мл 10% раствора кофеина, 1 мл кордиамина. При открытии полости рта необходимо удалить из неё слизь, инородные предметы, если есть – зубные протезы, вытянуть язык и повернуть голову на бок, чтобы он не западал. Затем пострадавшему дают вдыхать кислород.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 smtClean="0"/>
              <a:t>Если </a:t>
            </a:r>
            <a:r>
              <a:rPr lang="ru-RU" dirty="0"/>
              <a:t>поражённые пришёл в сознание, ему нужно обеспечить полный покой, уложить на носилки и поступать далее так, как указано выше в первом случае. Следует также проводить кожное раздражение – растирание тела и конечностей полотенцем, смоченным винным спиртом или 6% раствором уксуса. </a:t>
            </a:r>
          </a:p>
          <a:p>
            <a:pPr marL="0" indent="0" algn="just">
              <a:buNone/>
            </a:pPr>
            <a:r>
              <a:rPr lang="ru-RU" dirty="0" smtClean="0"/>
              <a:t>          У </a:t>
            </a:r>
            <a:r>
              <a:rPr lang="ru-RU" dirty="0"/>
              <a:t>поражённых электрическим током меры оживления следует проводить очень тщательно и длительно вплоть до восстановления самостоятельного дыхания или появления безусловных признаков смерти – трупных пятен и окоченения. </a:t>
            </a:r>
          </a:p>
          <a:p>
            <a:pPr marL="0" indent="0" algn="just">
              <a:buNone/>
            </a:pPr>
            <a:r>
              <a:rPr lang="ru-RU" dirty="0" smtClean="0"/>
              <a:t>          Участки </a:t>
            </a:r>
            <a:r>
              <a:rPr lang="ru-RU" dirty="0"/>
              <a:t>тела, обожжённые электрическим током, лечат в стационаре как термические ожоги. Ни в коем случае нельзя допускать, чтобы поражённых электротоком или молнией закапывали в землю.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032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Статистика </a:t>
            </a:r>
            <a:r>
              <a:rPr lang="ru-RU" b="1" i="1" dirty="0" err="1"/>
              <a:t>электротравматизма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4474840" cy="427707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sz="2600" dirty="0" smtClean="0"/>
              <a:t>Известно</a:t>
            </a:r>
            <a:r>
              <a:rPr lang="ru-RU" sz="2600" dirty="0"/>
              <a:t>, что в среднем </a:t>
            </a:r>
            <a:r>
              <a:rPr lang="ru-RU" sz="2600" dirty="0" err="1"/>
              <a:t>электротравмы</a:t>
            </a:r>
            <a:r>
              <a:rPr lang="ru-RU" sz="2600" dirty="0"/>
              <a:t> составляют 3% от общего числа травм, 12-13% от общего числа смертельных случаев – смертельные </a:t>
            </a:r>
            <a:r>
              <a:rPr lang="ru-RU" sz="2600" dirty="0" err="1"/>
              <a:t>электротравмы</a:t>
            </a:r>
            <a:r>
              <a:rPr lang="ru-RU" sz="2600" dirty="0"/>
              <a:t>. К наиболее неблагополучным отраслям относятся: </a:t>
            </a:r>
            <a:endParaRPr lang="ru-RU" sz="2600" dirty="0" smtClean="0"/>
          </a:p>
          <a:p>
            <a:r>
              <a:rPr lang="ru-RU" sz="2600" dirty="0" smtClean="0"/>
              <a:t>лёгкая </a:t>
            </a:r>
            <a:r>
              <a:rPr lang="ru-RU" sz="2600" dirty="0"/>
              <a:t>промышленность, где </a:t>
            </a:r>
            <a:r>
              <a:rPr lang="ru-RU" sz="2600" dirty="0" err="1"/>
              <a:t>электротравматизм</a:t>
            </a:r>
            <a:r>
              <a:rPr lang="ru-RU" sz="2600" dirty="0"/>
              <a:t> составляет 17% от числа смертельных несчастных случаев, </a:t>
            </a:r>
            <a:endParaRPr lang="ru-RU" sz="2600" dirty="0" smtClean="0"/>
          </a:p>
          <a:p>
            <a:r>
              <a:rPr lang="ru-RU" sz="2600" dirty="0" smtClean="0"/>
              <a:t>электротехническая </a:t>
            </a:r>
            <a:r>
              <a:rPr lang="ru-RU" sz="2600" dirty="0"/>
              <a:t>промышленность – 14, </a:t>
            </a:r>
            <a:endParaRPr lang="ru-RU" sz="2600" dirty="0" smtClean="0"/>
          </a:p>
          <a:p>
            <a:r>
              <a:rPr lang="ru-RU" sz="2600" dirty="0" smtClean="0"/>
              <a:t>химическая </a:t>
            </a:r>
            <a:r>
              <a:rPr lang="ru-RU" sz="2600" dirty="0"/>
              <a:t>– 13, </a:t>
            </a:r>
            <a:endParaRPr lang="ru-RU" sz="2600" dirty="0" smtClean="0"/>
          </a:p>
          <a:p>
            <a:r>
              <a:rPr lang="ru-RU" sz="2600" dirty="0" smtClean="0"/>
              <a:t>строительство</a:t>
            </a:r>
            <a:r>
              <a:rPr lang="ru-RU" sz="2600" dirty="0"/>
              <a:t>, сельское хозяйство – по 40%, </a:t>
            </a:r>
            <a:endParaRPr lang="ru-RU" sz="2600" dirty="0" smtClean="0"/>
          </a:p>
          <a:p>
            <a:r>
              <a:rPr lang="ru-RU" sz="2600" dirty="0" smtClean="0"/>
              <a:t>быт </a:t>
            </a:r>
            <a:r>
              <a:rPr lang="ru-RU" sz="2600" dirty="0"/>
              <a:t>– примерно 40%. </a:t>
            </a:r>
            <a:endParaRPr lang="ru-RU" sz="2600" dirty="0" smtClean="0"/>
          </a:p>
          <a:p>
            <a:pPr marL="0" indent="0">
              <a:buNone/>
            </a:pPr>
            <a:r>
              <a:rPr lang="ru-RU" sz="2600" dirty="0" smtClean="0"/>
              <a:t>В </a:t>
            </a:r>
            <a:r>
              <a:rPr lang="ru-RU" sz="2600" dirty="0"/>
              <a:t>Москве от электрического тока погибает около 40 человек в год, а в Московской области в среднем 100 человек.</a:t>
            </a:r>
          </a:p>
        </p:txBody>
      </p:sp>
      <p:pic>
        <p:nvPicPr>
          <p:cNvPr id="4" name="Рисунок 3" descr="https://encrypted-tbn3.gstatic.com/images?q=tbn:ANd9GcTIF1swhyiQyL6UR25ifcjFnoKXkWN5z3-IXerCNs60WwmMZ_3F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740" y="1700808"/>
            <a:ext cx="3737724" cy="26760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81086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Электрические травмы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b="1" i="1" dirty="0" smtClean="0"/>
              <a:t>     Электробезопасность</a:t>
            </a:r>
            <a:r>
              <a:rPr lang="ru-RU" dirty="0" smtClean="0"/>
              <a:t> - </a:t>
            </a:r>
            <a:r>
              <a:rPr lang="ru-RU" dirty="0"/>
              <a:t>система организационных и технических </a:t>
            </a:r>
            <a:r>
              <a:rPr lang="ru-RU" dirty="0" smtClean="0"/>
              <a:t>мероприятий </a:t>
            </a:r>
            <a:r>
              <a:rPr lang="ru-RU" dirty="0"/>
              <a:t>по защите человека от действия поражающих факторов электрического </a:t>
            </a:r>
            <a:r>
              <a:rPr lang="ru-RU" dirty="0" smtClean="0"/>
              <a:t>тока.</a:t>
            </a:r>
          </a:p>
          <a:p>
            <a:pPr marL="0" indent="0" algn="just">
              <a:buNone/>
            </a:pPr>
            <a:r>
              <a:rPr lang="ru-RU" b="1" i="1" dirty="0"/>
              <a:t> </a:t>
            </a:r>
            <a:r>
              <a:rPr lang="ru-RU" b="1" i="1" dirty="0" smtClean="0"/>
              <a:t>    </a:t>
            </a:r>
            <a:r>
              <a:rPr lang="ru-RU" b="1" i="1" dirty="0" err="1" smtClean="0"/>
              <a:t>Электротравма</a:t>
            </a:r>
            <a:r>
              <a:rPr lang="ru-RU" dirty="0"/>
              <a:t> </a:t>
            </a:r>
            <a:r>
              <a:rPr lang="ru-RU" dirty="0" smtClean="0"/>
              <a:t>– </a:t>
            </a:r>
            <a:r>
              <a:rPr lang="ru-RU" dirty="0"/>
              <a:t>результат воздействия на человека электрического тока и электрической дуги</a:t>
            </a:r>
            <a:r>
              <a:rPr lang="ru-RU" dirty="0" smtClean="0"/>
              <a:t>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  Электрический </a:t>
            </a:r>
            <a:r>
              <a:rPr lang="ru-RU" dirty="0"/>
              <a:t>ток, проходя через живой организм, производит:</a:t>
            </a:r>
          </a:p>
          <a:p>
            <a:pPr lvl="0" algn="just"/>
            <a:r>
              <a:rPr lang="ru-RU" u="sng" dirty="0"/>
              <a:t>термическое (тепловое) действие</a:t>
            </a:r>
            <a:r>
              <a:rPr lang="ru-RU" dirty="0"/>
              <a:t>, которое выражается в ожогах отдельных участков тела, нагреве кровеносных сосудов, крови, нервных волокон и т.п.;</a:t>
            </a:r>
          </a:p>
          <a:p>
            <a:pPr lvl="0" algn="just"/>
            <a:r>
              <a:rPr lang="ru-RU" u="sng" dirty="0"/>
              <a:t>электролитическое (биохимическое) действие </a:t>
            </a:r>
            <a:r>
              <a:rPr lang="ru-RU" dirty="0"/>
              <a:t>– выражается в разложении крови и других органических жидкостей, вызывая значительные нарушения их физико-химических составов;</a:t>
            </a:r>
          </a:p>
          <a:p>
            <a:pPr algn="just"/>
            <a:r>
              <a:rPr lang="ru-RU" u="sng" dirty="0"/>
              <a:t>биологическое (механическое) действие </a:t>
            </a:r>
            <a:r>
              <a:rPr lang="ru-RU" dirty="0"/>
              <a:t>– выражается в раздражении и возбуждении живых тканей организма, сопровождается непроизвольным судорожным сокращением мышц (в том числе сердца, лёгких).</a:t>
            </a:r>
          </a:p>
        </p:txBody>
      </p:sp>
    </p:spTree>
    <p:extLst>
      <p:ext uri="{BB962C8B-B14F-4D97-AF65-F5344CB8AC3E}">
        <p14:creationId xmlns:p14="http://schemas.microsoft.com/office/powerpoint/2010/main" val="910539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5"/>
            <a:ext cx="8229600" cy="381642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К </a:t>
            </a:r>
            <a:r>
              <a:rPr lang="ru-RU" dirty="0" err="1"/>
              <a:t>электротравмам</a:t>
            </a:r>
            <a:r>
              <a:rPr lang="ru-RU" dirty="0"/>
              <a:t> относятся:</a:t>
            </a:r>
          </a:p>
          <a:p>
            <a:pPr lvl="0"/>
            <a:r>
              <a:rPr lang="ru-RU" dirty="0"/>
              <a:t>электрические ожоги (токовые, контактные дуговые, а также комбинированные);</a:t>
            </a:r>
          </a:p>
          <a:p>
            <a:pPr lvl="0"/>
            <a:r>
              <a:rPr lang="ru-RU" dirty="0"/>
              <a:t>электрические знаки («метки»), металлизация кожи;</a:t>
            </a:r>
          </a:p>
          <a:p>
            <a:pPr lvl="0"/>
            <a:r>
              <a:rPr lang="ru-RU" dirty="0"/>
              <a:t>механические повреждения;</a:t>
            </a:r>
          </a:p>
          <a:p>
            <a:pPr lvl="0"/>
            <a:r>
              <a:rPr lang="ru-RU" dirty="0" err="1"/>
              <a:t>электроофтальмия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электрический удар (электрический шок).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 </a:t>
            </a:r>
            <a:r>
              <a:rPr lang="ru-RU" dirty="0"/>
              <a:t>зависимости от последствий электрические удары делятся на четыре степени:</a:t>
            </a:r>
          </a:p>
          <a:p>
            <a:pPr lvl="0"/>
            <a:r>
              <a:rPr lang="ru-RU" dirty="0"/>
              <a:t>судорожное сокращение мышц без потери сознания;</a:t>
            </a:r>
          </a:p>
          <a:p>
            <a:pPr lvl="0"/>
            <a:r>
              <a:rPr lang="ru-RU" dirty="0"/>
              <a:t>судорожное сокращение мышц с потерей сознания;</a:t>
            </a:r>
          </a:p>
          <a:p>
            <a:pPr lvl="0"/>
            <a:r>
              <a:rPr lang="ru-RU" dirty="0"/>
              <a:t>потеря сознания с нарушением дыхания или сердечной деятельности;</a:t>
            </a:r>
          </a:p>
          <a:p>
            <a:pPr lvl="0"/>
            <a:r>
              <a:rPr lang="ru-RU" dirty="0"/>
              <a:t>состояние клинической смерти в результате фибрилляции сердца или асфиксии (удушья).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http://im0-tub-ru.yandex.net/i?id=ced404f5cc5748cd40d5c5cae60fbb0f-76-144&amp;n=24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054" y="4221088"/>
            <a:ext cx="2822818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im0-tub-ru.yandex.net/i?id=04137ab4614cc8cb8a8f167e610faf7a-12-144&amp;n=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221088"/>
            <a:ext cx="25922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549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2670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Факторы, определяющие исход поражения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4258816" cy="24048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/>
              <a:t>   Основными </a:t>
            </a:r>
            <a:r>
              <a:rPr lang="ru-RU" dirty="0"/>
              <a:t>факторами, </a:t>
            </a:r>
            <a:r>
              <a:rPr lang="ru-RU" dirty="0" err="1" smtClean="0"/>
              <a:t>определя-ющими</a:t>
            </a:r>
            <a:r>
              <a:rPr lang="ru-RU" dirty="0" smtClean="0"/>
              <a:t> </a:t>
            </a:r>
            <a:r>
              <a:rPr lang="ru-RU" dirty="0"/>
              <a:t>исход поражения, </a:t>
            </a:r>
            <a:r>
              <a:rPr lang="ru-RU" dirty="0" smtClean="0"/>
              <a:t>являются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величина </a:t>
            </a:r>
            <a:r>
              <a:rPr lang="ru-RU" dirty="0"/>
              <a:t>тока </a:t>
            </a:r>
            <a:r>
              <a:rPr lang="ru-RU" dirty="0" smtClean="0"/>
              <a:t>и напряжения;</a:t>
            </a:r>
          </a:p>
          <a:p>
            <a:r>
              <a:rPr lang="ru-RU" dirty="0" smtClean="0"/>
              <a:t>продолжительность </a:t>
            </a:r>
            <a:r>
              <a:rPr lang="ru-RU" dirty="0"/>
              <a:t>воздействия </a:t>
            </a:r>
            <a:r>
              <a:rPr lang="ru-RU" dirty="0" smtClean="0"/>
              <a:t>тока;</a:t>
            </a:r>
          </a:p>
          <a:p>
            <a:r>
              <a:rPr lang="ru-RU" dirty="0" smtClean="0"/>
              <a:t>сопротивление тела;</a:t>
            </a:r>
          </a:p>
          <a:p>
            <a:r>
              <a:rPr lang="ru-RU" dirty="0" smtClean="0"/>
              <a:t>петля </a:t>
            </a:r>
            <a:r>
              <a:rPr lang="ru-RU" dirty="0"/>
              <a:t>(«путь») </a:t>
            </a:r>
            <a:r>
              <a:rPr lang="ru-RU" dirty="0" smtClean="0"/>
              <a:t>тока.</a:t>
            </a:r>
            <a:endParaRPr lang="ru-RU" dirty="0"/>
          </a:p>
        </p:txBody>
      </p:sp>
      <p:pic>
        <p:nvPicPr>
          <p:cNvPr id="2050" name="Picture 2" descr="http://im0-tub-ru.yandex.net/i?id=172bb0af4dd695d808da95945fd3dcf0-13-144&amp;n=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221088"/>
            <a:ext cx="21602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1.gstatic.com/images?q=tbn:ANd9GcSFrgiguSXx1lk2xTuas4svAF2A4hQ5zS4OvbZyfDq_Tcg-2bFqL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367240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920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Величина тока и напряжения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733256"/>
          </a:xfrm>
        </p:spPr>
        <p:txBody>
          <a:bodyPr>
            <a:normAutofit fontScale="55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 Электрический </a:t>
            </a:r>
            <a:r>
              <a:rPr lang="ru-RU" dirty="0"/>
              <a:t>ток, как поражающий фактор, определяет степень физиологического воздействия на человека. Напряжение следует рассматривать лишь как фактор, обуславливающий протекание того или иного тока в конкретных условиях – чем больше напряжение прикосновения, тем больше поражающий ток.</a:t>
            </a:r>
          </a:p>
          <a:p>
            <a:pPr marL="0" indent="0" algn="just">
              <a:buNone/>
            </a:pPr>
            <a:r>
              <a:rPr lang="ru-RU" dirty="0" smtClean="0"/>
              <a:t>      По </a:t>
            </a:r>
            <a:r>
              <a:rPr lang="ru-RU" dirty="0"/>
              <a:t>степени физиологического воздействия можно выделить следующие поражающие токи:</a:t>
            </a:r>
          </a:p>
          <a:p>
            <a:pPr lvl="0" algn="just"/>
            <a:r>
              <a:rPr lang="ru-RU" dirty="0"/>
              <a:t>0.8 – 1.2 мА - пороговый ощутимый </a:t>
            </a:r>
            <a:r>
              <a:rPr lang="ru-RU" dirty="0" smtClean="0"/>
              <a:t>ток;</a:t>
            </a:r>
            <a:endParaRPr lang="ru-RU" dirty="0"/>
          </a:p>
          <a:p>
            <a:pPr lvl="0" algn="just"/>
            <a:r>
              <a:rPr lang="ru-RU" dirty="0"/>
              <a:t>10 - 16 мА - пороговый </a:t>
            </a:r>
            <a:r>
              <a:rPr lang="ru-RU" dirty="0" err="1"/>
              <a:t>неотпускающий</a:t>
            </a:r>
            <a:r>
              <a:rPr lang="ru-RU" dirty="0"/>
              <a:t> (приковывающий) </a:t>
            </a:r>
            <a:r>
              <a:rPr lang="ru-RU" dirty="0" smtClean="0"/>
              <a:t>ток;</a:t>
            </a:r>
            <a:endParaRPr lang="ru-RU" dirty="0"/>
          </a:p>
          <a:p>
            <a:pPr lvl="0" algn="just"/>
            <a:r>
              <a:rPr lang="ru-RU" dirty="0"/>
              <a:t>100 мА - пороговый </a:t>
            </a:r>
            <a:r>
              <a:rPr lang="ru-RU" dirty="0" err="1"/>
              <a:t>фибрилляционный</a:t>
            </a:r>
            <a:r>
              <a:rPr lang="ru-RU" dirty="0"/>
              <a:t> ток; </a:t>
            </a:r>
            <a:endParaRPr lang="ru-RU" dirty="0" smtClean="0"/>
          </a:p>
          <a:p>
            <a:pPr lvl="0" algn="just"/>
            <a:r>
              <a:rPr lang="ru-RU" dirty="0" smtClean="0"/>
              <a:t>150 – 200 мА – остановка сердца, клиническая смерть.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Следует </a:t>
            </a:r>
            <a:r>
              <a:rPr lang="ru-RU" b="1" dirty="0"/>
              <a:t>отметить, что никакое напряжение нельзя признать полностью безопасным и работать без средств защиты.</a:t>
            </a:r>
            <a:endParaRPr lang="ru-RU" dirty="0"/>
          </a:p>
          <a:p>
            <a:pPr marL="0" indent="0" algn="just">
              <a:buNone/>
            </a:pPr>
            <a:r>
              <a:rPr lang="ru-RU" dirty="0" smtClean="0"/>
              <a:t>       Так</a:t>
            </a:r>
            <a:r>
              <a:rPr lang="ru-RU" dirty="0"/>
              <a:t>, например, автомобильный аккумулятор имеет напряжение 12-15 Вольт и не вызывает поражения электрическим током при прикосновении (ток через тело человека меньше порогового ощутимого тока). Но при случайном замыкании клемм аккумулятора возникает мощная дуга, способная сильно обжечь кожу или сетчатку глаз; также возможны механические травмы (человек инстинктивно отшатывается от дуги и может неудачно упасть). </a:t>
            </a:r>
            <a:endParaRPr lang="ru-RU" dirty="0" smtClean="0"/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  Точно </a:t>
            </a:r>
            <a:r>
              <a:rPr lang="ru-RU" dirty="0"/>
              <a:t>также человек инстинктивно отшатывается при прикосновении к сети временного освещения (36 Вольт, ток уже ощущается), что грозит падением с высоты, даже если ток, протекающий через тело невелик, и не мог бы вызвать поражения сам по себе.</a:t>
            </a:r>
          </a:p>
        </p:txBody>
      </p:sp>
    </p:spTree>
    <p:extLst>
      <p:ext uri="{BB962C8B-B14F-4D97-AF65-F5344CB8AC3E}">
        <p14:creationId xmlns:p14="http://schemas.microsoft.com/office/powerpoint/2010/main" val="1741325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/>
              <a:t>Продолжительность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воздействия </a:t>
            </a:r>
            <a:r>
              <a:rPr lang="ru-RU" b="1" i="1" dirty="0"/>
              <a:t>тока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600201"/>
            <a:ext cx="5328592" cy="3629000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Этот фактор имеет не только физиологическое, но и практическое значение при проектировании устройств защитного отключения (УЗО). ГОСТ 12.1.038-82 «Предельно допустимые уровни напряжений прикосновения и токов» дает подробную таблицу зависимости допустимых для человека значений токов от продолжительности их воздействия. </a:t>
            </a:r>
          </a:p>
          <a:p>
            <a:pPr marL="0" indent="0" algn="just">
              <a:buNone/>
            </a:pPr>
            <a:r>
              <a:rPr lang="ru-RU" dirty="0"/>
              <a:t> </a:t>
            </a:r>
            <a:r>
              <a:rPr lang="ru-RU" dirty="0" smtClean="0"/>
              <a:t>    Например, при продолжительности воздействия 0,1 с допустимый ток составляет 500мА, при 0,2 с – 250мА, при 0,4 с – 125мА, при 0,5 с – 100мА, при 0,7 с – 70мА, при 1,0 с – 50мА.</a:t>
            </a:r>
            <a:endParaRPr lang="ru-RU" dirty="0"/>
          </a:p>
        </p:txBody>
      </p:sp>
      <p:pic>
        <p:nvPicPr>
          <p:cNvPr id="3074" name="Picture 2" descr="http://im0-tub-ru.yandex.net/i?id=60be3ffdb68f96edc7369629ea56fd58-96-144&amp;n=2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700808"/>
            <a:ext cx="2305422" cy="2085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upload.wikimedia.org/wikipedia/ru/thumb/5/59/%D0%A3%D0%B7%D0%BE.svg/640px-%D0%A3%D0%B7%D0%BE.sv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1" y="4077072"/>
            <a:ext cx="1656184" cy="223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198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i="1" dirty="0"/>
              <a:t>Сопротивление </a:t>
            </a:r>
            <a:r>
              <a:rPr lang="ru-RU" sz="4000" b="1" i="1" dirty="0" smtClean="0"/>
              <a:t>тела человека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836712"/>
            <a:ext cx="5760640" cy="6264696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dirty="0" smtClean="0"/>
              <a:t>      Величина </a:t>
            </a:r>
            <a:r>
              <a:rPr lang="ru-RU" dirty="0"/>
              <a:t>непостоянная, зависит от конкретных условий, меняется в пределах от нескольких сотен Ом до нескольких мегом. С достаточной степенью точности можно считать, что при воздействии напряжения промышленной частоты 50 Герц, сопротивление тела человека являйся активной величиной, состоящей из внутренней и наружной составляющих. Внутреннее сопротивление у всех людей примерно одинаково и составляет 600 – 800 Ом. Из этого можно сделать вывод, что сопротивление тела человека определяется в основном величиной наружного сопротивления, а конкретно – состоянием кожи рук толщиной всего лишь 0.2 мм (в первую очередь ее наружным слоем – эпидермисом).</a:t>
            </a:r>
          </a:p>
          <a:p>
            <a:pPr marL="0" indent="0" algn="just">
              <a:buNone/>
            </a:pPr>
            <a:r>
              <a:rPr lang="ru-RU" dirty="0" smtClean="0"/>
              <a:t>      Примеров </a:t>
            </a:r>
            <a:r>
              <a:rPr lang="ru-RU" dirty="0"/>
              <a:t>тому немало, вот один из них. Рабочий опускает в электролитическую ванну средний и указательный пальцы руки и получает смертельный удар. Оказалось, что причиной гибели явился имевший место порез кожи на одном из пальцев. Эпидермис не оказал своего защитного действия, и поражение произошло при явно безопасной петле тока.</a:t>
            </a:r>
          </a:p>
          <a:p>
            <a:pPr marL="0" indent="0" algn="just">
              <a:buNone/>
            </a:pPr>
            <a:r>
              <a:rPr lang="ru-RU" dirty="0" smtClean="0"/>
              <a:t>      Действительно</a:t>
            </a:r>
            <a:r>
              <a:rPr lang="ru-RU" dirty="0"/>
              <a:t>, если оценить этот факт в относительных единицах и принять сопротивление кожи за 1, то сопротивление внутренних тканей, костей, лимфы, крови составит 0.15 - 0.20, а сопротивление нервных волокон – всего лишь 0.025 («нервы» – отличные проводники электрического тока!). Кстати, именно поэтому опасно приложение электродов к так называемым </a:t>
            </a:r>
            <a:r>
              <a:rPr lang="ru-RU" dirty="0" err="1"/>
              <a:t>акупунктурным</a:t>
            </a:r>
            <a:r>
              <a:rPr lang="ru-RU" dirty="0"/>
              <a:t> точкам. Так как они соединены нервными волокнами, поражающий ток может возникнуть при очень малых напряжениях. Именно один из таких случаев описан в литературе, когда поражение человека произошло при напряжении 5 Вольт. Сопротивление тела не является постоянной величиной: в условиях повышенной влажности оно снижается в 12 раз, в воде – в 25 раз, резко снижает его принятие алкоголя.</a:t>
            </a:r>
          </a:p>
          <a:p>
            <a:pPr marL="0" indent="0" algn="just">
              <a:buNone/>
            </a:pPr>
            <a:r>
              <a:rPr lang="ru-RU" dirty="0" smtClean="0"/>
              <a:t>      Таким </a:t>
            </a:r>
            <a:r>
              <a:rPr lang="ru-RU" dirty="0"/>
              <a:t>образом, к факторам состояния человека, существенно увеличивающим вероятность смертельного поражения человека электрическим током следует отнести:</a:t>
            </a:r>
          </a:p>
          <a:p>
            <a:pPr lvl="0" algn="just"/>
            <a:r>
              <a:rPr lang="ru-RU" dirty="0"/>
              <a:t>всё, что увеличивает темп работы сердца – усталость, возбуждение, принятие алкоголя, наркотиков, некоторых лекарств, курение, болезни;</a:t>
            </a:r>
          </a:p>
          <a:p>
            <a:pPr algn="just"/>
            <a:r>
              <a:rPr lang="ru-RU" dirty="0"/>
              <a:t>все, что уменьшает сопротивление кожи – потливость, порезы, принятие алкоголя.</a:t>
            </a:r>
          </a:p>
        </p:txBody>
      </p:sp>
      <p:pic>
        <p:nvPicPr>
          <p:cNvPr id="4" name="Рисунок 3" descr="https://encrypted-tbn1.gstatic.com/images?q=tbn:ANd9GcS8uCWFYfD76zQM62UtNULaqHGma4jeIcR9lLxdvc_bxVUdE9ring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08720"/>
            <a:ext cx="2088232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789040"/>
            <a:ext cx="2520280" cy="25649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6244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1681</TotalTime>
  <Words>3626</Words>
  <Application>Microsoft Office PowerPoint</Application>
  <PresentationFormat>Экран (4:3)</PresentationFormat>
  <Paragraphs>193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электробезопасность</vt:lpstr>
      <vt:lpstr>Группы по электробезопасности</vt:lpstr>
      <vt:lpstr>Статистика электротравматизма</vt:lpstr>
      <vt:lpstr>Электрические травмы</vt:lpstr>
      <vt:lpstr>Презентация PowerPoint</vt:lpstr>
      <vt:lpstr>Факторы, определяющие исход поражения</vt:lpstr>
      <vt:lpstr>Величина тока и напряжения</vt:lpstr>
      <vt:lpstr>Продолжительность  воздействия тока</vt:lpstr>
      <vt:lpstr>Сопротивление тела человека</vt:lpstr>
      <vt:lpstr>Путь («петля») тока через тело человека</vt:lpstr>
      <vt:lpstr>Шаговое напряжение</vt:lpstr>
      <vt:lpstr>Организация эксплуатации электроустановок</vt:lpstr>
      <vt:lpstr>Требования к персоналу и его подготовка</vt:lpstr>
      <vt:lpstr>Обязательные формы работы с персоналом</vt:lpstr>
      <vt:lpstr>Оперативное управление</vt:lpstr>
      <vt:lpstr>Заземляющие устройства </vt:lpstr>
      <vt:lpstr>Переносные и передвижные электроприемники</vt:lpstr>
      <vt:lpstr>Безопасное производство работ</vt:lpstr>
      <vt:lpstr>Технические мероприятия, обеспечивающие безопасность работ со снятием напряжения</vt:lpstr>
      <vt:lpstr>Необходимые условия безопасного производства работ</vt:lpstr>
      <vt:lpstr>Защитные средства, применяемые в электроустановках</vt:lpstr>
      <vt:lpstr>Первая медицинская помощь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электробезопасность</dc:title>
  <dc:creator>Malinovskij Konstantin (LNN)</dc:creator>
  <cp:lastModifiedBy>Malinovskij Konstantin (LNN)</cp:lastModifiedBy>
  <cp:revision>24</cp:revision>
  <dcterms:created xsi:type="dcterms:W3CDTF">2014-09-16T12:21:47Z</dcterms:created>
  <dcterms:modified xsi:type="dcterms:W3CDTF">2014-09-22T09:34:52Z</dcterms:modified>
</cp:coreProperties>
</file>