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F2DE63D5-997A-4646-A377-4702673A728D}" styleName="Светлый стиль 2 - акцент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35758FB7-9AC5-4552-8A53-C91805E547FA}" styleName="Стиль из темы 1 - акцент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5A111915-BE36-4E01-A7E5-04B1672EAD32}" styleName="Светлый стиль 2 - акцент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386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5" name="Group 94"/>
          <p:cNvGrpSpPr/>
          <p:nvPr/>
        </p:nvGrpSpPr>
        <p:grpSpPr>
          <a:xfrm>
            <a:off x="0" y="-30477"/>
            <a:ext cx="9067800" cy="6889273"/>
            <a:chOff x="0" y="-30477"/>
            <a:chExt cx="9067800" cy="6889273"/>
          </a:xfrm>
        </p:grpSpPr>
        <p:cxnSp>
          <p:nvCxnSpPr>
            <p:cNvPr id="110" name="Straight Connector 109"/>
            <p:cNvCxnSpPr/>
            <p:nvPr/>
          </p:nvCxnSpPr>
          <p:spPr>
            <a:xfrm rot="16200000" flipH="1">
              <a:off x="-14478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7" name="Straight Connector 176"/>
            <p:cNvCxnSpPr/>
            <p:nvPr/>
          </p:nvCxnSpPr>
          <p:spPr>
            <a:xfrm rot="16200000" flipH="1">
              <a:off x="-16383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8" name="Straight Connector 177"/>
            <p:cNvCxnSpPr/>
            <p:nvPr/>
          </p:nvCxnSpPr>
          <p:spPr>
            <a:xfrm rot="5400000">
              <a:off x="-14859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1" name="Straight Connector 180"/>
            <p:cNvCxnSpPr/>
            <p:nvPr/>
          </p:nvCxnSpPr>
          <p:spPr>
            <a:xfrm rot="5400000">
              <a:off x="-3238500" y="3314700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2" name="Straight Connector 181"/>
            <p:cNvCxnSpPr/>
            <p:nvPr/>
          </p:nvCxnSpPr>
          <p:spPr>
            <a:xfrm rot="16200000" flipH="1">
              <a:off x="-3314700" y="3314700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3" name="Straight Connector 182"/>
            <p:cNvCxnSpPr/>
            <p:nvPr/>
          </p:nvCxnSpPr>
          <p:spPr>
            <a:xfrm rot="16200000" flipH="1">
              <a:off x="-1371600" y="2971800"/>
              <a:ext cx="6858000" cy="9144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4" name="Straight Connector 183"/>
            <p:cNvCxnSpPr/>
            <p:nvPr/>
          </p:nvCxnSpPr>
          <p:spPr>
            <a:xfrm rot="16200000" flipH="1">
              <a:off x="-2819400" y="3200400"/>
              <a:ext cx="6858000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5" name="Straight Connector 184"/>
            <p:cNvCxnSpPr/>
            <p:nvPr/>
          </p:nvCxnSpPr>
          <p:spPr>
            <a:xfrm rot="5400000">
              <a:off x="-2705099" y="3238500"/>
              <a:ext cx="6858000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6" name="Straight Connector 185"/>
            <p:cNvCxnSpPr/>
            <p:nvPr/>
          </p:nvCxnSpPr>
          <p:spPr>
            <a:xfrm rot="16200000" flipH="1">
              <a:off x="-2133600" y="3200400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7" name="Straight Connector 186"/>
            <p:cNvCxnSpPr/>
            <p:nvPr/>
          </p:nvCxnSpPr>
          <p:spPr>
            <a:xfrm rot="16200000" flipH="1">
              <a:off x="-31242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8" name="Straight Connector 187"/>
            <p:cNvCxnSpPr/>
            <p:nvPr/>
          </p:nvCxnSpPr>
          <p:spPr>
            <a:xfrm rot="16200000" flipH="1">
              <a:off x="-1828799" y="3352799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9" name="Straight Connector 188"/>
            <p:cNvCxnSpPr/>
            <p:nvPr/>
          </p:nvCxnSpPr>
          <p:spPr>
            <a:xfrm rot="16200000" flipH="1">
              <a:off x="-28194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0" name="Straight Connector 189"/>
            <p:cNvCxnSpPr/>
            <p:nvPr/>
          </p:nvCxnSpPr>
          <p:spPr>
            <a:xfrm rot="16200000" flipH="1">
              <a:off x="-2438400" y="3124200"/>
              <a:ext cx="6858000" cy="609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5" name="Straight Connector 164"/>
            <p:cNvCxnSpPr/>
            <p:nvPr/>
          </p:nvCxnSpPr>
          <p:spPr>
            <a:xfrm rot="5400000">
              <a:off x="-1731645" y="2722245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6" name="Straight Connector 165"/>
            <p:cNvCxnSpPr/>
            <p:nvPr/>
          </p:nvCxnSpPr>
          <p:spPr>
            <a:xfrm rot="5400000">
              <a:off x="-1142048" y="3277552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9" name="Straight Connector 168"/>
            <p:cNvCxnSpPr/>
            <p:nvPr/>
          </p:nvCxnSpPr>
          <p:spPr>
            <a:xfrm rot="5400000">
              <a:off x="-9144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3" name="Straight Connector 172"/>
            <p:cNvCxnSpPr/>
            <p:nvPr/>
          </p:nvCxnSpPr>
          <p:spPr>
            <a:xfrm rot="5400000">
              <a:off x="-1855470" y="3227070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Straight Connector 120"/>
            <p:cNvCxnSpPr/>
            <p:nvPr/>
          </p:nvCxnSpPr>
          <p:spPr>
            <a:xfrm rot="16200000" flipH="1">
              <a:off x="-2643187" y="3252788"/>
              <a:ext cx="6858000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Straight Connector 144"/>
            <p:cNvCxnSpPr/>
            <p:nvPr/>
          </p:nvCxnSpPr>
          <p:spPr>
            <a:xfrm rot="16200000" flipH="1">
              <a:off x="-1954530" y="3326130"/>
              <a:ext cx="6858000" cy="20574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Straight Connector 107"/>
            <p:cNvCxnSpPr/>
            <p:nvPr/>
          </p:nvCxnSpPr>
          <p:spPr>
            <a:xfrm rot="16200000" flipH="1">
              <a:off x="-23622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9" name="Straight Connector 208"/>
            <p:cNvCxnSpPr/>
            <p:nvPr/>
          </p:nvCxnSpPr>
          <p:spPr>
            <a:xfrm rot="16200000" flipH="1">
              <a:off x="-21336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0" name="Straight Connector 209"/>
            <p:cNvCxnSpPr/>
            <p:nvPr/>
          </p:nvCxnSpPr>
          <p:spPr>
            <a:xfrm rot="16200000" flipH="1">
              <a:off x="10668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1" name="Straight Connector 210"/>
            <p:cNvCxnSpPr/>
            <p:nvPr/>
          </p:nvCxnSpPr>
          <p:spPr>
            <a:xfrm rot="16200000" flipH="1">
              <a:off x="8763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2" name="Straight Connector 211"/>
            <p:cNvCxnSpPr/>
            <p:nvPr/>
          </p:nvCxnSpPr>
          <p:spPr>
            <a:xfrm rot="5400000">
              <a:off x="1028700" y="3238500"/>
              <a:ext cx="6858000" cy="3810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3" name="Straight Connector 212"/>
            <p:cNvCxnSpPr/>
            <p:nvPr/>
          </p:nvCxnSpPr>
          <p:spPr>
            <a:xfrm rot="5400000">
              <a:off x="-723900" y="3314700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4" name="Straight Connector 213"/>
            <p:cNvCxnSpPr/>
            <p:nvPr/>
          </p:nvCxnSpPr>
          <p:spPr>
            <a:xfrm rot="16200000" flipH="1">
              <a:off x="-800100" y="3314700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5" name="Straight Connector 214"/>
            <p:cNvCxnSpPr/>
            <p:nvPr/>
          </p:nvCxnSpPr>
          <p:spPr>
            <a:xfrm rot="5400000">
              <a:off x="-152400" y="3429000"/>
              <a:ext cx="6858000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6" name="Straight Connector 215"/>
            <p:cNvCxnSpPr/>
            <p:nvPr/>
          </p:nvCxnSpPr>
          <p:spPr>
            <a:xfrm rot="16200000" flipH="1">
              <a:off x="-304800" y="3200400"/>
              <a:ext cx="6858000" cy="4572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7" name="Straight Connector 216"/>
            <p:cNvCxnSpPr/>
            <p:nvPr/>
          </p:nvCxnSpPr>
          <p:spPr>
            <a:xfrm rot="5400000">
              <a:off x="-190499" y="3238500"/>
              <a:ext cx="6858000" cy="3810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8" name="Straight Connector 217"/>
            <p:cNvCxnSpPr/>
            <p:nvPr/>
          </p:nvCxnSpPr>
          <p:spPr>
            <a:xfrm rot="16200000" flipH="1">
              <a:off x="381000" y="3200400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9" name="Straight Connector 218"/>
            <p:cNvCxnSpPr/>
            <p:nvPr/>
          </p:nvCxnSpPr>
          <p:spPr>
            <a:xfrm rot="16200000" flipH="1">
              <a:off x="-6096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0" name="Straight Connector 219"/>
            <p:cNvCxnSpPr/>
            <p:nvPr/>
          </p:nvCxnSpPr>
          <p:spPr>
            <a:xfrm rot="16200000" flipH="1">
              <a:off x="685801" y="3352799"/>
              <a:ext cx="6858000" cy="152401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1" name="Straight Connector 220"/>
            <p:cNvCxnSpPr/>
            <p:nvPr/>
          </p:nvCxnSpPr>
          <p:spPr>
            <a:xfrm rot="16200000" flipH="1">
              <a:off x="-3048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2" name="Straight Connector 221"/>
            <p:cNvCxnSpPr/>
            <p:nvPr/>
          </p:nvCxnSpPr>
          <p:spPr>
            <a:xfrm rot="5400000">
              <a:off x="-1028700" y="3314700"/>
              <a:ext cx="6858000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3" name="Straight Connector 222"/>
            <p:cNvCxnSpPr/>
            <p:nvPr/>
          </p:nvCxnSpPr>
          <p:spPr>
            <a:xfrm rot="5400000">
              <a:off x="782955" y="2722245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4" name="Straight Connector 223"/>
            <p:cNvCxnSpPr/>
            <p:nvPr/>
          </p:nvCxnSpPr>
          <p:spPr>
            <a:xfrm rot="5400000">
              <a:off x="1372552" y="3277552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5" name="Straight Connector 224"/>
            <p:cNvCxnSpPr/>
            <p:nvPr/>
          </p:nvCxnSpPr>
          <p:spPr>
            <a:xfrm rot="5400000">
              <a:off x="16002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6" name="Straight Connector 225"/>
            <p:cNvCxnSpPr/>
            <p:nvPr/>
          </p:nvCxnSpPr>
          <p:spPr>
            <a:xfrm rot="5400000">
              <a:off x="659130" y="3227070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7" name="Straight Connector 226"/>
            <p:cNvCxnSpPr/>
            <p:nvPr/>
          </p:nvCxnSpPr>
          <p:spPr>
            <a:xfrm rot="16200000" flipH="1">
              <a:off x="-128587" y="3252788"/>
              <a:ext cx="6858000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8" name="Straight Connector 227"/>
            <p:cNvCxnSpPr/>
            <p:nvPr/>
          </p:nvCxnSpPr>
          <p:spPr>
            <a:xfrm rot="16200000" flipH="1">
              <a:off x="560070" y="3326130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9" name="Straight Connector 228"/>
            <p:cNvCxnSpPr/>
            <p:nvPr/>
          </p:nvCxnSpPr>
          <p:spPr>
            <a:xfrm rot="16200000" flipH="1">
              <a:off x="1524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0" name="Straight Connector 229"/>
            <p:cNvCxnSpPr/>
            <p:nvPr/>
          </p:nvCxnSpPr>
          <p:spPr>
            <a:xfrm rot="16200000" flipH="1">
              <a:off x="3810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7" name="Straight Connector 236"/>
            <p:cNvCxnSpPr/>
            <p:nvPr/>
          </p:nvCxnSpPr>
          <p:spPr>
            <a:xfrm rot="16200000" flipH="1">
              <a:off x="2743200" y="3352801"/>
              <a:ext cx="6858000" cy="1524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8" name="Straight Connector 237"/>
            <p:cNvCxnSpPr/>
            <p:nvPr/>
          </p:nvCxnSpPr>
          <p:spPr>
            <a:xfrm rot="16200000" flipH="1">
              <a:off x="2095501" y="3238501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9" name="Straight Connector 238"/>
            <p:cNvCxnSpPr/>
            <p:nvPr/>
          </p:nvCxnSpPr>
          <p:spPr>
            <a:xfrm rot="5400000">
              <a:off x="2705100" y="3238501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0" name="Straight Connector 239"/>
            <p:cNvCxnSpPr/>
            <p:nvPr/>
          </p:nvCxnSpPr>
          <p:spPr>
            <a:xfrm rot="5400000">
              <a:off x="1828801" y="3276600"/>
              <a:ext cx="6857999" cy="3048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1" name="Straight Connector 240"/>
            <p:cNvCxnSpPr/>
            <p:nvPr/>
          </p:nvCxnSpPr>
          <p:spPr>
            <a:xfrm rot="16200000" flipH="1">
              <a:off x="1066800" y="3200402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2" name="Straight Connector 241"/>
            <p:cNvCxnSpPr/>
            <p:nvPr/>
          </p:nvCxnSpPr>
          <p:spPr>
            <a:xfrm rot="16200000" flipH="1">
              <a:off x="2362201" y="3352800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3" name="Straight Connector 242"/>
            <p:cNvCxnSpPr/>
            <p:nvPr/>
          </p:nvCxnSpPr>
          <p:spPr>
            <a:xfrm rot="5400000">
              <a:off x="2646045" y="2722246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56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4" name="Straight Connector 243"/>
            <p:cNvCxnSpPr/>
            <p:nvPr/>
          </p:nvCxnSpPr>
          <p:spPr>
            <a:xfrm rot="5400000">
              <a:off x="3048952" y="3277553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5" name="Straight Connector 244"/>
            <p:cNvCxnSpPr/>
            <p:nvPr/>
          </p:nvCxnSpPr>
          <p:spPr>
            <a:xfrm rot="5400000">
              <a:off x="2895600" y="3276601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6" name="Straight Connector 245"/>
            <p:cNvCxnSpPr/>
            <p:nvPr/>
          </p:nvCxnSpPr>
          <p:spPr>
            <a:xfrm rot="5400000">
              <a:off x="2388870" y="3227071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7" name="Straight Connector 246"/>
            <p:cNvCxnSpPr/>
            <p:nvPr/>
          </p:nvCxnSpPr>
          <p:spPr>
            <a:xfrm rot="16200000" flipH="1">
              <a:off x="2236470" y="3326131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8" name="Straight Connector 247"/>
            <p:cNvCxnSpPr/>
            <p:nvPr/>
          </p:nvCxnSpPr>
          <p:spPr>
            <a:xfrm rot="16200000" flipH="1">
              <a:off x="1752600" y="3352801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9" name="Straight Connector 248"/>
            <p:cNvCxnSpPr/>
            <p:nvPr/>
          </p:nvCxnSpPr>
          <p:spPr>
            <a:xfrm rot="16200000" flipH="1">
              <a:off x="19812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0" name="Straight Connector 249"/>
            <p:cNvCxnSpPr/>
            <p:nvPr/>
          </p:nvCxnSpPr>
          <p:spPr>
            <a:xfrm rot="5400000">
              <a:off x="3467100" y="3314701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1" name="Straight Connector 250"/>
            <p:cNvCxnSpPr/>
            <p:nvPr/>
          </p:nvCxnSpPr>
          <p:spPr>
            <a:xfrm rot="16200000" flipH="1">
              <a:off x="3467099" y="3314701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2" name="Straight Connector 251"/>
            <p:cNvCxnSpPr/>
            <p:nvPr/>
          </p:nvCxnSpPr>
          <p:spPr>
            <a:xfrm rot="5400000">
              <a:off x="4038600" y="3429001"/>
              <a:ext cx="6858000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3" name="Straight Connector 252"/>
            <p:cNvCxnSpPr/>
            <p:nvPr/>
          </p:nvCxnSpPr>
          <p:spPr>
            <a:xfrm rot="16200000" flipH="1">
              <a:off x="3886200" y="3200401"/>
              <a:ext cx="6858000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4" name="Straight Connector 253"/>
            <p:cNvCxnSpPr/>
            <p:nvPr/>
          </p:nvCxnSpPr>
          <p:spPr>
            <a:xfrm rot="5400000">
              <a:off x="4000501" y="3238501"/>
              <a:ext cx="6858000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5" name="Straight Connector 254"/>
            <p:cNvCxnSpPr/>
            <p:nvPr/>
          </p:nvCxnSpPr>
          <p:spPr>
            <a:xfrm rot="16200000" flipH="1">
              <a:off x="4572000" y="3200401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7" name="Straight Connector 256"/>
            <p:cNvCxnSpPr/>
            <p:nvPr/>
          </p:nvCxnSpPr>
          <p:spPr>
            <a:xfrm rot="16200000" flipH="1">
              <a:off x="37338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8" name="Straight Connector 257"/>
            <p:cNvCxnSpPr/>
            <p:nvPr/>
          </p:nvCxnSpPr>
          <p:spPr>
            <a:xfrm rot="5400000">
              <a:off x="3619500" y="3314700"/>
              <a:ext cx="6858000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9" name="Straight Connector 258"/>
            <p:cNvCxnSpPr/>
            <p:nvPr/>
          </p:nvCxnSpPr>
          <p:spPr>
            <a:xfrm rot="16200000" flipH="1">
              <a:off x="4214813" y="3252788"/>
              <a:ext cx="6858000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0" name="Straight Connector 259"/>
            <p:cNvCxnSpPr/>
            <p:nvPr/>
          </p:nvCxnSpPr>
          <p:spPr>
            <a:xfrm rot="16200000" flipH="1">
              <a:off x="4751070" y="3326131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1" name="Straight Connector 260"/>
            <p:cNvCxnSpPr/>
            <p:nvPr/>
          </p:nvCxnSpPr>
          <p:spPr>
            <a:xfrm rot="16200000" flipH="1">
              <a:off x="4343400" y="3352801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2" name="Straight Connector 261"/>
            <p:cNvCxnSpPr/>
            <p:nvPr/>
          </p:nvCxnSpPr>
          <p:spPr>
            <a:xfrm rot="16200000" flipH="1">
              <a:off x="4572000" y="3352801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4" name="Straight Connector 263"/>
            <p:cNvCxnSpPr/>
            <p:nvPr/>
          </p:nvCxnSpPr>
          <p:spPr>
            <a:xfrm rot="16200000" flipH="1">
              <a:off x="5257800" y="3352802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5" name="Straight Connector 264"/>
            <p:cNvCxnSpPr/>
            <p:nvPr/>
          </p:nvCxnSpPr>
          <p:spPr>
            <a:xfrm rot="16200000" flipH="1">
              <a:off x="5067300" y="3238502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6" name="Straight Connector 265"/>
            <p:cNvCxnSpPr/>
            <p:nvPr/>
          </p:nvCxnSpPr>
          <p:spPr>
            <a:xfrm rot="5400000">
              <a:off x="5219700" y="3238502"/>
              <a:ext cx="6858000" cy="3810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7" name="Straight Connector 266"/>
            <p:cNvCxnSpPr/>
            <p:nvPr/>
          </p:nvCxnSpPr>
          <p:spPr>
            <a:xfrm rot="16200000" flipH="1">
              <a:off x="4876801" y="3352801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8" name="Straight Connector 267"/>
            <p:cNvCxnSpPr/>
            <p:nvPr/>
          </p:nvCxnSpPr>
          <p:spPr>
            <a:xfrm rot="5400000">
              <a:off x="5527994" y="3318196"/>
              <a:ext cx="6888479" cy="191133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0" name="Straight Connector 269"/>
            <p:cNvCxnSpPr/>
            <p:nvPr/>
          </p:nvCxnSpPr>
          <p:spPr>
            <a:xfrm rot="5400000">
              <a:off x="4850130" y="3227072"/>
              <a:ext cx="6858000" cy="40386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1" name="Straight Connector 270"/>
            <p:cNvCxnSpPr/>
            <p:nvPr/>
          </p:nvCxnSpPr>
          <p:spPr>
            <a:xfrm rot="16200000" flipH="1">
              <a:off x="4751070" y="3326132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8" name="Straight Connector 277"/>
            <p:cNvCxnSpPr/>
            <p:nvPr/>
          </p:nvCxnSpPr>
          <p:spPr>
            <a:xfrm rot="5400000">
              <a:off x="5562599" y="3429001"/>
              <a:ext cx="6858002" cy="1588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3" name="Straight Connector 282"/>
            <p:cNvCxnSpPr/>
            <p:nvPr/>
          </p:nvCxnSpPr>
          <p:spPr>
            <a:xfrm rot="5400000">
              <a:off x="2552700" y="3390900"/>
              <a:ext cx="6858000" cy="76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9" name="Straight Connector 288"/>
            <p:cNvCxnSpPr/>
            <p:nvPr/>
          </p:nvCxnSpPr>
          <p:spPr>
            <a:xfrm rot="16200000" flipH="1">
              <a:off x="3048000" y="3352800"/>
              <a:ext cx="6858000" cy="1524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2" name="Straight Connector 291"/>
            <p:cNvCxnSpPr/>
            <p:nvPr/>
          </p:nvCxnSpPr>
          <p:spPr>
            <a:xfrm rot="16200000" flipH="1">
              <a:off x="3238500" y="3238500"/>
              <a:ext cx="6858000" cy="381000"/>
            </a:xfrm>
            <a:prstGeom prst="line">
              <a:avLst/>
            </a:prstGeom>
            <a:ln w="19050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4" name="Straight Connector 293"/>
            <p:cNvCxnSpPr/>
            <p:nvPr/>
          </p:nvCxnSpPr>
          <p:spPr>
            <a:xfrm rot="5400000">
              <a:off x="2133600" y="3276600"/>
              <a:ext cx="6858000" cy="3048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8" name="Straight Connector 297"/>
            <p:cNvCxnSpPr/>
            <p:nvPr/>
          </p:nvCxnSpPr>
          <p:spPr>
            <a:xfrm rot="16200000" flipH="1">
              <a:off x="3148013" y="3252789"/>
              <a:ext cx="6858000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9" name="Straight Connector 298"/>
            <p:cNvCxnSpPr/>
            <p:nvPr/>
          </p:nvCxnSpPr>
          <p:spPr>
            <a:xfrm rot="5400000">
              <a:off x="37719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2" name="Straight Connector 301"/>
            <p:cNvCxnSpPr/>
            <p:nvPr/>
          </p:nvCxnSpPr>
          <p:spPr>
            <a:xfrm rot="5400000">
              <a:off x="4229100" y="2933700"/>
              <a:ext cx="6858000" cy="990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7" name="Straight Connector 306"/>
            <p:cNvCxnSpPr/>
            <p:nvPr/>
          </p:nvCxnSpPr>
          <p:spPr>
            <a:xfrm rot="16200000" flipH="1">
              <a:off x="1371600" y="3200403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4972F6-EA4B-4675-A7B2-C8774AC79074}" type="datetimeFigureOut">
              <a:rPr lang="ru-RU" smtClean="0"/>
              <a:t>08.12.2011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525081-E662-45C8-BD8F-B58D362EEFFE}" type="slidenum">
              <a:rPr lang="ru-RU" smtClean="0"/>
              <a:t>‹#›</a:t>
            </a:fld>
            <a:endParaRPr lang="ru-RU"/>
          </a:p>
        </p:txBody>
      </p:sp>
      <p:sp>
        <p:nvSpPr>
          <p:cNvPr id="113" name="Rectangle 112"/>
          <p:cNvSpPr/>
          <p:nvPr/>
        </p:nvSpPr>
        <p:spPr>
          <a:xfrm>
            <a:off x="0" y="1905000"/>
            <a:ext cx="4953000" cy="31242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grpSp>
        <p:nvGrpSpPr>
          <p:cNvPr id="94" name="Group 93"/>
          <p:cNvGrpSpPr/>
          <p:nvPr/>
        </p:nvGrpSpPr>
        <p:grpSpPr>
          <a:xfrm>
            <a:off x="0" y="2057400"/>
            <a:ext cx="4801394" cy="2820988"/>
            <a:chOff x="0" y="2057400"/>
            <a:chExt cx="4801394" cy="2820988"/>
          </a:xfrm>
        </p:grpSpPr>
        <p:cxnSp>
          <p:nvCxnSpPr>
            <p:cNvPr id="117" name="Straight Connector 116"/>
            <p:cNvCxnSpPr/>
            <p:nvPr/>
          </p:nvCxnSpPr>
          <p:spPr>
            <a:xfrm>
              <a:off x="0" y="2057400"/>
              <a:ext cx="4800600" cy="1588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Straight Connector 117"/>
            <p:cNvCxnSpPr/>
            <p:nvPr/>
          </p:nvCxnSpPr>
          <p:spPr>
            <a:xfrm>
              <a:off x="0" y="4876800"/>
              <a:ext cx="4800600" cy="1588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Straight Connector 119"/>
            <p:cNvCxnSpPr/>
            <p:nvPr/>
          </p:nvCxnSpPr>
          <p:spPr>
            <a:xfrm rot="5400000">
              <a:off x="3391694" y="3467100"/>
              <a:ext cx="2818606" cy="794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2130425"/>
            <a:ext cx="4419600" cy="1600327"/>
          </a:xfrm>
        </p:spPr>
        <p:txBody>
          <a:bodyPr anchor="b">
            <a:normAutofit/>
          </a:bodyPr>
          <a:lstStyle>
            <a:lvl1pPr algn="l">
              <a:defRPr sz="3600" b="1" cap="none" spc="40" baseline="0">
                <a:ln w="13335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3733800"/>
            <a:ext cx="4419600" cy="1066800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4972F6-EA4B-4675-A7B2-C8774AC79074}" type="datetimeFigureOut">
              <a:rPr lang="ru-RU" smtClean="0"/>
              <a:t>08.12.2011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525081-E662-45C8-BD8F-B58D362EEFF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4972F6-EA4B-4675-A7B2-C8774AC79074}" type="datetimeFigureOut">
              <a:rPr lang="ru-RU" smtClean="0"/>
              <a:t>08.12.2011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525081-E662-45C8-BD8F-B58D362EEFF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4972F6-EA4B-4675-A7B2-C8774AC79074}" type="datetimeFigureOut">
              <a:rPr lang="ru-RU" smtClean="0"/>
              <a:t>08.12.2011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525081-E662-45C8-BD8F-B58D362EEFF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92"/>
          <p:cNvGrpSpPr/>
          <p:nvPr/>
        </p:nvGrpSpPr>
        <p:grpSpPr>
          <a:xfrm>
            <a:off x="1" y="-30478"/>
            <a:ext cx="9067799" cy="4846320"/>
            <a:chOff x="1" y="-30477"/>
            <a:chExt cx="9067799" cy="4526277"/>
          </a:xfrm>
        </p:grpSpPr>
        <p:cxnSp>
          <p:nvCxnSpPr>
            <p:cNvPr id="8" name="Straight Connector 7"/>
            <p:cNvCxnSpPr/>
            <p:nvPr/>
          </p:nvCxnSpPr>
          <p:spPr>
            <a:xfrm rot="16200000" flipH="1">
              <a:off x="-27166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rot="16200000" flipH="1">
              <a:off x="-46216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rot="5400000">
              <a:off x="-30976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5400000">
              <a:off x="-206236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H="1">
              <a:off x="-2138565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16200000" flipH="1">
              <a:off x="-195465" y="1785212"/>
              <a:ext cx="4505731" cy="9144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6200000" flipH="1">
              <a:off x="-1643265" y="2013812"/>
              <a:ext cx="4505731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5400000">
              <a:off x="-1528964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H="1">
              <a:off x="-957465" y="2013812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6200000" flipH="1">
              <a:off x="-194806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6200000" flipH="1">
              <a:off x="-652664" y="2166211"/>
              <a:ext cx="4505731" cy="152401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rot="16200000" flipH="1">
              <a:off x="-164326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H="1">
              <a:off x="-1790700" y="2019300"/>
              <a:ext cx="4495800" cy="4572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>
              <a:off x="-55551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rot="5400000">
              <a:off x="34087" y="2090964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rot="5400000">
              <a:off x="2617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 rot="5400000">
              <a:off x="-67933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 rot="16200000" flipH="1">
              <a:off x="-1467052" y="2066200"/>
              <a:ext cx="4505731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 rot="16200000" flipH="1">
              <a:off x="-77839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 rot="16200000" flipH="1">
              <a:off x="-118606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 rot="16200000" flipH="1">
              <a:off x="-95746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 rot="16200000" flipH="1">
              <a:off x="22429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 rot="16200000" flipH="1">
              <a:off x="20524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 rot="5400000">
              <a:off x="2204835" y="2051912"/>
              <a:ext cx="4505731" cy="3810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 rot="5400000">
              <a:off x="45223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 rot="16200000" flipH="1">
              <a:off x="376035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 rot="5400000">
              <a:off x="1023735" y="2242139"/>
              <a:ext cx="4505731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 rot="16200000" flipH="1">
              <a:off x="871335" y="2013812"/>
              <a:ext cx="4505731" cy="4572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 rot="5400000">
              <a:off x="985636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 rot="16200000" flipH="1">
              <a:off x="1557135" y="2013812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 rot="16200000" flipH="1">
              <a:off x="5665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 rot="16200000" flipH="1">
              <a:off x="1861936" y="2166211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 rot="16200000" flipH="1">
              <a:off x="8713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 rot="5400000">
              <a:off x="147435" y="2128112"/>
              <a:ext cx="4505731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>
            <a:xfrm rot="5400000">
              <a:off x="195909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/>
          </p:nvCxnSpPr>
          <p:spPr>
            <a:xfrm rot="5400000">
              <a:off x="2548687" y="2090964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/>
            <p:nvPr/>
          </p:nvCxnSpPr>
          <p:spPr>
            <a:xfrm rot="5400000">
              <a:off x="27763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 rot="5400000">
              <a:off x="183526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/>
            <p:cNvCxnSpPr/>
            <p:nvPr/>
          </p:nvCxnSpPr>
          <p:spPr>
            <a:xfrm rot="16200000" flipH="1">
              <a:off x="1047548" y="2066200"/>
              <a:ext cx="4505731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/>
            <p:cNvCxnSpPr/>
            <p:nvPr/>
          </p:nvCxnSpPr>
          <p:spPr>
            <a:xfrm rot="16200000" flipH="1">
              <a:off x="17362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/>
            <p:cNvCxnSpPr/>
            <p:nvPr/>
          </p:nvCxnSpPr>
          <p:spPr>
            <a:xfrm rot="16200000" flipH="1">
              <a:off x="13285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/>
            <p:cNvCxnSpPr/>
            <p:nvPr/>
          </p:nvCxnSpPr>
          <p:spPr>
            <a:xfrm rot="16200000" flipH="1">
              <a:off x="1557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/>
            <p:cNvCxnSpPr/>
            <p:nvPr/>
          </p:nvCxnSpPr>
          <p:spPr>
            <a:xfrm rot="16200000" flipH="1">
              <a:off x="3919335" y="2166212"/>
              <a:ext cx="4505731" cy="152400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/>
            <p:cNvCxnSpPr/>
            <p:nvPr/>
          </p:nvCxnSpPr>
          <p:spPr>
            <a:xfrm rot="16200000" flipH="1">
              <a:off x="3271636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/>
            <p:cNvCxnSpPr/>
            <p:nvPr/>
          </p:nvCxnSpPr>
          <p:spPr>
            <a:xfrm rot="5400000">
              <a:off x="38812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/>
            <p:cNvCxnSpPr/>
            <p:nvPr/>
          </p:nvCxnSpPr>
          <p:spPr>
            <a:xfrm rot="5400000">
              <a:off x="3004936" y="2090012"/>
              <a:ext cx="4505730" cy="3048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 rot="16200000" flipH="1">
              <a:off x="2242935" y="2013813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/>
            <p:nvPr/>
          </p:nvCxnSpPr>
          <p:spPr>
            <a:xfrm rot="16200000" flipH="1">
              <a:off x="3538336" y="2166212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 rot="5400000">
              <a:off x="382218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56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/>
            <p:cNvCxnSpPr/>
            <p:nvPr/>
          </p:nvCxnSpPr>
          <p:spPr>
            <a:xfrm rot="5400000">
              <a:off x="4225087" y="2090965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/>
          </p:nvCxnSpPr>
          <p:spPr>
            <a:xfrm rot="5400000">
              <a:off x="40717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 rot="5400000">
              <a:off x="356500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/>
            <p:cNvCxnSpPr/>
            <p:nvPr/>
          </p:nvCxnSpPr>
          <p:spPr>
            <a:xfrm rot="16200000" flipH="1">
              <a:off x="34126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 rot="16200000" flipH="1">
              <a:off x="2928735" y="2166212"/>
              <a:ext cx="4505731" cy="152400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 rot="16200000" flipH="1">
              <a:off x="3081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/>
            <p:cNvCxnSpPr/>
            <p:nvPr/>
          </p:nvCxnSpPr>
          <p:spPr>
            <a:xfrm rot="5400000">
              <a:off x="464323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/>
            <p:nvPr/>
          </p:nvCxnSpPr>
          <p:spPr>
            <a:xfrm rot="16200000" flipH="1">
              <a:off x="4643234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/>
            <p:nvPr/>
          </p:nvCxnSpPr>
          <p:spPr>
            <a:xfrm rot="5400000">
              <a:off x="5214735" y="2242140"/>
              <a:ext cx="4505731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/>
            <p:cNvCxnSpPr/>
            <p:nvPr/>
          </p:nvCxnSpPr>
          <p:spPr>
            <a:xfrm rot="16200000" flipH="1">
              <a:off x="5062335" y="2013812"/>
              <a:ext cx="4505731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/>
            <p:cNvCxnSpPr/>
            <p:nvPr/>
          </p:nvCxnSpPr>
          <p:spPr>
            <a:xfrm rot="5400000">
              <a:off x="5176636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/>
            <p:cNvCxnSpPr/>
            <p:nvPr/>
          </p:nvCxnSpPr>
          <p:spPr>
            <a:xfrm rot="16200000" flipH="1">
              <a:off x="5748135" y="2013813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/>
            <p:cNvCxnSpPr/>
            <p:nvPr/>
          </p:nvCxnSpPr>
          <p:spPr>
            <a:xfrm rot="16200000" flipH="1">
              <a:off x="49099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/>
            <p:cNvCxnSpPr/>
            <p:nvPr/>
          </p:nvCxnSpPr>
          <p:spPr>
            <a:xfrm rot="5400000">
              <a:off x="4795635" y="2128112"/>
              <a:ext cx="4505731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/>
          </p:nvCxnSpPr>
          <p:spPr>
            <a:xfrm rot="16200000" flipH="1">
              <a:off x="5390948" y="2066200"/>
              <a:ext cx="4505731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/>
          </p:nvCxnSpPr>
          <p:spPr>
            <a:xfrm rot="16200000" flipH="1">
              <a:off x="59272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/>
            <p:cNvCxnSpPr/>
            <p:nvPr/>
          </p:nvCxnSpPr>
          <p:spPr>
            <a:xfrm rot="16200000" flipH="1">
              <a:off x="55195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/>
            <p:cNvCxnSpPr/>
            <p:nvPr/>
          </p:nvCxnSpPr>
          <p:spPr>
            <a:xfrm rot="16200000" flipH="1">
              <a:off x="5748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/>
            <p:cNvCxnSpPr/>
            <p:nvPr/>
          </p:nvCxnSpPr>
          <p:spPr>
            <a:xfrm rot="16200000" flipH="1">
              <a:off x="6433935" y="2166213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/>
            <p:cNvCxnSpPr/>
            <p:nvPr/>
          </p:nvCxnSpPr>
          <p:spPr>
            <a:xfrm rot="16200000" flipH="1">
              <a:off x="6243435" y="2051913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/>
            <p:cNvCxnSpPr/>
            <p:nvPr/>
          </p:nvCxnSpPr>
          <p:spPr>
            <a:xfrm rot="5400000">
              <a:off x="6395835" y="2051913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77"/>
            <p:cNvCxnSpPr/>
            <p:nvPr/>
          </p:nvCxnSpPr>
          <p:spPr>
            <a:xfrm rot="16200000" flipH="1">
              <a:off x="6052936" y="2166212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78"/>
            <p:cNvCxnSpPr/>
            <p:nvPr/>
          </p:nvCxnSpPr>
          <p:spPr>
            <a:xfrm rot="5400000">
              <a:off x="6709356" y="2136834"/>
              <a:ext cx="4525755" cy="191133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Connector 79"/>
            <p:cNvCxnSpPr/>
            <p:nvPr/>
          </p:nvCxnSpPr>
          <p:spPr>
            <a:xfrm rot="5400000">
              <a:off x="6026265" y="2040483"/>
              <a:ext cx="4505731" cy="40386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/>
            <p:cNvCxnSpPr/>
            <p:nvPr/>
          </p:nvCxnSpPr>
          <p:spPr>
            <a:xfrm rot="16200000" flipH="1">
              <a:off x="5927205" y="2139543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/>
            <p:cNvCxnSpPr/>
            <p:nvPr/>
          </p:nvCxnSpPr>
          <p:spPr>
            <a:xfrm rot="5400000">
              <a:off x="6738734" y="2242140"/>
              <a:ext cx="4505732" cy="1588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/>
            <p:cNvCxnSpPr/>
            <p:nvPr/>
          </p:nvCxnSpPr>
          <p:spPr>
            <a:xfrm rot="5400000">
              <a:off x="3728835" y="2204312"/>
              <a:ext cx="4505731" cy="76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/>
            <p:cNvCxnSpPr/>
            <p:nvPr/>
          </p:nvCxnSpPr>
          <p:spPr>
            <a:xfrm rot="16200000" flipH="1">
              <a:off x="4224135" y="2166212"/>
              <a:ext cx="4505731" cy="1524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/>
            <p:cNvCxnSpPr/>
            <p:nvPr/>
          </p:nvCxnSpPr>
          <p:spPr>
            <a:xfrm rot="16200000" flipH="1">
              <a:off x="4414635" y="2051912"/>
              <a:ext cx="4505731" cy="381000"/>
            </a:xfrm>
            <a:prstGeom prst="line">
              <a:avLst/>
            </a:prstGeom>
            <a:ln w="19050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Connector 85"/>
            <p:cNvCxnSpPr/>
            <p:nvPr/>
          </p:nvCxnSpPr>
          <p:spPr>
            <a:xfrm rot="5400000">
              <a:off x="3309735" y="2090012"/>
              <a:ext cx="4505731" cy="3048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Straight Connector 86"/>
            <p:cNvCxnSpPr/>
            <p:nvPr/>
          </p:nvCxnSpPr>
          <p:spPr>
            <a:xfrm rot="16200000" flipH="1">
              <a:off x="4324148" y="2066200"/>
              <a:ext cx="4505731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Connector 87"/>
            <p:cNvCxnSpPr/>
            <p:nvPr/>
          </p:nvCxnSpPr>
          <p:spPr>
            <a:xfrm rot="5400000">
              <a:off x="49480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Straight Connector 88"/>
            <p:cNvCxnSpPr/>
            <p:nvPr/>
          </p:nvCxnSpPr>
          <p:spPr>
            <a:xfrm rot="5400000">
              <a:off x="5405235" y="1747112"/>
              <a:ext cx="4505731" cy="990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Straight Connector 89"/>
            <p:cNvCxnSpPr/>
            <p:nvPr/>
          </p:nvCxnSpPr>
          <p:spPr>
            <a:xfrm rot="16200000" flipH="1">
              <a:off x="2547735" y="2013814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4" name="Rectangle 93"/>
          <p:cNvSpPr/>
          <p:nvPr/>
        </p:nvSpPr>
        <p:spPr>
          <a:xfrm>
            <a:off x="0" y="4311168"/>
            <a:ext cx="9144000" cy="1905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96" name="Straight Connector 95"/>
          <p:cNvCxnSpPr/>
          <p:nvPr/>
        </p:nvCxnSpPr>
        <p:spPr>
          <a:xfrm>
            <a:off x="0" y="4387368"/>
            <a:ext cx="914400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Connector 96"/>
          <p:cNvCxnSpPr/>
          <p:nvPr/>
        </p:nvCxnSpPr>
        <p:spPr>
          <a:xfrm>
            <a:off x="0" y="6138380"/>
            <a:ext cx="914400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621364"/>
            <a:ext cx="8305800" cy="414649"/>
          </a:xfrm>
        </p:spPr>
        <p:txBody>
          <a:bodyPr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5" name="Title 94"/>
          <p:cNvSpPr>
            <a:spLocks noGrp="1"/>
          </p:cNvSpPr>
          <p:nvPr>
            <p:ph type="title"/>
          </p:nvPr>
        </p:nvSpPr>
        <p:spPr>
          <a:xfrm>
            <a:off x="457200" y="4463568"/>
            <a:ext cx="83058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4972F6-EA4B-4675-A7B2-C8774AC79074}" type="datetimeFigureOut">
              <a:rPr lang="ru-RU" smtClean="0"/>
              <a:t>08.12.2011</a:t>
            </a:fld>
            <a:endParaRPr lang="ru-RU"/>
          </a:p>
        </p:txBody>
      </p:sp>
      <p:sp>
        <p:nvSpPr>
          <p:cNvPr id="91" name="Footer Placeholder 9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2" name="Slide Number Placeholder 9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525081-E662-45C8-BD8F-B58D362EEFFE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4972F6-EA4B-4675-A7B2-C8774AC79074}" type="datetimeFigureOut">
              <a:rPr lang="ru-RU" smtClean="0"/>
              <a:t>08.12.2011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525081-E662-45C8-BD8F-B58D362EEFF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4972F6-EA4B-4675-A7B2-C8774AC79074}" type="datetimeFigureOut">
              <a:rPr lang="ru-RU" smtClean="0"/>
              <a:t>08.12.2011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525081-E662-45C8-BD8F-B58D362EEFF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4972F6-EA4B-4675-A7B2-C8774AC79074}" type="datetimeFigureOut">
              <a:rPr lang="ru-RU" smtClean="0"/>
              <a:t>08.12.2011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525081-E662-45C8-BD8F-B58D362EEFF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4972F6-EA4B-4675-A7B2-C8774AC79074}" type="datetimeFigureOut">
              <a:rPr lang="ru-RU" smtClean="0"/>
              <a:t>08.12.2011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525081-E662-45C8-BD8F-B58D362EEFF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00400" y="273050"/>
            <a:ext cx="54864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4972F6-EA4B-4675-A7B2-C8774AC79074}" type="datetimeFigureOut">
              <a:rPr lang="ru-RU" smtClean="0"/>
              <a:t>08.12.2011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525081-E662-45C8-BD8F-B58D362EEFFE}" type="slidenum">
              <a:rPr lang="ru-RU" smtClean="0"/>
              <a:t>‹#›</a:t>
            </a:fld>
            <a:endParaRPr lang="ru-RU"/>
          </a:p>
        </p:txBody>
      </p:sp>
      <p:sp>
        <p:nvSpPr>
          <p:cNvPr id="37" name="Rectangle 36"/>
          <p:cNvSpPr/>
          <p:nvPr/>
        </p:nvSpPr>
        <p:spPr>
          <a:xfrm>
            <a:off x="0" y="1563624"/>
            <a:ext cx="2761488" cy="3313176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39" name="Straight Connector 38"/>
          <p:cNvCxnSpPr/>
          <p:nvPr/>
        </p:nvCxnSpPr>
        <p:spPr>
          <a:xfrm rot="5400000">
            <a:off x="1128157" y="3221339"/>
            <a:ext cx="3017520" cy="794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0" y="1712976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>
            <a:off x="0" y="4733544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1901952"/>
            <a:ext cx="2377440" cy="137160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tabLst>
                <a:tab pos="3830638" algn="l"/>
              </a:tabLst>
              <a:defRPr lang="en-US" sz="2600" b="1" kern="1200" cap="none" spc="20" baseline="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400" y="3273552"/>
            <a:ext cx="2377440" cy="13716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200400" y="381000"/>
            <a:ext cx="5562600" cy="5638800"/>
          </a:xfrm>
          <a:solidFill>
            <a:schemeClr val="bg2"/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4972F6-EA4B-4675-A7B2-C8774AC79074}" type="datetimeFigureOut">
              <a:rPr lang="ru-RU" smtClean="0"/>
              <a:t>08.12.2011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525081-E662-45C8-BD8F-B58D362EEFFE}" type="slidenum">
              <a:rPr lang="ru-RU" smtClean="0"/>
              <a:t>‹#›</a:t>
            </a:fld>
            <a:endParaRPr lang="ru-RU"/>
          </a:p>
        </p:txBody>
      </p:sp>
      <p:sp>
        <p:nvSpPr>
          <p:cNvPr id="33" name="Rectangle 32"/>
          <p:cNvSpPr/>
          <p:nvPr/>
        </p:nvSpPr>
        <p:spPr>
          <a:xfrm>
            <a:off x="0" y="1563624"/>
            <a:ext cx="2761488" cy="3313176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34" name="Straight Connector 33"/>
          <p:cNvCxnSpPr/>
          <p:nvPr/>
        </p:nvCxnSpPr>
        <p:spPr>
          <a:xfrm rot="5400000">
            <a:off x="1128157" y="3221339"/>
            <a:ext cx="3017520" cy="794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0" y="1712976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/>
          <p:cNvCxnSpPr/>
          <p:nvPr/>
        </p:nvCxnSpPr>
        <p:spPr>
          <a:xfrm>
            <a:off x="0" y="4733544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5448" y="1905000"/>
            <a:ext cx="2377440" cy="1371600"/>
          </a:xfrm>
        </p:spPr>
        <p:txBody>
          <a:bodyPr anchor="b">
            <a:normAutofit/>
          </a:bodyPr>
          <a:lstStyle>
            <a:lvl1pPr algn="l">
              <a:defRPr sz="2600" b="1" cap="none" spc="20" baseline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400" y="3276600"/>
            <a:ext cx="2377440" cy="13716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tint val="83000"/>
                <a:shade val="97000"/>
                <a:satMod val="230000"/>
                <a:lumMod val="100000"/>
              </a:schemeClr>
            </a:gs>
            <a:gs pos="100000">
              <a:schemeClr val="bg2">
                <a:shade val="35000"/>
                <a:satMod val="250000"/>
              </a:schemeClr>
            </a:gs>
          </a:gsLst>
          <a:path path="circle">
            <a:fillToRect l="15000" t="50000" r="85000" b="6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Rectangle 189"/>
          <p:cNvSpPr/>
          <p:nvPr/>
        </p:nvSpPr>
        <p:spPr>
          <a:xfrm>
            <a:off x="149352" y="137160"/>
            <a:ext cx="8869680" cy="6583680"/>
          </a:xfrm>
          <a:prstGeom prst="rect">
            <a:avLst/>
          </a:prstGeom>
          <a:noFill/>
          <a:ln w="19050" cmpd="sng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124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4F4972F6-EA4B-4675-A7B2-C8774AC79074}" type="datetimeFigureOut">
              <a:rPr lang="ru-RU" smtClean="0"/>
              <a:t>08.12.2011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31123" y="6312408"/>
            <a:ext cx="348175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124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DD525081-E662-45C8-BD8F-B58D362EEFFE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tabLst>
          <a:tab pos="3830638" algn="l"/>
        </a:tabLst>
        <a:defRPr sz="3600" b="1" kern="1200" cap="none" spc="50">
          <a:ln w="13335" cmpd="sng">
            <a:solidFill>
              <a:schemeClr val="accent1">
                <a:lumMod val="50000"/>
              </a:schemeClr>
            </a:solidFill>
            <a:prstDash val="solid"/>
          </a:ln>
          <a:solidFill>
            <a:schemeClr val="accent6">
              <a:tint val="1000"/>
            </a:schemeClr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8872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91640" indent="-18288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4884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779912" y="332656"/>
            <a:ext cx="3783408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b="1" dirty="0" smtClean="0">
                <a:solidFill>
                  <a:srgbClr val="FF9900"/>
                </a:solidFill>
              </a:rPr>
              <a:t>Лекция № 20</a:t>
            </a:r>
            <a:r>
              <a:rPr lang="ru-RU" dirty="0" smtClean="0">
                <a:solidFill>
                  <a:srgbClr val="FF9900"/>
                </a:solidFill>
              </a:rPr>
              <a:t> </a:t>
            </a:r>
            <a:endParaRPr lang="ru-RU" dirty="0">
              <a:solidFill>
                <a:srgbClr val="FF99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73929" y="2276872"/>
            <a:ext cx="4572000" cy="255454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buFontTx/>
              <a:buNone/>
            </a:pPr>
            <a:r>
              <a:rPr lang="ru-RU" sz="3200" b="1" dirty="0" smtClean="0">
                <a:solidFill>
                  <a:srgbClr val="FF9900"/>
                </a:solidFill>
                <a:latin typeface="Times New Roman" pitchFamily="18" charset="0"/>
              </a:rPr>
              <a:t>Основы физиологии рефлекторной регуляции дыхания. </a:t>
            </a:r>
          </a:p>
          <a:p>
            <a:pPr algn="ctr">
              <a:buFontTx/>
              <a:buNone/>
            </a:pPr>
            <a:r>
              <a:rPr lang="ru-RU" sz="3200" b="1" dirty="0" smtClean="0">
                <a:solidFill>
                  <a:srgbClr val="FF9900"/>
                </a:solidFill>
                <a:latin typeface="Times New Roman" pitchFamily="18" charset="0"/>
              </a:rPr>
              <a:t>Влияние различных факторов на дыхание.</a:t>
            </a:r>
            <a:endParaRPr lang="en-US" sz="3200" b="1" dirty="0">
              <a:solidFill>
                <a:srgbClr val="FF9900"/>
              </a:solidFill>
              <a:latin typeface="Times New Roman" pitchFamily="18" charset="0"/>
            </a:endParaRPr>
          </a:p>
        </p:txBody>
      </p:sp>
      <p:pic>
        <p:nvPicPr>
          <p:cNvPr id="1028" name="Picture 4" descr="F:\схема 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1412776"/>
            <a:ext cx="3503579" cy="4996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25046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95536" y="332656"/>
            <a:ext cx="842493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rgbClr val="FF9900"/>
                </a:solidFill>
              </a:rPr>
              <a:t>Общая схема влияний на дыхательный центр</a:t>
            </a:r>
            <a:endParaRPr lang="ru-RU" sz="2800" dirty="0">
              <a:solidFill>
                <a:srgbClr val="FF9900"/>
              </a:solidFill>
            </a:endParaRPr>
          </a:p>
        </p:txBody>
      </p:sp>
      <p:pic>
        <p:nvPicPr>
          <p:cNvPr id="5" name="Picture 7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15378" y="855876"/>
            <a:ext cx="8785251" cy="5785148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2307397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95536" y="332656"/>
            <a:ext cx="584252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solidFill>
                  <a:srgbClr val="FF9900"/>
                </a:solidFill>
              </a:rPr>
              <a:t>Дыхание при пониженном </a:t>
            </a:r>
            <a:endParaRPr lang="ru-RU" sz="3200" b="1" dirty="0" smtClean="0">
              <a:solidFill>
                <a:srgbClr val="FF9900"/>
              </a:solidFill>
            </a:endParaRPr>
          </a:p>
          <a:p>
            <a:pPr algn="ctr"/>
            <a:r>
              <a:rPr lang="ru-RU" sz="3200" b="1" dirty="0" smtClean="0">
                <a:solidFill>
                  <a:srgbClr val="FF9900"/>
                </a:solidFill>
              </a:rPr>
              <a:t>барометрическом </a:t>
            </a:r>
            <a:r>
              <a:rPr lang="ru-RU" sz="3200" b="1" dirty="0">
                <a:solidFill>
                  <a:srgbClr val="FF9900"/>
                </a:solidFill>
              </a:rPr>
              <a:t>давлении</a:t>
            </a:r>
            <a:r>
              <a:rPr lang="ru-RU" sz="3200" b="1" dirty="0" smtClean="0">
                <a:solidFill>
                  <a:srgbClr val="FF9900"/>
                </a:solidFill>
              </a:rPr>
              <a:t>: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395536" y="2204864"/>
            <a:ext cx="8280920" cy="39407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09600" indent="-609600">
              <a:lnSpc>
                <a:spcPct val="80000"/>
              </a:lnSpc>
              <a:buFont typeface="Wingdings" pitchFamily="2" charset="2"/>
              <a:buNone/>
            </a:pPr>
            <a:r>
              <a:rPr lang="ru-RU" sz="2400" b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1. </a:t>
            </a:r>
            <a:r>
              <a:rPr lang="ru-RU" sz="2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Краткосрочные </a:t>
            </a:r>
            <a:r>
              <a:rPr lang="ru-RU" sz="24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механизмы адаптации:</a:t>
            </a:r>
          </a:p>
          <a:p>
            <a:pPr marL="609600" indent="-609600">
              <a:lnSpc>
                <a:spcPct val="80000"/>
              </a:lnSpc>
              <a:buFont typeface="Wingdings" pitchFamily="2" charset="2"/>
              <a:buNone/>
            </a:pPr>
            <a:r>
              <a:rPr lang="ru-RU" sz="2400" b="1" dirty="0"/>
              <a:t>	- гипервентиляция и </a:t>
            </a:r>
            <a:r>
              <a:rPr lang="ru-RU" sz="2400" b="1" dirty="0" err="1"/>
              <a:t>тахипноэ</a:t>
            </a:r>
            <a:endParaRPr lang="ru-RU" sz="2400" b="1" dirty="0"/>
          </a:p>
          <a:p>
            <a:pPr marL="609600" indent="-609600">
              <a:lnSpc>
                <a:spcPct val="80000"/>
              </a:lnSpc>
              <a:buFont typeface="Wingdings" pitchFamily="2" charset="2"/>
              <a:buNone/>
            </a:pPr>
            <a:endParaRPr lang="ru-RU" sz="2400" b="1" dirty="0"/>
          </a:p>
          <a:p>
            <a:pPr marL="609600" indent="-609600">
              <a:lnSpc>
                <a:spcPct val="80000"/>
              </a:lnSpc>
              <a:buFont typeface="Wingdings" pitchFamily="2" charset="2"/>
              <a:buNone/>
            </a:pPr>
            <a:r>
              <a:rPr lang="ru-RU" sz="2400" b="1" dirty="0"/>
              <a:t>2. </a:t>
            </a:r>
            <a:r>
              <a:rPr lang="ru-RU" sz="24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Долгосрочные механизмы адаптации:</a:t>
            </a:r>
          </a:p>
          <a:p>
            <a:pPr marL="609600" indent="-609600">
              <a:lnSpc>
                <a:spcPct val="80000"/>
              </a:lnSpc>
              <a:buFont typeface="Wingdings" pitchFamily="2" charset="2"/>
              <a:buNone/>
            </a:pPr>
            <a:r>
              <a:rPr lang="ru-RU" sz="2400" b="1" dirty="0"/>
              <a:t>	- эритроцитоз</a:t>
            </a:r>
          </a:p>
          <a:p>
            <a:pPr marL="609600" indent="-609600">
              <a:lnSpc>
                <a:spcPct val="80000"/>
              </a:lnSpc>
              <a:buFont typeface="Wingdings" pitchFamily="2" charset="2"/>
              <a:buNone/>
            </a:pPr>
            <a:r>
              <a:rPr lang="ru-RU" sz="2400" b="1" dirty="0"/>
              <a:t>	- увеличение содержания </a:t>
            </a:r>
            <a:r>
              <a:rPr lang="en-US" sz="2400" b="1" dirty="0" err="1"/>
              <a:t>Hb</a:t>
            </a:r>
            <a:r>
              <a:rPr lang="en-US" sz="2400" b="1" dirty="0"/>
              <a:t> </a:t>
            </a:r>
            <a:r>
              <a:rPr lang="ru-RU" sz="2400" b="1" dirty="0"/>
              <a:t>в эритроцитах</a:t>
            </a:r>
          </a:p>
          <a:p>
            <a:pPr marL="609600" indent="-609600">
              <a:lnSpc>
                <a:spcPct val="80000"/>
              </a:lnSpc>
              <a:buFont typeface="Wingdings" pitchFamily="2" charset="2"/>
              <a:buNone/>
            </a:pPr>
            <a:r>
              <a:rPr lang="ru-RU" sz="2400" b="1" dirty="0"/>
              <a:t>	- сдвиг кривой диссоциации </a:t>
            </a:r>
            <a:r>
              <a:rPr lang="en-US" sz="2400" b="1" dirty="0" err="1"/>
              <a:t>Hb</a:t>
            </a:r>
            <a:r>
              <a:rPr lang="ru-RU" sz="2400" b="1" dirty="0"/>
              <a:t> вправо (вследствие повышения содержания в эритроцитах 2,3-дифосфоглицерата)</a:t>
            </a:r>
          </a:p>
          <a:p>
            <a:pPr marL="609600" indent="-609600">
              <a:lnSpc>
                <a:spcPct val="80000"/>
              </a:lnSpc>
              <a:buFont typeface="Wingdings" pitchFamily="2" charset="2"/>
              <a:buNone/>
            </a:pPr>
            <a:r>
              <a:rPr lang="ru-RU" sz="2400" b="1" dirty="0"/>
              <a:t>	- гипервентиляция и </a:t>
            </a:r>
            <a:r>
              <a:rPr lang="ru-RU" sz="2400" b="1" dirty="0" err="1"/>
              <a:t>тахипноэ</a:t>
            </a:r>
            <a:endParaRPr lang="ru-RU" sz="2400" b="1" dirty="0"/>
          </a:p>
          <a:p>
            <a:pPr marL="609600" indent="-609600">
              <a:lnSpc>
                <a:spcPct val="80000"/>
              </a:lnSpc>
              <a:buFont typeface="Wingdings" pitchFamily="2" charset="2"/>
              <a:buNone/>
            </a:pPr>
            <a:r>
              <a:rPr lang="ru-RU" sz="2400" b="1" dirty="0"/>
              <a:t>	- увеличение плотности кровеносных сосудов в тканях (</a:t>
            </a:r>
            <a:r>
              <a:rPr lang="ru-RU" sz="2400" b="1" dirty="0" err="1"/>
              <a:t>васкуляризация</a:t>
            </a:r>
            <a:r>
              <a:rPr lang="ru-RU" sz="2400" b="1" dirty="0"/>
              <a:t>)</a:t>
            </a:r>
          </a:p>
          <a:p>
            <a:pPr marL="609600" indent="-609600">
              <a:lnSpc>
                <a:spcPct val="80000"/>
              </a:lnSpc>
              <a:buFont typeface="Wingdings" pitchFamily="2" charset="2"/>
              <a:buNone/>
            </a:pPr>
            <a:r>
              <a:rPr lang="ru-RU" sz="2400" b="1" dirty="0"/>
              <a:t>	- повышение устойчивости клеток к гипоксии</a:t>
            </a:r>
            <a:endParaRPr lang="ru-RU" sz="2400" b="1" dirty="0"/>
          </a:p>
        </p:txBody>
      </p:sp>
      <p:pic>
        <p:nvPicPr>
          <p:cNvPr id="2050" name="Picture 2" descr="F:\схема 1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38056" y="332656"/>
            <a:ext cx="2438400" cy="182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0367193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95537" y="332656"/>
            <a:ext cx="590465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solidFill>
                  <a:srgbClr val="FF9900"/>
                </a:solidFill>
              </a:rPr>
              <a:t>Дыхание при повышенном барометрическом давлении:</a:t>
            </a:r>
            <a:endParaRPr lang="ru-RU" sz="3200" dirty="0">
              <a:solidFill>
                <a:srgbClr val="FF99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95537" y="1844824"/>
            <a:ext cx="8352927" cy="27515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09600" indent="-609600">
              <a:lnSpc>
                <a:spcPct val="80000"/>
              </a:lnSpc>
              <a:buFont typeface="Wingdings" pitchFamily="2" charset="2"/>
              <a:buNone/>
            </a:pPr>
            <a:r>
              <a:rPr lang="ru-RU" b="1" dirty="0" smtClean="0">
                <a:solidFill>
                  <a:schemeClr val="bg1"/>
                </a:solidFill>
              </a:rPr>
              <a:t>	</a:t>
            </a:r>
            <a:r>
              <a:rPr lang="ru-RU" sz="2400" b="1" dirty="0" smtClean="0"/>
              <a:t>- </a:t>
            </a:r>
            <a:r>
              <a:rPr lang="ru-RU" sz="2400" b="1" dirty="0"/>
              <a:t>Первоначально </a:t>
            </a:r>
            <a:r>
              <a:rPr lang="ru-RU" sz="2400" b="1" dirty="0" err="1"/>
              <a:t>гиповентиляция</a:t>
            </a:r>
            <a:r>
              <a:rPr lang="ru-RU" sz="2400" b="1" dirty="0"/>
              <a:t> и </a:t>
            </a:r>
            <a:r>
              <a:rPr lang="ru-RU" sz="2400" b="1" dirty="0" err="1" smtClean="0"/>
              <a:t>брадипноэ</a:t>
            </a:r>
            <a:endParaRPr lang="ru-RU" sz="2400" b="1" dirty="0" smtClean="0"/>
          </a:p>
          <a:p>
            <a:pPr marL="609600" indent="-609600">
              <a:lnSpc>
                <a:spcPct val="80000"/>
              </a:lnSpc>
              <a:buFont typeface="Wingdings" pitchFamily="2" charset="2"/>
              <a:buNone/>
            </a:pPr>
            <a:endParaRPr lang="ru-RU" sz="2400" b="1" dirty="0"/>
          </a:p>
          <a:p>
            <a:pPr marL="609600" indent="-609600">
              <a:lnSpc>
                <a:spcPct val="80000"/>
              </a:lnSpc>
              <a:buFont typeface="Wingdings" pitchFamily="2" charset="2"/>
              <a:buNone/>
            </a:pPr>
            <a:r>
              <a:rPr lang="ru-RU" sz="2400" b="1" dirty="0"/>
              <a:t>	- Затем увеличение амплитуды дыхательных движений (вследствие увеличения плотности воздуха и </a:t>
            </a:r>
            <a:r>
              <a:rPr lang="ru-RU" sz="2400" b="1" dirty="0" smtClean="0"/>
              <a:t>возрастания </a:t>
            </a:r>
            <a:r>
              <a:rPr lang="ru-RU" sz="2400" b="1" dirty="0"/>
              <a:t>сопротивления дыхательных путей) </a:t>
            </a:r>
          </a:p>
          <a:p>
            <a:pPr marL="609600" indent="-609600">
              <a:lnSpc>
                <a:spcPct val="80000"/>
              </a:lnSpc>
              <a:buFont typeface="Wingdings" pitchFamily="2" charset="2"/>
              <a:buNone/>
            </a:pPr>
            <a:endParaRPr lang="ru-RU" sz="2400" b="1" dirty="0"/>
          </a:p>
          <a:p>
            <a:pPr marL="609600" indent="-609600"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2400" b="1" dirty="0"/>
              <a:t>	</a:t>
            </a:r>
            <a:endParaRPr lang="ru-RU" sz="2400" b="1" dirty="0" smtClean="0"/>
          </a:p>
          <a:p>
            <a:pPr marL="609600" indent="-609600" algn="r">
              <a:lnSpc>
                <a:spcPct val="80000"/>
              </a:lnSpc>
              <a:buFont typeface="Wingdings" pitchFamily="2" charset="2"/>
              <a:buNone/>
            </a:pPr>
            <a:r>
              <a:rPr lang="ru-RU" sz="2400" b="1" dirty="0" smtClean="0">
                <a:solidFill>
                  <a:srgbClr val="FFFF00"/>
                </a:solidFill>
              </a:rPr>
              <a:t>УГРОЗА </a:t>
            </a:r>
            <a:r>
              <a:rPr lang="ru-RU" sz="2400" b="1" dirty="0">
                <a:solidFill>
                  <a:srgbClr val="FFFF00"/>
                </a:solidFill>
              </a:rPr>
              <a:t>РАЗВИТИЯ КЕСОННОЙ БОЛЕЗНИ ПРИ БЫСТРОЙ ДЕКОМПРЕСИИ!</a:t>
            </a:r>
            <a:endParaRPr lang="ru-RU" sz="2400" b="1" dirty="0">
              <a:solidFill>
                <a:srgbClr val="FFFF00"/>
              </a:solidFill>
            </a:endParaRPr>
          </a:p>
        </p:txBody>
      </p:sp>
      <p:pic>
        <p:nvPicPr>
          <p:cNvPr id="3074" name="Picture 2" descr="http://tit-travel.ru/pic_slucha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418" y="4653136"/>
            <a:ext cx="4201064" cy="18204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0217202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95536" y="332656"/>
            <a:ext cx="842493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rgbClr val="FF9900"/>
                </a:solidFill>
              </a:rPr>
              <a:t>Особенности дыхательной деятельности в </a:t>
            </a:r>
            <a:r>
              <a:rPr lang="ru-RU" sz="2400" b="1" dirty="0" smtClean="0">
                <a:solidFill>
                  <a:srgbClr val="FF9900"/>
                </a:solidFill>
              </a:rPr>
              <a:t>онтогенезе:</a:t>
            </a:r>
            <a:endParaRPr lang="ru-RU" sz="2400" dirty="0">
              <a:solidFill>
                <a:srgbClr val="FF99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51520" y="865707"/>
            <a:ext cx="8568952" cy="57554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09600" indent="-609600" algn="just">
              <a:lnSpc>
                <a:spcPct val="80000"/>
              </a:lnSpc>
            </a:pPr>
            <a:r>
              <a:rPr lang="ru-RU" sz="2000" b="1" dirty="0"/>
              <a:t>При внутриутробном развитии дыхательные движения у плода происходят при замкнутой голосовой щели, что препятствует попаданию околоплодной жидкости в легкие. Дыхательные движения в период внутриутробного развития обусловлены спонтанной активностью нейронов дыхательного центра.</a:t>
            </a:r>
          </a:p>
          <a:p>
            <a:pPr marL="609600" indent="-609600" algn="just">
              <a:lnSpc>
                <a:spcPct val="80000"/>
              </a:lnSpc>
              <a:buFontTx/>
              <a:buNone/>
            </a:pPr>
            <a:r>
              <a:rPr lang="ru-RU" sz="2000" b="1" dirty="0"/>
              <a:t> </a:t>
            </a:r>
          </a:p>
          <a:p>
            <a:pPr marL="609600" indent="-609600" algn="just">
              <a:lnSpc>
                <a:spcPct val="80000"/>
              </a:lnSpc>
            </a:pPr>
            <a:r>
              <a:rPr lang="ru-RU" sz="2000" b="1" dirty="0"/>
              <a:t>После рождения возбудимость инспираторных нейронов дыхательного центра продолговатого мозга возрастает. Первый вдох возникает еще до перевязки пуповины. С момента рождения прекращается газообмен за счет плацентарного кровообращения, вследствие чего изменяется газовый состав крови ребенка – возникает недостаток кислорода и избыток углекислого газа. Первый вдох обусловлен возбуждением дыхательного центра низким содержанием О2 в крови. Чувствительность дыхательного центра новорожденных к избытку СО2 более низкая, чем к недостатку кислорода. Другими стимуляторами дыхательных движений являются раздражения терморецепторов и </a:t>
            </a:r>
            <a:r>
              <a:rPr lang="ru-RU" sz="2000" b="1" dirty="0" err="1"/>
              <a:t>механорецепторов</a:t>
            </a:r>
            <a:r>
              <a:rPr lang="ru-RU" sz="2000" b="1" dirty="0"/>
              <a:t> кожи разностью температур и самим актом рождения. Через 1-3 вдоха легочная ткань становится равномерно воздушной. На первый вдох ребенком затрачивается энергии в 10-15 раз больше по сравнению с последующими вдохами. Эта энергия расходуется на преодоление упругости легочной ткани. Наличие </a:t>
            </a:r>
            <a:r>
              <a:rPr lang="ru-RU" sz="2000" b="1" dirty="0" err="1"/>
              <a:t>сурфактанта</a:t>
            </a:r>
            <a:r>
              <a:rPr lang="ru-RU" sz="2000" b="1" dirty="0"/>
              <a:t>, выстилающего внутреннюю поверхность альвеол, способствует быстрому расправлению легких.</a:t>
            </a:r>
            <a:endParaRPr lang="ru-RU" sz="2000" b="1" dirty="0"/>
          </a:p>
        </p:txBody>
      </p:sp>
    </p:spTree>
    <p:extLst>
      <p:ext uri="{BB962C8B-B14F-4D97-AF65-F5344CB8AC3E}">
        <p14:creationId xmlns:p14="http://schemas.microsoft.com/office/powerpoint/2010/main" val="81390164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67544" y="260648"/>
            <a:ext cx="835292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rgbClr val="FF9900"/>
                </a:solidFill>
              </a:rPr>
              <a:t>Особенности дыхательной деятельности в онтогенезе:</a:t>
            </a:r>
            <a:endParaRPr lang="ru-RU" sz="2400" dirty="0">
              <a:solidFill>
                <a:srgbClr val="FF99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67544" y="1124744"/>
            <a:ext cx="8208912" cy="42780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09600" indent="-609600" algn="just">
              <a:lnSpc>
                <a:spcPct val="80000"/>
              </a:lnSpc>
            </a:pPr>
            <a:r>
              <a:rPr lang="ru-RU" sz="2000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У новорожденных в связи с незрелостью нервных центров и рецепторного аппарата каротидного синуса и дуги аорты возбудимость дыхательного центра значительно снижена. Низкая возбудимость дыхательного центра сохраняется и у грудных детей. Она проявляется в нерегулярном ритме дыхательных движений и появлении различных видов периодического дыхания. Низкой чувствительностью дыхательного центра можно объяснить и устойчивость грудных детей к гипоксии (недостатку кислорода).</a:t>
            </a:r>
          </a:p>
          <a:p>
            <a:pPr marL="609600" indent="-609600" algn="just">
              <a:lnSpc>
                <a:spcPct val="80000"/>
              </a:lnSpc>
            </a:pPr>
            <a:endParaRPr lang="ru-RU" sz="2000" b="1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609600" indent="-609600" algn="just">
              <a:lnSpc>
                <a:spcPct val="80000"/>
              </a:lnSpc>
            </a:pPr>
            <a:r>
              <a:rPr lang="ru-RU" sz="2000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Возбудимость дыхательного центра к СО2 вырабатывается и укрепляется лишь к школьному периоду, когда она достигает уровня взрослого человека. В период полового созре­вания можно обнаружить повышенную возбудимость дыхательного центра к действию гуморальных факторов. У подростков в этот период значительно повышается чувствительность к недостатку кислорода.</a:t>
            </a:r>
            <a:endParaRPr lang="ru-RU" sz="2000" b="1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98677218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67544" y="332656"/>
            <a:ext cx="813690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rgbClr val="FF9900"/>
                </a:solidFill>
              </a:rPr>
              <a:t>Особенности дыхательной деятельности в онтогенезе:</a:t>
            </a:r>
            <a:endParaRPr lang="ru-RU" sz="2400" dirty="0">
              <a:solidFill>
                <a:srgbClr val="FF99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36265" y="980728"/>
            <a:ext cx="8484207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09600" indent="-609600" algn="just">
              <a:lnSpc>
                <a:spcPct val="80000"/>
              </a:lnSpc>
            </a:pPr>
            <a:r>
              <a:rPr lang="ru-RU" sz="2000" b="1" dirty="0"/>
              <a:t>Блуждающие нервы включаются в регуляцию дыхания сразу же после рождения с момента первого вдоха. Вследствие расправления легких рецепторы растяжения начинают реагировать на изменение объема легких. Это доказывается тем, что рефлекс Геринга-</a:t>
            </a:r>
            <a:r>
              <a:rPr lang="ru-RU" sz="2000" b="1" dirty="0" err="1"/>
              <a:t>Брейера</a:t>
            </a:r>
            <a:r>
              <a:rPr lang="ru-RU" sz="2000" b="1" dirty="0"/>
              <a:t> у детей легче воспроизводится, чем у взрослых. Таким образом, рефлекторный аппарат автоматической регуляции смены вдоха выдохом включается сразу после рождения. Однако у новорожденных импульсная активность в волокнах легочных </a:t>
            </a:r>
            <a:r>
              <a:rPr lang="ru-RU" sz="2000" b="1" dirty="0" err="1"/>
              <a:t>афферентов</a:t>
            </a:r>
            <a:r>
              <a:rPr lang="ru-RU" sz="2000" b="1" dirty="0"/>
              <a:t> характеризуется небольшой частотой. Реакция хеморецепторов каротидного синуса и аорты у новорожденных на понижение напряжения кислорода в крови нестойкая и непродолжительная. С 10-12 месяцев жизни у детей наблюдается уже выраженная реакция учащения сердечного ритма на гипоксию.</a:t>
            </a:r>
          </a:p>
          <a:p>
            <a:pPr marL="609600" indent="-609600" algn="just">
              <a:lnSpc>
                <a:spcPct val="80000"/>
              </a:lnSpc>
            </a:pPr>
            <a:r>
              <a:rPr lang="ru-RU" sz="2000" b="1" dirty="0"/>
              <a:t>С возрастом увеличивается и реакция на изменение напряжения углекислого газа в крови.</a:t>
            </a:r>
          </a:p>
          <a:p>
            <a:pPr marL="609600" indent="-609600" algn="just">
              <a:lnSpc>
                <a:spcPct val="80000"/>
              </a:lnSpc>
            </a:pPr>
            <a:r>
              <a:rPr lang="ru-RU" sz="2000" b="1" dirty="0"/>
              <a:t>Произвольная регуляция дыхания развивается вместе с развитием речи. Совершенствование этой регуляции отмечается в первые годы жизни. Кроме того, в процессе онтогенеза развивается опорно-двигательный аппарат и информация, поступающая в головной мозг, становится все более точной. Все это обусловливает и более точное регулирование дыхания.</a:t>
            </a:r>
            <a:endParaRPr lang="ru-RU" sz="2000" b="1" dirty="0"/>
          </a:p>
        </p:txBody>
      </p:sp>
    </p:spTree>
    <p:extLst>
      <p:ext uri="{BB962C8B-B14F-4D97-AF65-F5344CB8AC3E}">
        <p14:creationId xmlns:p14="http://schemas.microsoft.com/office/powerpoint/2010/main" val="39948528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83568" y="404664"/>
            <a:ext cx="756084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9900"/>
                </a:solidFill>
              </a:rPr>
              <a:t>Рефлексы, участвующие в регуляции дыхания:</a:t>
            </a:r>
            <a:endParaRPr lang="ru-RU" sz="2800" dirty="0">
              <a:solidFill>
                <a:srgbClr val="FF99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23528" y="1277642"/>
            <a:ext cx="8424936" cy="42288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09600" indent="-609600" algn="just">
              <a:lnSpc>
                <a:spcPct val="80000"/>
              </a:lnSpc>
              <a:buFont typeface="Wingdings" pitchFamily="2" charset="2"/>
              <a:buChar char="Ø"/>
            </a:pPr>
            <a:r>
              <a:rPr lang="ru-RU" sz="2400" b="1" dirty="0" smtClean="0"/>
              <a:t>Рефлексы, возникающие с рецепторов слизистой оболочки носовой полости (например, чихательный рефлекс или рефлекс «ныряльщиков)</a:t>
            </a:r>
          </a:p>
          <a:p>
            <a:pPr marL="609600" indent="-609600" algn="just">
              <a:lnSpc>
                <a:spcPct val="80000"/>
              </a:lnSpc>
              <a:buFont typeface="Wingdings" pitchFamily="2" charset="2"/>
              <a:buNone/>
            </a:pPr>
            <a:endParaRPr lang="ru-RU" sz="2400" b="1" dirty="0" smtClean="0"/>
          </a:p>
          <a:p>
            <a:pPr marL="609600" indent="-609600" algn="just">
              <a:lnSpc>
                <a:spcPct val="80000"/>
              </a:lnSpc>
              <a:buFont typeface="Wingdings" pitchFamily="2" charset="2"/>
              <a:buChar char="Ø"/>
            </a:pPr>
            <a:r>
              <a:rPr lang="ru-RU" sz="2400" b="1" dirty="0" smtClean="0"/>
              <a:t>Рефлексы, возникающие с рецепторов глотки (например, аспирационный рефлекс)</a:t>
            </a:r>
          </a:p>
          <a:p>
            <a:pPr marL="609600" indent="-609600" algn="just">
              <a:lnSpc>
                <a:spcPct val="80000"/>
              </a:lnSpc>
              <a:buFont typeface="Wingdings" pitchFamily="2" charset="2"/>
              <a:buNone/>
            </a:pPr>
            <a:endParaRPr lang="ru-RU" sz="2400" b="1" dirty="0" smtClean="0"/>
          </a:p>
          <a:p>
            <a:pPr marL="609600" indent="-609600" algn="just">
              <a:lnSpc>
                <a:spcPct val="80000"/>
              </a:lnSpc>
              <a:buFont typeface="Wingdings" pitchFamily="2" charset="2"/>
              <a:buChar char="Ø"/>
            </a:pPr>
            <a:r>
              <a:rPr lang="ru-RU" sz="2400" b="1" dirty="0" smtClean="0"/>
              <a:t>Рефлексы, возникающие с рецепторов гортани и трахеи (например, кашлевой рефлекс)</a:t>
            </a:r>
          </a:p>
          <a:p>
            <a:pPr marL="609600" indent="-609600" algn="just">
              <a:lnSpc>
                <a:spcPct val="80000"/>
              </a:lnSpc>
              <a:buFont typeface="Wingdings" pitchFamily="2" charset="2"/>
              <a:buChar char="Ø"/>
            </a:pPr>
            <a:endParaRPr lang="ru-RU" sz="2400" b="1" dirty="0" smtClean="0"/>
          </a:p>
          <a:p>
            <a:pPr marL="609600" indent="-609600" algn="just">
              <a:lnSpc>
                <a:spcPct val="80000"/>
              </a:lnSpc>
              <a:buFont typeface="Wingdings" pitchFamily="2" charset="2"/>
              <a:buChar char="Ø"/>
            </a:pPr>
            <a:r>
              <a:rPr lang="ru-RU" sz="2400" b="1" dirty="0" smtClean="0"/>
              <a:t>Рефлексы, возникающие с проприорецепторов межреберных мышц (например, при повышении сопротивления воздушной струе при </a:t>
            </a:r>
            <a:r>
              <a:rPr lang="ru-RU" sz="2400" b="1" dirty="0" err="1" smtClean="0"/>
              <a:t>бронхоконстрикции</a:t>
            </a:r>
            <a:r>
              <a:rPr lang="ru-RU" sz="2400" b="1" dirty="0" smtClean="0"/>
              <a:t>)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2560498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23528" y="332656"/>
            <a:ext cx="849694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Разновидности рецепторов </a:t>
            </a:r>
            <a:br>
              <a:rPr lang="ru-RU" sz="2800" b="1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ru-RU" sz="2800" b="1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бронхо-легочного аппарата, принимающих участие в регуляции дыхания:</a:t>
            </a:r>
            <a:endParaRPr lang="ru-RU" sz="2800" dirty="0">
              <a:solidFill>
                <a:srgbClr val="FF99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860032" y="1717651"/>
            <a:ext cx="3960440" cy="44135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09600" indent="-609600" algn="just">
              <a:lnSpc>
                <a:spcPct val="90000"/>
              </a:lnSpc>
              <a:buFontTx/>
              <a:buAutoNum type="arabicPeriod"/>
            </a:pPr>
            <a:r>
              <a:rPr lang="ru-RU" sz="2400" b="1" dirty="0" err="1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Ирритантные</a:t>
            </a:r>
            <a:r>
              <a:rPr lang="ru-RU" sz="2400" b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 рецепторы или быстро</a:t>
            </a:r>
            <a:r>
              <a:rPr lang="en-US" sz="2400" b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-</a:t>
            </a:r>
            <a:r>
              <a:rPr lang="ru-RU" sz="2400" b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адаптирующиеся рецепторы</a:t>
            </a:r>
          </a:p>
          <a:p>
            <a:pPr marL="609600" indent="-609600" algn="just">
              <a:lnSpc>
                <a:spcPct val="90000"/>
              </a:lnSpc>
              <a:buFontTx/>
              <a:buAutoNum type="arabicPeriod"/>
            </a:pPr>
            <a:r>
              <a:rPr lang="ru-RU" sz="2400" b="1" dirty="0" err="1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Трахео</a:t>
            </a:r>
            <a:r>
              <a:rPr lang="ru-RU" sz="2400" b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-бронхиальные рецепторы растяжения или медленно</a:t>
            </a:r>
            <a:r>
              <a:rPr lang="en-US" sz="2400" b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-</a:t>
            </a:r>
            <a:r>
              <a:rPr lang="ru-RU" sz="2400" b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адаптирующиеся </a:t>
            </a:r>
            <a:r>
              <a:rPr lang="ru-RU" sz="2400" b="1" dirty="0" err="1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рецеторы</a:t>
            </a:r>
            <a:endParaRPr lang="ru-RU" sz="2400" b="1" dirty="0" smtClean="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609600" indent="-609600" algn="just">
              <a:lnSpc>
                <a:spcPct val="90000"/>
              </a:lnSpc>
              <a:buFontTx/>
              <a:buAutoNum type="arabicPeriod"/>
            </a:pPr>
            <a:r>
              <a:rPr lang="en-US" sz="2400" b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J-</a:t>
            </a:r>
            <a:r>
              <a:rPr lang="ru-RU" sz="2400" b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рецепторы (</a:t>
            </a:r>
            <a:r>
              <a:rPr lang="ru-RU" sz="2400" b="1" dirty="0" err="1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юкстакапиллярные</a:t>
            </a:r>
            <a:r>
              <a:rPr lang="ru-RU" sz="2400" b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 альвеолярные рецепторы)</a:t>
            </a:r>
            <a:endParaRPr lang="ru-RU" sz="2400" b="1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pic>
        <p:nvPicPr>
          <p:cNvPr id="2050" name="Picture 2" descr="F:\схема 5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844824"/>
            <a:ext cx="4536504" cy="42863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60837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95536" y="188640"/>
            <a:ext cx="835292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u="sng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Рефлексы Геринга-</a:t>
            </a:r>
            <a:r>
              <a:rPr lang="ru-RU" sz="3200" b="1" u="sng" dirty="0" err="1" smtClean="0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Брейера</a:t>
            </a:r>
            <a:r>
              <a:rPr lang="ru-RU" sz="3200" b="1" u="sng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/>
            </a:r>
            <a:br>
              <a:rPr lang="ru-RU" sz="3200" b="1" u="sng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ru-RU" sz="2000" b="1" dirty="0" smtClean="0">
                <a:solidFill>
                  <a:srgbClr val="FF9900"/>
                </a:solidFill>
              </a:rPr>
              <a:t>(были открыты в 1868 г. Герингом и </a:t>
            </a:r>
            <a:r>
              <a:rPr lang="ru-RU" sz="2000" b="1" dirty="0" err="1" smtClean="0">
                <a:solidFill>
                  <a:srgbClr val="FF9900"/>
                </a:solidFill>
              </a:rPr>
              <a:t>Брейером</a:t>
            </a:r>
            <a:r>
              <a:rPr lang="ru-RU" sz="2000" b="1" dirty="0" smtClean="0">
                <a:solidFill>
                  <a:srgbClr val="FF9900"/>
                </a:solidFill>
              </a:rPr>
              <a:t>, которые изучали изменения дыхания при изменении объема легких):</a:t>
            </a:r>
            <a:endParaRPr lang="ru-RU" sz="2000" dirty="0">
              <a:solidFill>
                <a:srgbClr val="FF99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95536" y="2016306"/>
            <a:ext cx="8352928" cy="24560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09600" indent="-609600">
              <a:lnSpc>
                <a:spcPct val="80000"/>
              </a:lnSpc>
              <a:buFont typeface="Wingdings" pitchFamily="2" charset="2"/>
              <a:buChar char="Ø"/>
            </a:pPr>
            <a:r>
              <a:rPr lang="ru-RU" sz="2400" b="1" dirty="0" smtClean="0"/>
              <a:t>Инспираторно-тормозящий рефлекс</a:t>
            </a:r>
          </a:p>
          <a:p>
            <a:pPr>
              <a:lnSpc>
                <a:spcPct val="80000"/>
              </a:lnSpc>
            </a:pPr>
            <a:endParaRPr lang="ru-RU" sz="2400" b="1" dirty="0" smtClean="0"/>
          </a:p>
          <a:p>
            <a:pPr marL="609600" indent="-609600">
              <a:lnSpc>
                <a:spcPct val="80000"/>
              </a:lnSpc>
              <a:buFont typeface="Wingdings" pitchFamily="2" charset="2"/>
              <a:buChar char="Ø"/>
            </a:pPr>
            <a:r>
              <a:rPr lang="ru-RU" sz="2400" b="1" dirty="0" smtClean="0"/>
              <a:t>Экспираторно-облегчающий рефлекс</a:t>
            </a:r>
          </a:p>
          <a:p>
            <a:pPr>
              <a:lnSpc>
                <a:spcPct val="80000"/>
              </a:lnSpc>
            </a:pPr>
            <a:endParaRPr lang="ru-RU" sz="2400" b="1" dirty="0" smtClean="0"/>
          </a:p>
          <a:p>
            <a:pPr marL="609600" indent="-609600">
              <a:lnSpc>
                <a:spcPct val="80000"/>
              </a:lnSpc>
              <a:buFont typeface="Wingdings" pitchFamily="2" charset="2"/>
              <a:buChar char="Ø"/>
            </a:pPr>
            <a:r>
              <a:rPr lang="ru-RU" sz="2400" b="1" dirty="0" smtClean="0"/>
              <a:t>Парадоксальный эффект </a:t>
            </a:r>
            <a:r>
              <a:rPr lang="ru-RU" sz="2400" b="1" dirty="0" err="1" smtClean="0"/>
              <a:t>Хэда</a:t>
            </a:r>
            <a:endParaRPr lang="ru-RU" sz="2400" b="1" dirty="0" smtClean="0"/>
          </a:p>
          <a:p>
            <a:pPr marL="609600" indent="-609600">
              <a:lnSpc>
                <a:spcPct val="80000"/>
              </a:lnSpc>
              <a:buFont typeface="Wingdings" pitchFamily="2" charset="2"/>
              <a:buNone/>
            </a:pPr>
            <a:endParaRPr lang="ru-RU" sz="2400" b="1" dirty="0" smtClean="0"/>
          </a:p>
          <a:p>
            <a:pPr marL="609600" indent="-609600">
              <a:lnSpc>
                <a:spcPct val="80000"/>
              </a:lnSpc>
              <a:buFont typeface="Wingdings" pitchFamily="2" charset="2"/>
              <a:buNone/>
            </a:pPr>
            <a:r>
              <a:rPr lang="ru-RU" sz="2400" b="1" dirty="0" smtClean="0"/>
              <a:t>	Рефлексы, возникающие в ответ на уменьшение объема (</a:t>
            </a:r>
            <a:r>
              <a:rPr lang="ru-RU" sz="2400" b="1" dirty="0" err="1" smtClean="0"/>
              <a:t>спадение</a:t>
            </a:r>
            <a:r>
              <a:rPr lang="ru-RU" sz="2400" b="1" dirty="0" smtClean="0"/>
              <a:t>) легких, их ателектаз или коллапс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531110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79512" y="836712"/>
            <a:ext cx="8784976" cy="5832648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79512" y="188640"/>
            <a:ext cx="878497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9900"/>
                </a:solidFill>
              </a:rPr>
              <a:t>Схема рефлексов, возникающих при изменении объема легких</a:t>
            </a:r>
            <a:endParaRPr lang="ru-RU" sz="2400" dirty="0">
              <a:solidFill>
                <a:srgbClr val="FF99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6028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67544" y="188640"/>
            <a:ext cx="835292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Разновидности неспецифических рефлексов, участвующих в регуляции дыхания:</a:t>
            </a:r>
            <a:endParaRPr lang="ru-RU" sz="2800" dirty="0">
              <a:solidFill>
                <a:srgbClr val="FF99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67544" y="1168275"/>
            <a:ext cx="8352928" cy="44135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09600" indent="-609600">
              <a:lnSpc>
                <a:spcPct val="90000"/>
              </a:lnSpc>
              <a:buFontTx/>
              <a:buChar char="-"/>
            </a:pPr>
            <a:endParaRPr lang="ru-RU" sz="2400" b="1" dirty="0" smtClean="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342900" indent="-342900" algn="just">
              <a:lnSpc>
                <a:spcPct val="90000"/>
              </a:lnSpc>
              <a:buFont typeface="Wingdings" pitchFamily="2" charset="2"/>
              <a:buChar char="Ø"/>
            </a:pPr>
            <a:r>
              <a:rPr lang="ru-RU" sz="2400" b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Тепловая одышка</a:t>
            </a:r>
          </a:p>
          <a:p>
            <a:pPr algn="just">
              <a:lnSpc>
                <a:spcPct val="90000"/>
              </a:lnSpc>
            </a:pPr>
            <a:endParaRPr lang="ru-RU" sz="2400" b="1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342900" indent="-342900" algn="just">
              <a:lnSpc>
                <a:spcPct val="90000"/>
              </a:lnSpc>
              <a:buFont typeface="Wingdings" pitchFamily="2" charset="2"/>
              <a:buChar char="Ø"/>
            </a:pPr>
            <a:r>
              <a:rPr lang="ru-RU" sz="2400" b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«Кожные» рефлексы (в ответ на раздражение </a:t>
            </a:r>
            <a:r>
              <a:rPr lang="ru-RU" sz="2400" b="1" dirty="0" err="1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термо</a:t>
            </a:r>
            <a:r>
              <a:rPr lang="ru-RU" sz="2400" b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- и </a:t>
            </a:r>
            <a:r>
              <a:rPr lang="ru-RU" sz="2400" b="1" dirty="0" err="1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механо</a:t>
            </a:r>
            <a:r>
              <a:rPr lang="ru-RU" sz="2400" b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-рецепторов)</a:t>
            </a:r>
          </a:p>
          <a:p>
            <a:pPr marL="609600" indent="-609600" algn="just">
              <a:lnSpc>
                <a:spcPct val="90000"/>
              </a:lnSpc>
              <a:buFontTx/>
              <a:buChar char="-"/>
            </a:pPr>
            <a:endParaRPr lang="ru-RU" sz="2400" b="1" dirty="0" smtClean="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342900" indent="-342900" algn="just">
              <a:lnSpc>
                <a:spcPct val="90000"/>
              </a:lnSpc>
              <a:buFont typeface="Wingdings" pitchFamily="2" charset="2"/>
              <a:buChar char="Ø"/>
            </a:pPr>
            <a:r>
              <a:rPr lang="ru-RU" sz="2400" b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Болевые рефлексы</a:t>
            </a:r>
          </a:p>
          <a:p>
            <a:pPr marL="609600" indent="-609600" algn="just">
              <a:lnSpc>
                <a:spcPct val="90000"/>
              </a:lnSpc>
              <a:buFontTx/>
              <a:buChar char="-"/>
            </a:pPr>
            <a:endParaRPr lang="ru-RU" sz="2400" b="1" dirty="0" smtClean="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342900" indent="-342900" algn="just">
              <a:lnSpc>
                <a:spcPct val="90000"/>
              </a:lnSpc>
              <a:buFont typeface="Wingdings" pitchFamily="2" charset="2"/>
              <a:buChar char="Ø"/>
            </a:pPr>
            <a:r>
              <a:rPr lang="ru-RU" sz="2400" b="1" dirty="0" err="1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Барорецепторные</a:t>
            </a:r>
            <a:r>
              <a:rPr lang="ru-RU" sz="2400" b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ru-RU" sz="2400" b="1" dirty="0" err="1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рефлесы</a:t>
            </a:r>
            <a:endParaRPr lang="ru-RU" sz="2400" b="1" dirty="0" smtClean="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609600" indent="-609600" algn="just">
              <a:lnSpc>
                <a:spcPct val="90000"/>
              </a:lnSpc>
              <a:buFontTx/>
              <a:buChar char="-"/>
            </a:pPr>
            <a:endParaRPr lang="ru-RU" sz="2400" b="1" dirty="0" smtClean="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342900" indent="-342900" algn="just">
              <a:lnSpc>
                <a:spcPct val="90000"/>
              </a:lnSpc>
              <a:buFont typeface="Wingdings" pitchFamily="2" charset="2"/>
              <a:buChar char="Ø"/>
            </a:pPr>
            <a:r>
              <a:rPr lang="ru-RU" sz="2400" b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Рефлексы с различных отделов ЦНС (гипоталамическая, </a:t>
            </a:r>
            <a:r>
              <a:rPr lang="ru-RU" sz="2400" b="1" dirty="0" err="1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лимбическая</a:t>
            </a:r>
            <a:r>
              <a:rPr lang="ru-RU" sz="2400" b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 области, ретикулярная формация, </a:t>
            </a:r>
            <a:r>
              <a:rPr lang="ru-RU" sz="2400" b="1" dirty="0" err="1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стрио-паллидарный</a:t>
            </a:r>
            <a:r>
              <a:rPr lang="ru-RU" sz="2400" b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 комплекс)</a:t>
            </a:r>
            <a:endParaRPr lang="ru-RU" sz="2400" b="1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710893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67544" y="188640"/>
            <a:ext cx="828092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9900"/>
                </a:solidFill>
              </a:rPr>
              <a:t>Регуляция дыхания (основные структуры):</a:t>
            </a:r>
            <a:endParaRPr lang="ru-RU" sz="2800" dirty="0">
              <a:solidFill>
                <a:srgbClr val="FF9900"/>
              </a:solidFill>
            </a:endParaRPr>
          </a:p>
        </p:txBody>
      </p:sp>
      <p:pic>
        <p:nvPicPr>
          <p:cNvPr id="3074" name="Picture 2" descr="F:\Схема 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711860"/>
            <a:ext cx="4248472" cy="59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F:\схема 7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9364" y="711860"/>
            <a:ext cx="4472611" cy="59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22095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37799597"/>
              </p:ext>
            </p:extLst>
          </p:nvPr>
        </p:nvGraphicFramePr>
        <p:xfrm>
          <a:off x="251518" y="845421"/>
          <a:ext cx="8712970" cy="5806047"/>
        </p:xfrm>
        <a:graphic>
          <a:graphicData uri="http://schemas.openxmlformats.org/drawingml/2006/table">
            <a:tbl>
              <a:tblPr firstRow="1" bandRow="1">
                <a:tableStyleId>{5A111915-BE36-4E01-A7E5-04B1672EAD32}</a:tableStyleId>
              </a:tblPr>
              <a:tblGrid>
                <a:gridCol w="2250852"/>
                <a:gridCol w="3920836"/>
                <a:gridCol w="2541282"/>
              </a:tblGrid>
              <a:tr h="850099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Тип дыхания</a:t>
                      </a:r>
                      <a:endParaRPr lang="ru-RU" dirty="0">
                        <a:solidFill>
                          <a:srgbClr val="FFFF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Спирограмма</a:t>
                      </a:r>
                      <a:endParaRPr lang="ru-RU" dirty="0">
                        <a:solidFill>
                          <a:srgbClr val="FFFF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Причина</a:t>
                      </a:r>
                      <a:endParaRPr lang="ru-RU" dirty="0">
                        <a:solidFill>
                          <a:srgbClr val="FFFF00"/>
                        </a:solidFill>
                      </a:endParaRPr>
                    </a:p>
                  </a:txBody>
                  <a:tcPr/>
                </a:tc>
              </a:tr>
              <a:tr h="850099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b="1" dirty="0" smtClean="0"/>
                        <a:t>Нормальное дыхание</a:t>
                      </a:r>
                      <a:endParaRPr lang="ru-RU" b="1" dirty="0"/>
                    </a:p>
                  </a:txBody>
                  <a:tcPr/>
                </a:tc>
                <a:tc rowSpan="5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600" dirty="0"/>
                    </a:p>
                  </a:txBody>
                  <a:tcPr/>
                </a:tc>
              </a:tr>
              <a:tr h="896754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b="1" baseline="0" dirty="0" smtClean="0"/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b="1" baseline="0" dirty="0" smtClean="0"/>
                        <a:t>Дыхание </a:t>
                      </a:r>
                      <a:r>
                        <a:rPr lang="ru-RU" b="1" baseline="0" dirty="0" err="1" smtClean="0"/>
                        <a:t>Грокко</a:t>
                      </a:r>
                      <a:endParaRPr lang="ru-RU" b="1" baseline="0" dirty="0" smtClean="0"/>
                    </a:p>
                    <a:p>
                      <a:pPr algn="ctr"/>
                      <a:endParaRPr lang="ru-RU" b="1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600" dirty="0" smtClean="0"/>
                    </a:p>
                    <a:p>
                      <a:pPr algn="ctr"/>
                      <a:r>
                        <a:rPr lang="ru-RU" sz="1600" dirty="0" smtClean="0"/>
                        <a:t>Тяжелые поражения головного </a:t>
                      </a:r>
                      <a:r>
                        <a:rPr lang="ru-RU" sz="1600" baseline="0" dirty="0" smtClean="0"/>
                        <a:t> мозга</a:t>
                      </a:r>
                      <a:endParaRPr lang="ru-RU" sz="1600" dirty="0"/>
                    </a:p>
                  </a:txBody>
                  <a:tcPr/>
                </a:tc>
              </a:tr>
              <a:tr h="807078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b="1" dirty="0" smtClean="0"/>
                        <a:t>Дыхание</a:t>
                      </a:r>
                      <a:r>
                        <a:rPr lang="ru-RU" b="1" baseline="0" dirty="0" smtClean="0"/>
                        <a:t> </a:t>
                      </a:r>
                      <a:r>
                        <a:rPr lang="ru-RU" b="1" baseline="0" dirty="0" err="1" smtClean="0"/>
                        <a:t>Чейна</a:t>
                      </a:r>
                      <a:r>
                        <a:rPr lang="ru-RU" b="1" baseline="0" dirty="0" smtClean="0"/>
                        <a:t>-Стокса</a:t>
                      </a:r>
                      <a:endParaRPr lang="ru-RU" b="1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Гипоксия во сне, интоксикации</a:t>
                      </a:r>
                      <a:r>
                        <a:rPr lang="ru-RU" sz="1600" baseline="0" dirty="0" smtClean="0"/>
                        <a:t> при отравлении</a:t>
                      </a:r>
                      <a:endParaRPr lang="ru-RU" sz="1600" dirty="0"/>
                    </a:p>
                  </a:txBody>
                  <a:tcPr/>
                </a:tc>
              </a:tr>
              <a:tr h="1046213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b="1" dirty="0" smtClean="0"/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b="1" dirty="0" smtClean="0"/>
                        <a:t>Дыхание </a:t>
                      </a:r>
                      <a:r>
                        <a:rPr lang="ru-RU" b="1" dirty="0" err="1" smtClean="0"/>
                        <a:t>Биота</a:t>
                      </a:r>
                      <a:endParaRPr lang="ru-RU" b="1" dirty="0" smtClean="0"/>
                    </a:p>
                    <a:p>
                      <a:pPr algn="ctr"/>
                      <a:endParaRPr lang="ru-RU" b="1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Повреждение мозга, повышение внутричерепного давления</a:t>
                      </a:r>
                      <a:endParaRPr lang="ru-RU" sz="1600" dirty="0"/>
                    </a:p>
                  </a:txBody>
                  <a:tcPr/>
                </a:tc>
              </a:tr>
              <a:tr h="1301689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b="1" dirty="0" smtClean="0"/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b="1" dirty="0" smtClean="0"/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b="1" dirty="0" smtClean="0"/>
                        <a:t>Дыхание</a:t>
                      </a:r>
                      <a:r>
                        <a:rPr lang="ru-RU" b="1" baseline="0" dirty="0" smtClean="0"/>
                        <a:t> </a:t>
                      </a:r>
                      <a:r>
                        <a:rPr lang="ru-RU" b="1" baseline="0" dirty="0" err="1" smtClean="0"/>
                        <a:t>Куссмауля</a:t>
                      </a:r>
                      <a:endParaRPr lang="ru-RU" b="1" baseline="0" dirty="0" smtClean="0"/>
                    </a:p>
                    <a:p>
                      <a:pPr algn="ctr"/>
                      <a:endParaRPr lang="ru-RU" b="1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600" dirty="0" smtClean="0"/>
                    </a:p>
                    <a:p>
                      <a:pPr algn="ctr"/>
                      <a:r>
                        <a:rPr lang="ru-RU" sz="1600" dirty="0" err="1" smtClean="0"/>
                        <a:t>Нересператорный</a:t>
                      </a:r>
                      <a:r>
                        <a:rPr lang="ru-RU" sz="1600" dirty="0" smtClean="0"/>
                        <a:t> метаболический ацидоз</a:t>
                      </a:r>
                      <a:endParaRPr lang="ru-RU" sz="16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323528" y="260648"/>
            <a:ext cx="842493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FF9900"/>
                </a:solidFill>
              </a:rPr>
              <a:t>Разновидности дыхания:</a:t>
            </a:r>
            <a:endParaRPr lang="ru-RU" sz="3200" dirty="0"/>
          </a:p>
        </p:txBody>
      </p:sp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9772" y="1700808"/>
            <a:ext cx="3852428" cy="8640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9773" y="2564904"/>
            <a:ext cx="3852428" cy="40324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78551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23528" y="324118"/>
            <a:ext cx="856895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rgbClr val="FF9900"/>
                </a:solidFill>
              </a:rPr>
              <a:t>Дополнительные разновидности патологических дыхательных движений:</a:t>
            </a:r>
            <a:endParaRPr lang="ru-RU" sz="2800" dirty="0">
              <a:solidFill>
                <a:srgbClr val="FF99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23528" y="1278225"/>
            <a:ext cx="856895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09600" indent="-609600" algn="just">
              <a:lnSpc>
                <a:spcPct val="80000"/>
              </a:lnSpc>
              <a:buFont typeface="Wingdings" pitchFamily="2" charset="2"/>
              <a:buChar char="Ø"/>
            </a:pPr>
            <a:r>
              <a:rPr lang="ru-RU" sz="2000" b="1" dirty="0" err="1"/>
              <a:t>Гаспинг</a:t>
            </a:r>
            <a:r>
              <a:rPr lang="ru-RU" sz="2000" b="1" dirty="0"/>
              <a:t> – низкоамплитудные вдохи, прерываемые длительными выдохами</a:t>
            </a:r>
          </a:p>
          <a:p>
            <a:pPr marL="609600" indent="-609600" algn="just">
              <a:lnSpc>
                <a:spcPct val="80000"/>
              </a:lnSpc>
              <a:buFont typeface="Wingdings" pitchFamily="2" charset="2"/>
              <a:buChar char="Ø"/>
            </a:pPr>
            <a:endParaRPr lang="ru-RU" sz="2000" b="1" dirty="0"/>
          </a:p>
          <a:p>
            <a:pPr marL="609600" indent="-609600" algn="just">
              <a:lnSpc>
                <a:spcPct val="80000"/>
              </a:lnSpc>
              <a:buFont typeface="Wingdings" pitchFamily="2" charset="2"/>
              <a:buChar char="Ø"/>
            </a:pPr>
            <a:r>
              <a:rPr lang="ru-RU" sz="2000" b="1" dirty="0" err="1"/>
              <a:t>Апнейзисы</a:t>
            </a:r>
            <a:r>
              <a:rPr lang="ru-RU" sz="2000" b="1" dirty="0"/>
              <a:t> – глубокие продолжительные вдохи (зачастую с задержкой дыхания на высоте вдоха), чередующиеся с низкоамплитудными выдохами</a:t>
            </a:r>
            <a:endParaRPr lang="ru-RU" sz="2000" b="1" dirty="0"/>
          </a:p>
        </p:txBody>
      </p:sp>
      <p:pic>
        <p:nvPicPr>
          <p:cNvPr id="1026" name="Picture 2" descr="F:\Схема 2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3628" y="2824912"/>
            <a:ext cx="6768752" cy="37806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91165457"/>
      </p:ext>
    </p:extLst>
  </p:cSld>
  <p:clrMapOvr>
    <a:masterClrMapping/>
  </p:clrMapOvr>
</p:sld>
</file>

<file path=ppt/theme/theme1.xml><?xml version="1.0" encoding="utf-8"?>
<a:theme xmlns:a="http://schemas.openxmlformats.org/drawingml/2006/main" name="Паркет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Обычная">
      <a:majorFont>
        <a:latin typeface="Tw Cen MT"/>
        <a:ea typeface=""/>
        <a:cs typeface=""/>
        <a:font script="Grek" typeface="Calibri"/>
        <a:font script="Cyrl" typeface="Calibri"/>
        <a:font script="Jpan" typeface="HG創英角ｺﾞｼｯｸUB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創英角ｺﾞｼｯｸUB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Паркет">
      <a:fillStyleLst>
        <a:solidFill>
          <a:schemeClr val="phClr"/>
        </a:solidFill>
        <a:gradFill rotWithShape="1">
          <a:gsLst>
            <a:gs pos="0">
              <a:schemeClr val="phClr">
                <a:tint val="79000"/>
                <a:satMod val="180000"/>
              </a:schemeClr>
            </a:gs>
            <a:gs pos="65000">
              <a:schemeClr val="phClr">
                <a:tint val="52000"/>
                <a:satMod val="250000"/>
              </a:schemeClr>
            </a:gs>
            <a:gs pos="100000">
              <a:schemeClr val="phClr">
                <a:tint val="29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8700000"/>
            </a:lightRig>
          </a:scene3d>
          <a:sp3d contourW="12700" prstMaterial="dkEdge">
            <a:bevelT w="0" h="0" prst="relaxedInset"/>
            <a:contourClr>
              <a:schemeClr val="phClr">
                <a:shade val="65000"/>
                <a:satMod val="15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13200000"/>
            </a:lightRig>
          </a:scene3d>
          <a:sp3d prstMaterial="dkEdge">
            <a:bevelT w="63500" h="50800" prst="relaxedIns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hade val="95000"/>
                <a:satMod val="200000"/>
              </a:schemeClr>
            </a:gs>
            <a:gs pos="53000">
              <a:schemeClr val="phClr">
                <a:shade val="60000"/>
                <a:satMod val="220000"/>
              </a:schemeClr>
            </a:gs>
            <a:gs pos="100000">
              <a:schemeClr val="phClr">
                <a:shade val="45000"/>
                <a:satMod val="22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3000"/>
                <a:shade val="97000"/>
                <a:satMod val="230000"/>
              </a:schemeClr>
            </a:gs>
            <a:gs pos="100000">
              <a:schemeClr val="phClr">
                <a:shade val="35000"/>
                <a:satMod val="250000"/>
              </a:schemeClr>
            </a:gs>
          </a:gsLst>
          <a:path path="circle">
            <a:fillToRect l="15000" t="50000" r="85000" b="6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Thatch</Template>
  <TotalTime>350</TotalTime>
  <Words>735</Words>
  <Application>Microsoft Office PowerPoint</Application>
  <PresentationFormat>Экран (4:3)</PresentationFormat>
  <Paragraphs>91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Паркет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 Windows</dc:creator>
  <cp:lastModifiedBy>Пользователь Windows</cp:lastModifiedBy>
  <cp:revision>25</cp:revision>
  <dcterms:created xsi:type="dcterms:W3CDTF">2011-12-07T09:30:40Z</dcterms:created>
  <dcterms:modified xsi:type="dcterms:W3CDTF">2011-12-08T04:18:47Z</dcterms:modified>
</cp:coreProperties>
</file>