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39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8F98E76E-AD44-45FD-B19E-54A7CABB2C8E}" type="datetimeFigureOut">
              <a:rPr lang="ru-RU" smtClean="0"/>
              <a:pPr/>
              <a:t>27.05.2014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46701676-50EC-45F4-8AB6-BCE30F2866B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785794"/>
            <a:ext cx="9144000" cy="6072206"/>
          </a:xfrm>
        </p:spPr>
        <p:txBody>
          <a:bodyPr>
            <a:normAutofit fontScale="90000"/>
          </a:bodyPr>
          <a:lstStyle/>
          <a:p>
            <a:pPr algn="ctr"/>
            <a:r>
              <a:rPr lang="ru-RU" sz="6000" dirty="0" smtClean="0"/>
              <a:t/>
            </a:r>
            <a:br>
              <a:rPr lang="ru-RU" sz="6000" dirty="0" smtClean="0"/>
            </a:br>
            <a:r>
              <a:rPr lang="ru-RU" sz="6000" dirty="0" smtClean="0"/>
              <a:t>СРС</a:t>
            </a:r>
            <a:br>
              <a:rPr lang="ru-RU" sz="6000" dirty="0" smtClean="0"/>
            </a:br>
            <a:r>
              <a:rPr lang="ru-RU" sz="6000" dirty="0" smtClean="0"/>
              <a:t> </a:t>
            </a:r>
            <a:r>
              <a:rPr lang="ru-RU" sz="2000" dirty="0" smtClean="0"/>
              <a:t>На тему: Основы трудового права</a:t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>                                                 Выполнил: </a:t>
            </a:r>
            <a:r>
              <a:rPr lang="ru-RU" sz="2000" dirty="0" err="1" smtClean="0"/>
              <a:t>Шеруллаев</a:t>
            </a:r>
            <a:r>
              <a:rPr lang="ru-RU" sz="2000" dirty="0" smtClean="0"/>
              <a:t> И. 1-156гр ОМФ</a:t>
            </a:r>
            <a:br>
              <a:rPr lang="ru-RU" sz="2000" dirty="0" smtClean="0"/>
            </a:br>
            <a:r>
              <a:rPr lang="ru-RU" sz="2000" smtClean="0"/>
              <a:t>                               Проверила:Момышева</a:t>
            </a:r>
            <a:r>
              <a:rPr lang="ru-RU" sz="2000" dirty="0" smtClean="0"/>
              <a:t> Л.М.</a:t>
            </a:r>
            <a:br>
              <a:rPr lang="ru-RU" sz="2000" dirty="0" smtClean="0"/>
            </a:br>
            <a:r>
              <a:rPr lang="ru-RU" sz="2000" dirty="0" smtClean="0"/>
              <a:t>Караганда 2014</a:t>
            </a:r>
            <a:endParaRPr lang="ru-RU" sz="6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00034" y="0"/>
            <a:ext cx="8358246" cy="628672"/>
          </a:xfrm>
        </p:spPr>
        <p:txBody>
          <a:bodyPr>
            <a:normAutofit lnSpcReduction="10000"/>
          </a:bodyPr>
          <a:lstStyle/>
          <a:p>
            <a:pPr algn="ctr"/>
            <a:r>
              <a:rPr lang="ru-RU" sz="1600" dirty="0" smtClean="0"/>
              <a:t>Карагандинский Государственный Медицинский Университет</a:t>
            </a:r>
          </a:p>
          <a:p>
            <a:pPr algn="ctr"/>
            <a:r>
              <a:rPr lang="ru-RU" sz="1600" dirty="0" smtClean="0"/>
              <a:t>Кафедра Истории Казахстана и СПД</a:t>
            </a:r>
            <a:endParaRPr lang="ru-RU" sz="16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571472" y="1357298"/>
            <a:ext cx="8229600" cy="4714908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/>
              <a:t>  Субъекты трудового права обладают </a:t>
            </a:r>
            <a:r>
              <a:rPr lang="ru-RU" dirty="0" err="1" smtClean="0"/>
              <a:t>правосубъектностью</a:t>
            </a:r>
            <a:r>
              <a:rPr lang="ru-RU" dirty="0" smtClean="0"/>
              <a:t>, которая состоит из трех элементов. </a:t>
            </a:r>
            <a:br>
              <a:rPr lang="ru-RU" dirty="0" smtClean="0"/>
            </a:br>
            <a:r>
              <a:rPr lang="ru-RU" dirty="0" smtClean="0"/>
              <a:t>1) Правоспособность - способность иметь все предусмотренные трудовым законодательством права. </a:t>
            </a:r>
            <a:br>
              <a:rPr lang="ru-RU" dirty="0" smtClean="0"/>
            </a:br>
            <a:r>
              <a:rPr lang="ru-RU" dirty="0" smtClean="0"/>
              <a:t>2) Дееспособность — способность своими действиями осуществлять права и обязанности, предусмотренные трудовым законодательством. </a:t>
            </a:r>
            <a:br>
              <a:rPr lang="ru-RU" dirty="0" smtClean="0"/>
            </a:br>
            <a:r>
              <a:rPr lang="ru-RU" dirty="0" smtClean="0"/>
              <a:t>3) </a:t>
            </a:r>
            <a:r>
              <a:rPr lang="ru-RU" dirty="0" err="1" smtClean="0"/>
              <a:t>Деликтоспособность</a:t>
            </a:r>
            <a:r>
              <a:rPr lang="ru-RU" dirty="0" smtClean="0"/>
              <a:t> — способность нести ответственность за совершенные трудовые правонарушения.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Субъекты трудового права</a:t>
            </a:r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 Объектом трудового права является живой труд (способность к труду). Объект трудового правоотношения связывается с комплексом материальных и нематериальных благ, которые достигаются сторонами трудового правоотношения в процессе его реализации.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Объект трудового права</a:t>
            </a:r>
            <a:endParaRPr lang="ru-R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500034" y="1500174"/>
            <a:ext cx="8229600" cy="4525963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ru-RU" dirty="0" smtClean="0"/>
              <a:t>   Индивидуальный трудовой договор — это двустороннее соглашение между работником и работодателем, совершаемое в письменной форме, по которому работник обязуется выполнять работу по определенной специальности, квалификации или должности с подчинением внутреннему трудовому распорядку, а работодатель обязуется своевременно и в полном объеме выплачивать работнику заработную плату и иные, предусмотренные законодательством и соглашением сторон, денежные выплаты, обеспечивать условия труда, предусмотренные законодательством о труде и коллективным договором.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 smtClean="0"/>
              <a:t>Индивидуальный трудовой договор</a:t>
            </a:r>
            <a:endParaRPr lang="ru-R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ru-RU" dirty="0" smtClean="0"/>
              <a:t>  Согласно Закону о труде окончание действия индивидуального трудового договора происходит по двум обстоятельствам: </a:t>
            </a:r>
            <a:br>
              <a:rPr lang="ru-RU" dirty="0" smtClean="0"/>
            </a:br>
            <a:r>
              <a:rPr lang="ru-RU" dirty="0" smtClean="0"/>
              <a:t>1) прекращение индивидуального трудового договора в связи с истечением срока по обстоятельствам, не зависящим от воли сторон; </a:t>
            </a:r>
            <a:br>
              <a:rPr lang="ru-RU" dirty="0" smtClean="0"/>
            </a:br>
            <a:r>
              <a:rPr lang="ru-RU" dirty="0" smtClean="0"/>
              <a:t>2) расторжение трудового договора по соглашению сторон, по инициативе одной из сторон и другим обстоятельствам, предусмотренным законодательством.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 Нормальное рабочее время — это такая продолжительность рабочего времени, которую должен отработать работник в течение определенного периода (дня, недели, года). В соответствии со ст. 45 Закона о труде нормальная продолжительность рабочего времени работников на предприятии не может превышать 40 часов в неделю.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Нормальное рабочее время</a:t>
            </a:r>
            <a:endParaRPr lang="ru-R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/>
              <a:t>  Под трудовым спором понимаются разногласия между работником и работодателем по поводу применения законодательства о труде, о выполнении условий индивидуального трудового, коллективного договоров, неурегулированных ранее между работником и работодателем. Источники возникновения трудовых споров различны. Поэтому трудовые споры можно классифицировать по различным основаниям: по субъектному составу, по характеру спора, по подведомственности их рассмотрения. По субъектному составу трудовые споры принято делить на индивидуальные и коллективные.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Понятие трудового спора</a:t>
            </a:r>
            <a:endParaRPr lang="ru-RU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ru-RU" dirty="0" smtClean="0"/>
              <a:t>  Коллективные трудовые споры — это разногласия, возникшие между работодателем и коллективами работников по поводу установления и изменения условий и оплаты труда в организациях, заключения, выполнения коллективных договоров и соглашений, а также по вопросам применения положений действующего законодательства, коллективных договоров и соглашений. Правовые основы, регулирующие порядок и способы разрешения коллективных трудовых споров, а также порядок реализации права на забастовку, установлены Законом РК «О коллективных трудовых спорах и забастовках» от 8 июля 1996 года.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 smtClean="0"/>
              <a:t>Коллективные трудовые споры</a:t>
            </a:r>
            <a:endParaRPr lang="ru-R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endParaRPr lang="ru-RU" sz="5400" dirty="0" smtClean="0"/>
          </a:p>
          <a:p>
            <a:pPr algn="ctr">
              <a:buNone/>
            </a:pPr>
            <a:r>
              <a:rPr lang="ru-RU" sz="5400" dirty="0" smtClean="0"/>
              <a:t>Спасибо за внимание!</a:t>
            </a:r>
            <a:endParaRPr lang="ru-RU" sz="5400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5090944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1.Введение;</a:t>
            </a:r>
          </a:p>
          <a:p>
            <a:pPr>
              <a:buNone/>
            </a:pPr>
            <a:r>
              <a:rPr lang="ru-RU" dirty="0" smtClean="0"/>
              <a:t>2.Предмет трудового права;</a:t>
            </a:r>
          </a:p>
          <a:p>
            <a:pPr>
              <a:buNone/>
            </a:pPr>
            <a:r>
              <a:rPr lang="ru-RU" dirty="0" smtClean="0"/>
              <a:t>3.Функции трудового права;</a:t>
            </a:r>
          </a:p>
          <a:p>
            <a:pPr>
              <a:buNone/>
            </a:pPr>
            <a:r>
              <a:rPr lang="ru-RU" dirty="0" smtClean="0"/>
              <a:t>4.Принципы трудового права;</a:t>
            </a:r>
          </a:p>
          <a:p>
            <a:pPr>
              <a:buNone/>
            </a:pPr>
            <a:r>
              <a:rPr lang="ru-RU" dirty="0" smtClean="0"/>
              <a:t>5.Субъекты и объекты трудового права;</a:t>
            </a:r>
          </a:p>
          <a:p>
            <a:pPr>
              <a:buNone/>
            </a:pPr>
            <a:r>
              <a:rPr lang="ru-RU" dirty="0" smtClean="0"/>
              <a:t>6. Индивидуальный трудовой договор;</a:t>
            </a:r>
          </a:p>
          <a:p>
            <a:pPr>
              <a:buNone/>
            </a:pPr>
            <a:r>
              <a:rPr lang="ru-RU" dirty="0" smtClean="0"/>
              <a:t>7. Нормальное рабочее время;</a:t>
            </a:r>
          </a:p>
          <a:p>
            <a:pPr>
              <a:buNone/>
            </a:pPr>
            <a:r>
              <a:rPr lang="ru-RU" dirty="0" smtClean="0"/>
              <a:t>8.Понятие трудового спора;</a:t>
            </a:r>
          </a:p>
          <a:p>
            <a:pPr>
              <a:buNone/>
            </a:pPr>
            <a:r>
              <a:rPr lang="ru-RU" dirty="0" smtClean="0"/>
              <a:t>9. Коллективные трудовые споры .</a:t>
            </a:r>
          </a:p>
          <a:p>
            <a:pPr>
              <a:buNone/>
            </a:pP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План</a:t>
            </a: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latin typeface="+mj-lt"/>
              </a:rPr>
              <a:t>Трудовое право — самостоятельная отрасль</a:t>
            </a:r>
          </a:p>
          <a:p>
            <a:pPr>
              <a:buNone/>
            </a:pPr>
            <a:r>
              <a:rPr lang="ru-RU" dirty="0" smtClean="0">
                <a:latin typeface="+mj-lt"/>
              </a:rPr>
              <a:t>права, представляющая собой систему</a:t>
            </a:r>
          </a:p>
          <a:p>
            <a:pPr>
              <a:buNone/>
            </a:pPr>
            <a:r>
              <a:rPr lang="ru-RU" dirty="0" smtClean="0">
                <a:latin typeface="+mj-lt"/>
              </a:rPr>
              <a:t>правовых норм, регулирующих трудовые</a:t>
            </a:r>
          </a:p>
          <a:p>
            <a:pPr>
              <a:buNone/>
            </a:pPr>
            <a:r>
              <a:rPr lang="ru-RU" dirty="0" smtClean="0">
                <a:latin typeface="+mj-lt"/>
              </a:rPr>
              <a:t>отношения работников и работодателей, а</a:t>
            </a:r>
          </a:p>
          <a:p>
            <a:pPr>
              <a:buNone/>
            </a:pPr>
            <a:r>
              <a:rPr lang="ru-RU" dirty="0" smtClean="0">
                <a:latin typeface="+mj-lt"/>
              </a:rPr>
              <a:t>также тесно связанные с ними иные</a:t>
            </a:r>
          </a:p>
          <a:p>
            <a:pPr>
              <a:buNone/>
            </a:pPr>
            <a:r>
              <a:rPr lang="ru-RU" dirty="0" smtClean="0">
                <a:latin typeface="+mj-lt"/>
              </a:rPr>
              <a:t>отношения.</a:t>
            </a:r>
            <a:endParaRPr lang="ru-RU" dirty="0">
              <a:latin typeface="+mj-lt"/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Введение</a:t>
            </a: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785786" y="1481328"/>
            <a:ext cx="7901014" cy="5090944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1800" dirty="0" smtClean="0"/>
              <a:t>   Предметом трудового права являются трудовые отношения и производные от них отношения, складывающиеся в процессе труда, организации и управления им. Метод трудового права характеризуется </a:t>
            </a:r>
            <a:br>
              <a:rPr lang="ru-RU" sz="1800" dirty="0" smtClean="0"/>
            </a:br>
            <a:r>
              <a:rPr lang="ru-RU" sz="1800" dirty="0" smtClean="0"/>
              <a:t>следующими признаками: </a:t>
            </a:r>
            <a:br>
              <a:rPr lang="ru-RU" sz="1800" dirty="0" smtClean="0"/>
            </a:br>
            <a:r>
              <a:rPr lang="ru-RU" sz="1800" dirty="0" smtClean="0"/>
              <a:t>1) сочетанием императивных и диспозитивных норм в регулировании трудовых и производных от них отношений; </a:t>
            </a:r>
            <a:br>
              <a:rPr lang="ru-RU" sz="1800" dirty="0" smtClean="0"/>
            </a:br>
            <a:r>
              <a:rPr lang="ru-RU" sz="1800" dirty="0" smtClean="0"/>
              <a:t>2) сочетанием централизованного, локального и договорного методов в регламентации предмета правового регулирования; </a:t>
            </a:r>
            <a:br>
              <a:rPr lang="ru-RU" sz="1800" dirty="0" smtClean="0"/>
            </a:br>
            <a:r>
              <a:rPr lang="ru-RU" sz="1800" dirty="0" smtClean="0"/>
              <a:t>3) широким использованием в регулировании общественных отношений социально-партнерских соглашений с привлечением представителей сторон социального партнерства; </a:t>
            </a:r>
            <a:br>
              <a:rPr lang="ru-RU" sz="1800" dirty="0" smtClean="0"/>
            </a:br>
            <a:r>
              <a:rPr lang="ru-RU" sz="1800" dirty="0" smtClean="0"/>
              <a:t>4) единство и дифференциация регулирования применения наемного труда; </a:t>
            </a:r>
            <a:br>
              <a:rPr lang="ru-RU" sz="1800" dirty="0" smtClean="0"/>
            </a:br>
            <a:r>
              <a:rPr lang="ru-RU" sz="1800" dirty="0" smtClean="0"/>
              <a:t>5) установление особого порядка разрешения трудовых споров.</a:t>
            </a:r>
            <a:endParaRPr lang="ru-RU" sz="1800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Предмет трудового права</a:t>
            </a:r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 Функции трудового права делятся на общие и специфичные. Общие функции присущи всем отраслям права, к ним относятся регулятивная и охранительная функция. Специфичные функции означают их принадлежность к трудовому праву и они включают в себя социальную, воспитательную, защитную, производственной демократии и производственную функцию.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Функции трудового права</a:t>
            </a: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 Под принципами трудового права понимаются наиболее общие, характерные черты организации и функционирования рынка наемного труда, его применения, положения, выражающие социальную политику государства в данной сфере. Принципы трудового права разделяют на общеправовые; межотраслевые; отраслевые.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Принципы трудового права</a:t>
            </a: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1.К общеправовым принципам трудового права относятся принципы, присущие всем без исключения отраслям права. Традиционно среди них выделяют: принципы демократизма, законности, гуманизма, равенства граждан и организаций перед законом и судом.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500034" y="428604"/>
            <a:ext cx="8215370" cy="6143668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2.Под межотраслевыми принципами трудового права понимаются основные положения, идеи, отражающие сущность двух и более отраслей права, к ним относят принцип социальной защиты от безработицы, принцип охраны здоровья граждан, принцип охраны собственности граждан и организаций, конституционный налоговый принцип — обязанность уплаты каждым установленных налогов, сборов и иных обязательных платежей, принцип судебной защиты прав и свобод, конституционный принцип гарантированности права граждан РК на свободу объединений.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 flipH="1">
            <a:off x="357158" y="274638"/>
            <a:ext cx="100042" cy="582594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28596" y="571480"/>
            <a:ext cx="8229600" cy="57215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3.К отраслевым принципам трудового права относят: принцип свободы труда, свободного выбора рода занятий и профессии; принцип запрещения принудительного труда; принцип запрещения дискриминации в сфере труда; принцип гарантии реализации трудовых прав; принцип права на условия труда, отвечающие требованиям безопасности и гигиены; принцип права на индивидуальные и коллективные споры с использованием установленных законом способов их разрешения, включая право на забастовку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 flipH="1">
            <a:off x="0" y="274638"/>
            <a:ext cx="457200" cy="36828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Открытая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31</TotalTime>
  <Words>723</Words>
  <Application>Microsoft Office PowerPoint</Application>
  <PresentationFormat>Экран (4:3)</PresentationFormat>
  <Paragraphs>44</Paragraphs>
  <Slides>17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18" baseType="lpstr">
      <vt:lpstr>Открытая</vt:lpstr>
      <vt:lpstr> СРС  На тему: Основы трудового права                                                            Выполнил: Шеруллаев И. 1-156гр ОМФ                                Проверила:Момышева Л.М. Караганда 2014</vt:lpstr>
      <vt:lpstr>План</vt:lpstr>
      <vt:lpstr>Введение</vt:lpstr>
      <vt:lpstr>Предмет трудового права</vt:lpstr>
      <vt:lpstr>Функции трудового права</vt:lpstr>
      <vt:lpstr>Принципы трудового права</vt:lpstr>
      <vt:lpstr>Слайд 7</vt:lpstr>
      <vt:lpstr>Слайд 8</vt:lpstr>
      <vt:lpstr>Слайд 9</vt:lpstr>
      <vt:lpstr>Субъекты трудового права</vt:lpstr>
      <vt:lpstr>Объект трудового права</vt:lpstr>
      <vt:lpstr>Индивидуальный трудовой договор</vt:lpstr>
      <vt:lpstr>Слайд 13</vt:lpstr>
      <vt:lpstr>Нормальное рабочее время</vt:lpstr>
      <vt:lpstr>Понятие трудового спора</vt:lpstr>
      <vt:lpstr>Коллективные трудовые споры</vt:lpstr>
      <vt:lpstr>Слайд 17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СРС  На тему: Основы трудового права                                                            Выполнил: Шеруллаев И. 1-156гр ОМФ       Проверила: Караганда 2014</dc:title>
  <dc:creator>Админ</dc:creator>
  <cp:lastModifiedBy>Sveta</cp:lastModifiedBy>
  <cp:revision>2</cp:revision>
  <dcterms:created xsi:type="dcterms:W3CDTF">2014-05-25T09:32:49Z</dcterms:created>
  <dcterms:modified xsi:type="dcterms:W3CDTF">2014-05-27T17:28:13Z</dcterms:modified>
</cp:coreProperties>
</file>

<file path=docProps/thumbnail.jpeg>
</file>