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Боря" initials="Б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159" autoAdjust="0"/>
    <p:restoredTop sz="94660"/>
  </p:normalViewPr>
  <p:slideViewPr>
    <p:cSldViewPr snapToGrid="0">
      <p:cViewPr varScale="1">
        <p:scale>
          <a:sx n="79" d="100"/>
          <a:sy n="79" d="100"/>
        </p:scale>
        <p:origin x="-102" y="-6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13838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2097155" name="Picture 15" descr="HD-PanelTitleR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048582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2097156" name="Picture 16" descr="HDRibbonTitle-UniformTrim.png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97157" name="Picture 19" descr="HDRibbonTitle-UniformTrim.png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1048583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584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48585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58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4858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145728" name="Straight Connector 14"/>
          <p:cNvCxnSpPr>
            <a:cxnSpLocks/>
          </p:cNvCxnSpPr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9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4869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9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9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9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4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4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4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4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145735" name="Straight Connector 14"/>
          <p:cNvCxnSpPr>
            <a:cxnSpLocks/>
          </p:cNvCxnSpPr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3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36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3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3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3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48640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48641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3145734" name="Straight Connector 18"/>
          <p:cNvCxnSpPr>
            <a:cxnSpLocks/>
          </p:cNvCxnSpPr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48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4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5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5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85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86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8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8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8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48690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48691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3145741" name="Straight Connector 25"/>
          <p:cNvCxnSpPr>
            <a:cxnSpLocks/>
          </p:cNvCxnSpPr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12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145730" name="Straight Connector 14"/>
          <p:cNvCxnSpPr>
            <a:cxnSpLocks/>
          </p:cNvCxnSpPr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3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6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145733" name="Straight Connector 13"/>
          <p:cNvCxnSpPr>
            <a:cxnSpLocks/>
          </p:cNvCxnSpPr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1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61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1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2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145731" name="Straight Connector 13"/>
          <p:cNvCxnSpPr>
            <a:cxnSpLocks/>
          </p:cNvCxnSpPr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9" name="Straight Connector 6"/>
          <p:cNvCxnSpPr>
            <a:cxnSpLocks/>
          </p:cNvCxnSpPr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86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67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7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7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5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5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145736" name="Straight Connector 15"/>
          <p:cNvCxnSpPr>
            <a:cxnSpLocks/>
          </p:cNvCxnSpPr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8" name="Straight Connector 7"/>
          <p:cNvCxnSpPr>
            <a:cxnSpLocks/>
          </p:cNvCxnSpPr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866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64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665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66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6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6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22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23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62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25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62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2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2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145732" name="Straight Connector 17"/>
          <p:cNvCxnSpPr>
            <a:cxnSpLocks/>
          </p:cNvCxnSpPr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7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7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7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145740" name="Straight Connector 13"/>
          <p:cNvCxnSpPr>
            <a:cxnSpLocks/>
          </p:cNvCxnSpPr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59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59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58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659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6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6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3145737" name="Straight Connector 15"/>
          <p:cNvCxnSpPr>
            <a:cxnSpLocks/>
          </p:cNvCxnSpPr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8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79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48680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8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68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8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2097152" name="Picture 7" descr="HD-PanelContent.png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048576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2097153" name="Picture 9" descr="HDRibbonContent-UniformTrim.png"/>
            <p:cNvPicPr>
              <a:picLocks noChangeAspect="1"/>
            </p:cNvPicPr>
            <p:nvPr/>
          </p:nvPicPr>
          <p:blipFill rotWithShape="1">
            <a:blip r:embed="rId20"/>
            <a:srcRect/>
            <a:stretch>
              <a:fillRect/>
            </a:stretch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2097154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/>
            <a:srcRect/>
            <a:stretch>
              <a:fillRect/>
            </a:stretch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1048577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578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579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3/20/2016</a:t>
            </a:fld>
            <a:endParaRPr lang="en-US" dirty="0"/>
          </a:p>
        </p:txBody>
      </p:sp>
      <p:sp>
        <p:nvSpPr>
          <p:cNvPr id="104858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4858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Заголовок 1"/>
          <p:cNvSpPr>
            <a:spLocks noGrp="1"/>
          </p:cNvSpPr>
          <p:nvPr>
            <p:ph type="ctrTitle"/>
          </p:nvPr>
        </p:nvSpPr>
        <p:spPr>
          <a:xfrm>
            <a:off x="2692397" y="1646844"/>
            <a:ext cx="6815669" cy="1515533"/>
          </a:xfrm>
        </p:spPr>
        <p:txBody>
          <a:bodyPr/>
          <a:lstStyle/>
          <a:p>
            <a:r>
              <a:rPr lang="ru-RU" sz="4400" dirty="0"/>
              <a:t>Особенности Византийского искусства</a:t>
            </a:r>
          </a:p>
        </p:txBody>
      </p:sp>
      <p:sp>
        <p:nvSpPr>
          <p:cNvPr id="104858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3657596"/>
            <a:ext cx="6815669" cy="1578637"/>
          </a:xfrm>
        </p:spPr>
        <p:txBody>
          <a:bodyPr>
            <a:normAutofit fontScale="88690" lnSpcReduction="20000"/>
          </a:bodyPr>
          <a:lstStyle/>
          <a:p>
            <a:r>
              <a:rPr lang="ru-RU" dirty="0"/>
              <a:t>Истоки формирования Византийской культуры. Византийская христианская эстетика. Символизм, аскетизм и догматизм византийского искусства. Архитектура Византии. Типы храмовых сооружений: базилика, крестово-купольный храм. Планировка византийского храма. Памятники византийской архитектуры. Монументальная живопись: мозаика, фреска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873" y="621102"/>
            <a:ext cx="49170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Фреска (от итал.  </a:t>
            </a:r>
            <a:r>
              <a:rPr lang="ru-RU" dirty="0" err="1" smtClean="0"/>
              <a:t>fresco</a:t>
            </a:r>
            <a:r>
              <a:rPr lang="ru-RU" dirty="0" smtClean="0"/>
              <a:t> — свежий) — живопись по сырой штукатурке, одна из техник стенных росписей. При высыхании содержащаяся в штукатурке известь образует тонкую прозрачную кальциевую плёнку, делающую фреску долговечной.</a:t>
            </a:r>
          </a:p>
          <a:p>
            <a:r>
              <a:rPr lang="ru-RU" dirty="0"/>
              <a:t>Правила древней византийской фресковой живописи </a:t>
            </a:r>
            <a:r>
              <a:rPr lang="ru-RU" dirty="0" smtClean="0"/>
              <a:t>описаны иконописцем </a:t>
            </a:r>
            <a:r>
              <a:rPr lang="ru-RU" dirty="0" err="1" smtClean="0"/>
              <a:t>Дионисием</a:t>
            </a:r>
            <a:r>
              <a:rPr lang="ru-RU" dirty="0" smtClean="0"/>
              <a:t>.</a:t>
            </a:r>
          </a:p>
          <a:p>
            <a:r>
              <a:rPr lang="ru-RU" dirty="0"/>
              <a:t>Художники, выполнявшие фрески, не работали с натуры и строго следовали жестким правилам иконографического канона, согласно которому человек и любой предмет являлись носителями определенного значения. Человек рассматривался как выразитель вечных идей и поэтому изображался статично, чтобы подчеркнуть углубленность в себя. Неодушевленные предметы (трон, стол, ложе, свиток, книга, чаша) и пейзаж (горки, река, деревья или кусты) служили для передачи эмоционального состояния и были еще более статичны, чем человек.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34975" y="621102"/>
            <a:ext cx="57538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Фресковые </a:t>
            </a:r>
            <a:r>
              <a:rPr lang="ru-RU" dirty="0"/>
              <a:t>композиции украшали своды, купола, ниши и </a:t>
            </a:r>
            <a:r>
              <a:rPr lang="ru-RU" dirty="0" smtClean="0"/>
              <a:t>поверхности </a:t>
            </a:r>
            <a:r>
              <a:rPr lang="ru-RU" dirty="0"/>
              <a:t>внутренних стен в церквах. </a:t>
            </a:r>
            <a:r>
              <a:rPr lang="ru-RU" dirty="0" smtClean="0"/>
              <a:t>Со временем появились </a:t>
            </a:r>
            <a:r>
              <a:rPr lang="ru-RU" dirty="0"/>
              <a:t>светские тенденции в раскрытии религиозных </a:t>
            </a:r>
            <a:r>
              <a:rPr lang="ru-RU" dirty="0" smtClean="0"/>
              <a:t>тем, усилилась передача </a:t>
            </a:r>
            <a:r>
              <a:rPr lang="ru-RU" dirty="0"/>
              <a:t>настроения, появились новые </a:t>
            </a:r>
            <a:r>
              <a:rPr lang="ru-RU" dirty="0" smtClean="0"/>
              <a:t>мотивы. </a:t>
            </a:r>
          </a:p>
          <a:p>
            <a:r>
              <a:rPr lang="ru-RU" dirty="0"/>
              <a:t>Художники начали подписывать свои </a:t>
            </a:r>
            <a:r>
              <a:rPr lang="ru-RU" dirty="0" smtClean="0"/>
              <a:t>произведения.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975" y="2375428"/>
            <a:ext cx="5451893" cy="376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427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0839" y="588223"/>
            <a:ext cx="745587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XI-XII вв. в убранстве храмов заметную роль стали играть живописные иконы. Икона пишется на доске </a:t>
            </a:r>
            <a:r>
              <a:rPr lang="ru-RU" dirty="0" smtClean="0"/>
              <a:t>и </a:t>
            </a:r>
            <a:r>
              <a:rPr lang="ru-RU" dirty="0"/>
              <a:t>состоит из </a:t>
            </a:r>
            <a:r>
              <a:rPr lang="ru-RU" dirty="0" smtClean="0"/>
              <a:t>нескольких слоев.</a:t>
            </a:r>
            <a:endParaRPr lang="ru-RU" dirty="0"/>
          </a:p>
          <a:p>
            <a:r>
              <a:rPr lang="ru-RU" dirty="0" smtClean="0"/>
              <a:t>На иконах изображают святых или сцены из их жизни. </a:t>
            </a:r>
            <a:r>
              <a:rPr lang="ru-RU" dirty="0"/>
              <a:t>Наиболее значимые фигуры композиции (Христос, Богоматерь, святые) изображались обычно во фронтальном положении. Окружающие их фигуры располагались в более свободных позах, чем подчеркивалась особая значимость центральных фигур.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передачи эмоциональных переживаний использовали неодушевленные предметы. В профиль изображались отрицательные (Иуда, Сатана) и второстепенные персонажи, животные.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5536" y="4600484"/>
            <a:ext cx="60491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Художник стремился сообщить зрителю максимум информации об изображаемом объекте, соединяя две точки зрения: сверху и с высоты нормального человеческого роста. Перспектива в византийской живописи предполагает наличие нескольких точек зрения.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151" y="91273"/>
            <a:ext cx="3424686" cy="43793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4341" y="3665998"/>
            <a:ext cx="4755311" cy="319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322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05841" y="2993366"/>
            <a:ext cx="47323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Спасибо за внимание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7263442" y="4718649"/>
            <a:ext cx="4336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Презентацию подготовил студент гр. 03205</a:t>
            </a:r>
          </a:p>
          <a:p>
            <a:r>
              <a:rPr lang="ru-RU" dirty="0" smtClean="0"/>
              <a:t>Факультета СКД  Лушников Илья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22282" y="5813554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Москва. МГИК 2015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50670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TextBox 1"/>
          <p:cNvSpPr txBox="1"/>
          <p:nvPr/>
        </p:nvSpPr>
        <p:spPr>
          <a:xfrm>
            <a:off x="629951" y="664233"/>
            <a:ext cx="6478438" cy="7142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395 г. произошло разделение западной и восточной частей Римской империи. С этого времени история каждого из образовавшихся государств пошла своим путем. В 476 г. Западная Римская империя прекратила свое существование; знаки императорской власти были отосланы в Константинополь. Возникнув в результате распада Римской империи, Византия на протяжении IV-VII вв. во многом была продолжением Римской империи, сохранив традиции ее политической жизни и государственного строя. Ее нахождение между восточным и западным миром, смешение греко-римских и восточных традиций с преобладанием в отдельные эпохи то одних, то других наложило отпечаток на общественную жизнь, государственность, религиозно-философские идеи, культуру и искусство византийского общества. Византия заимствовала от Рима – имперское сознание, а от христианства – идею христианского смирения, </a:t>
            </a:r>
            <a:r>
              <a:rPr lang="ru-RU" dirty="0" smtClean="0"/>
              <a:t>аскезу. </a:t>
            </a:r>
            <a:r>
              <a:rPr lang="ru-RU" dirty="0"/>
              <a:t>Для Византии характерна плавная, непрерывная эволюция от античности к средневековью.</a:t>
            </a:r>
          </a:p>
          <a:p>
            <a:r>
              <a:rPr lang="ru-RU" dirty="0"/>
              <a:t>Все вышеперечисленные явления в духовной и культурной жизни Византии повлияли на византийское искусство.</a:t>
            </a:r>
          </a:p>
        </p:txBody>
      </p:sp>
      <p:pic>
        <p:nvPicPr>
          <p:cNvPr id="2097158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8389" y="279163"/>
            <a:ext cx="2596550" cy="1731033"/>
          </a:xfrm>
          <a:prstGeom prst="rect">
            <a:avLst/>
          </a:prstGeom>
        </p:spPr>
      </p:pic>
      <p:pic>
        <p:nvPicPr>
          <p:cNvPr id="2097159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563" y="5061313"/>
            <a:ext cx="3336501" cy="1619281"/>
          </a:xfrm>
          <a:prstGeom prst="rect">
            <a:avLst/>
          </a:prstGeom>
        </p:spPr>
      </p:pic>
      <p:pic>
        <p:nvPicPr>
          <p:cNvPr id="2097160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6346" y="2351020"/>
            <a:ext cx="4148467" cy="2802702"/>
          </a:xfrm>
          <a:prstGeom prst="rect">
            <a:avLst/>
          </a:prstGeom>
        </p:spPr>
      </p:pic>
      <p:pic>
        <p:nvPicPr>
          <p:cNvPr id="2097161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6982" y="824148"/>
            <a:ext cx="2196142" cy="1979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TextBox 1"/>
          <p:cNvSpPr txBox="1"/>
          <p:nvPr/>
        </p:nvSpPr>
        <p:spPr>
          <a:xfrm flipH="1">
            <a:off x="6806242" y="4779986"/>
            <a:ext cx="5040072" cy="232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Прошло </a:t>
            </a:r>
            <a:r>
              <a:rPr lang="ru-RU" dirty="0"/>
              <a:t>почти двести лет после основания Константинополя, прежде чем стал складываться оригинальный византийский стиль, постепенно выкристаллизовавшийся из позднеантичного и раннехристианского искусства</a:t>
            </a:r>
          </a:p>
          <a:p>
            <a:endParaRPr lang="ru-RU" dirty="0"/>
          </a:p>
        </p:txBody>
      </p:sp>
      <p:sp>
        <p:nvSpPr>
          <p:cNvPr id="1048595" name="Прямоугольник 3"/>
          <p:cNvSpPr/>
          <p:nvPr/>
        </p:nvSpPr>
        <p:spPr>
          <a:xfrm>
            <a:off x="6806242" y="654778"/>
            <a:ext cx="46237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Художник не </a:t>
            </a:r>
            <a:r>
              <a:rPr lang="ru-RU" dirty="0"/>
              <a:t>творец индивидуальных ценностей, </a:t>
            </a:r>
            <a:r>
              <a:rPr lang="ru-RU" dirty="0" smtClean="0"/>
              <a:t>а выразитель </a:t>
            </a:r>
            <a:r>
              <a:rPr lang="ru-RU" dirty="0"/>
              <a:t>сверхличного сознания.</a:t>
            </a:r>
          </a:p>
        </p:txBody>
      </p:sp>
      <p:sp>
        <p:nvSpPr>
          <p:cNvPr id="1048596" name="Прямоугольник 4"/>
          <p:cNvSpPr/>
          <p:nvPr/>
        </p:nvSpPr>
        <p:spPr>
          <a:xfrm>
            <a:off x="563592" y="594767"/>
            <a:ext cx="62426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Огромную роль на искусство Византии оказало принятие христианства. Церковь являлась единственным главным критиком и регламентировала направления, по которым шло развитие и становление художественного искусства. Эстетика Византии </a:t>
            </a:r>
            <a:r>
              <a:rPr lang="ru-RU" dirty="0" smtClean="0"/>
              <a:t>религиозна, </a:t>
            </a:r>
            <a:r>
              <a:rPr lang="ru-RU" dirty="0"/>
              <a:t>т.е. в первую очередь рассматривается красота божественного, а искусство </a:t>
            </a:r>
            <a:r>
              <a:rPr lang="ru-RU" dirty="0" smtClean="0"/>
              <a:t>мыслится только, </a:t>
            </a:r>
            <a:r>
              <a:rPr lang="ru-RU" dirty="0"/>
              <a:t>как способ постижения </a:t>
            </a:r>
            <a:r>
              <a:rPr lang="ru-RU" dirty="0" smtClean="0"/>
              <a:t>божественного, чья красота, является </a:t>
            </a:r>
            <a:r>
              <a:rPr lang="ru-RU" dirty="0"/>
              <a:t>образцом, причиной и целью земной </a:t>
            </a:r>
            <a:r>
              <a:rPr lang="ru-RU" dirty="0" smtClean="0"/>
              <a:t>красоты.</a:t>
            </a:r>
            <a:endParaRPr lang="ru-RU" dirty="0"/>
          </a:p>
        </p:txBody>
      </p:sp>
      <p:pic>
        <p:nvPicPr>
          <p:cNvPr id="2097162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0865" y="1578108"/>
            <a:ext cx="3744230" cy="3141867"/>
          </a:xfrm>
          <a:prstGeom prst="rect">
            <a:avLst/>
          </a:prstGeom>
        </p:spPr>
      </p:pic>
      <p:pic>
        <p:nvPicPr>
          <p:cNvPr id="2097163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222" y="3056996"/>
            <a:ext cx="4492211" cy="3601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TextBox 2"/>
          <p:cNvSpPr txBox="1"/>
          <p:nvPr/>
        </p:nvSpPr>
        <p:spPr>
          <a:xfrm>
            <a:off x="612475" y="802255"/>
            <a:ext cx="108088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Особенностью византийской эстетики является ее символический характер. Поскольку Бога нельзя постичь человеческим разумом, можно приблизиться к нему через образ, символ. У </a:t>
            </a:r>
            <a:r>
              <a:rPr lang="ru-RU" dirty="0" smtClean="0"/>
              <a:t>древнеафинского мыслителя Дионисия Ареопагита, </a:t>
            </a:r>
            <a:r>
              <a:rPr lang="ru-RU" dirty="0"/>
              <a:t>весь земной мир - это система символов, через которую просвечивает божество. Символ не изображает духовную реальность, а указывает на нее, позволяет созерцать сверхчувственные </a:t>
            </a:r>
            <a:r>
              <a:rPr lang="ru-RU" dirty="0" smtClean="0"/>
              <a:t>объекты. Икона: образ-символ, ведущий  </a:t>
            </a:r>
            <a:r>
              <a:rPr lang="ru-RU" dirty="0"/>
              <a:t>к первообразу, Богу. Х</a:t>
            </a:r>
            <a:r>
              <a:rPr lang="ru-RU" dirty="0" smtClean="0"/>
              <a:t>удожник должен был </a:t>
            </a:r>
            <a:r>
              <a:rPr lang="ru-RU" dirty="0"/>
              <a:t>писать не внешнее, а сокровенное; не личное видение, а всеобщее духовное содержание.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7532" y="2695215"/>
            <a:ext cx="3376115" cy="34157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28" y="2800880"/>
            <a:ext cx="4574876" cy="34311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6704" y="2762610"/>
            <a:ext cx="2439299" cy="3136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TextBox 3"/>
          <p:cNvSpPr txBox="1"/>
          <p:nvPr/>
        </p:nvSpPr>
        <p:spPr>
          <a:xfrm>
            <a:off x="655608" y="603849"/>
            <a:ext cx="10748513" cy="2331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ответ на проникновение мирского в духовное появляется «Аскетизм»- </a:t>
            </a:r>
            <a:r>
              <a:rPr lang="ru-RU" dirty="0"/>
              <a:t>Полный отказ от чувственных наслаждений в пользу духовных, идеал нестяжательной (нищенской) жизни, система особых духовно-психофизических упражнений в сочетании с молитвой («умного делания»), </a:t>
            </a:r>
            <a:r>
              <a:rPr lang="ru-RU" dirty="0" smtClean="0"/>
              <a:t>вместе с созерцанием </a:t>
            </a:r>
            <a:r>
              <a:rPr lang="ru-RU" dirty="0"/>
              <a:t>разнообразных видений, светового характера, прежде всего, </a:t>
            </a:r>
            <a:r>
              <a:rPr lang="ru-RU" dirty="0" smtClean="0"/>
              <a:t>приводящих </a:t>
            </a:r>
            <a:r>
              <a:rPr lang="ru-RU" dirty="0"/>
              <a:t>к состоянию высшего духовного </a:t>
            </a:r>
            <a:r>
              <a:rPr lang="ru-RU" dirty="0" smtClean="0"/>
              <a:t>наслаждения. Основные </a:t>
            </a:r>
            <a:r>
              <a:rPr lang="ru-RU" dirty="0"/>
              <a:t>теоретики и практики этой эстетики — монахи </a:t>
            </a:r>
            <a:r>
              <a:rPr lang="ru-RU" dirty="0" err="1"/>
              <a:t>Макарий</a:t>
            </a:r>
            <a:r>
              <a:rPr lang="ru-RU" dirty="0"/>
              <a:t> Египетский, Нил </a:t>
            </a:r>
            <a:r>
              <a:rPr lang="ru-RU" dirty="0" err="1"/>
              <a:t>Анкирский</a:t>
            </a:r>
            <a:r>
              <a:rPr lang="ru-RU" dirty="0"/>
              <a:t>, Иоанн </a:t>
            </a:r>
            <a:r>
              <a:rPr lang="ru-RU" dirty="0" err="1"/>
              <a:t>Лествичник</a:t>
            </a:r>
            <a:r>
              <a:rPr lang="ru-RU" dirty="0"/>
              <a:t>, Исаак Сирин, </a:t>
            </a:r>
            <a:r>
              <a:rPr lang="ru-RU" dirty="0" err="1"/>
              <a:t>Симеон</a:t>
            </a:r>
            <a:r>
              <a:rPr lang="ru-RU" dirty="0"/>
              <a:t> Новый Богослов</a:t>
            </a:r>
          </a:p>
        </p:txBody>
      </p:sp>
      <p:sp>
        <p:nvSpPr>
          <p:cNvPr id="1048599" name="TextBox 4"/>
          <p:cNvSpPr txBox="1"/>
          <p:nvPr/>
        </p:nvSpPr>
        <p:spPr>
          <a:xfrm>
            <a:off x="276045" y="2566325"/>
            <a:ext cx="8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5891" y="2173857"/>
            <a:ext cx="3170265" cy="38314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899" y="2494371"/>
            <a:ext cx="5747815" cy="3448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TextBox 1"/>
          <p:cNvSpPr txBox="1"/>
          <p:nvPr/>
        </p:nvSpPr>
        <p:spPr>
          <a:xfrm>
            <a:off x="-1077642" y="5294108"/>
            <a:ext cx="800579" cy="403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</p:txBody>
      </p:sp>
      <p:pic>
        <p:nvPicPr>
          <p:cNvPr id="209716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523" y="1524132"/>
            <a:ext cx="5256766" cy="3893626"/>
          </a:xfrm>
          <a:prstGeom prst="rect">
            <a:avLst/>
          </a:prstGeom>
        </p:spPr>
      </p:pic>
      <p:sp>
        <p:nvSpPr>
          <p:cNvPr id="1048601" name="TextBox 4"/>
          <p:cNvSpPr txBox="1"/>
          <p:nvPr/>
        </p:nvSpPr>
        <p:spPr>
          <a:xfrm>
            <a:off x="2505976" y="1109712"/>
            <a:ext cx="1815860" cy="507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Базилика</a:t>
            </a:r>
            <a:endParaRPr lang="ru-RU" dirty="0"/>
          </a:p>
        </p:txBody>
      </p:sp>
      <p:sp>
        <p:nvSpPr>
          <p:cNvPr id="1048602" name="TextBox 5"/>
          <p:cNvSpPr txBox="1"/>
          <p:nvPr/>
        </p:nvSpPr>
        <p:spPr>
          <a:xfrm>
            <a:off x="2662499" y="531735"/>
            <a:ext cx="8357903" cy="577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Ведущими</a:t>
            </a:r>
            <a:r>
              <a:rPr lang="en-US" altLang="ru-RU" sz="2800" dirty="0"/>
              <a:t> </a:t>
            </a:r>
            <a:r>
              <a:rPr lang="ru-RU" altLang="ru-RU" sz="2800" dirty="0"/>
              <a:t>типами</a:t>
            </a:r>
            <a:r>
              <a:rPr lang="en-US" altLang="ru-RU" sz="2800" dirty="0"/>
              <a:t> </a:t>
            </a:r>
            <a:r>
              <a:rPr lang="ru-RU" sz="2800" dirty="0"/>
              <a:t>христианского храма были:</a:t>
            </a:r>
            <a:endParaRPr lang="zh-CN" altLang="en-US" sz="2800" dirty="0"/>
          </a:p>
        </p:txBody>
      </p:sp>
      <p:sp>
        <p:nvSpPr>
          <p:cNvPr id="1048603" name="TextBox 6"/>
          <p:cNvSpPr txBox="1"/>
          <p:nvPr/>
        </p:nvSpPr>
        <p:spPr>
          <a:xfrm>
            <a:off x="395856" y="-66343"/>
            <a:ext cx="4580627" cy="577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Архитектура Византии. </a:t>
            </a:r>
          </a:p>
        </p:txBody>
      </p:sp>
      <p:sp>
        <p:nvSpPr>
          <p:cNvPr id="1048604" name="TextBox 7"/>
          <p:cNvSpPr txBox="1"/>
          <p:nvPr/>
        </p:nvSpPr>
        <p:spPr>
          <a:xfrm>
            <a:off x="7740330" y="1064647"/>
            <a:ext cx="3136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Крестово-купольный</a:t>
            </a:r>
            <a:endParaRPr lang="ru-RU" sz="2400" dirty="0"/>
          </a:p>
        </p:txBody>
      </p:sp>
      <p:sp>
        <p:nvSpPr>
          <p:cNvPr id="1048606" name="TextBox 9"/>
          <p:cNvSpPr txBox="1"/>
          <p:nvPr/>
        </p:nvSpPr>
        <p:spPr>
          <a:xfrm>
            <a:off x="1153368" y="1617363"/>
            <a:ext cx="50909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Церковь Сант </a:t>
            </a:r>
            <a:r>
              <a:rPr lang="ru-RU" sz="1400" dirty="0" err="1">
                <a:solidFill>
                  <a:schemeClr val="bg1"/>
                </a:solidFill>
              </a:rPr>
              <a:t>Аполлинаре</a:t>
            </a:r>
            <a:r>
              <a:rPr lang="ru-RU" sz="1400" dirty="0">
                <a:solidFill>
                  <a:schemeClr val="bg1"/>
                </a:solidFill>
              </a:rPr>
              <a:t> ин Классе, 532-549, Равенна</a:t>
            </a:r>
          </a:p>
        </p:txBody>
      </p:sp>
      <p:pic>
        <p:nvPicPr>
          <p:cNvPr id="2097165" name="Рисунок 2097164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244322" y="1524132"/>
            <a:ext cx="5007453" cy="389688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34030" y="5518491"/>
            <a:ext cx="8420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смену принципу </a:t>
            </a:r>
            <a:r>
              <a:rPr lang="ru-RU" dirty="0" err="1"/>
              <a:t>тектоничности</a:t>
            </a:r>
            <a:r>
              <a:rPr lang="ru-RU" dirty="0"/>
              <a:t> (ясности и четкости членения несомых и несущих частей) приходит система, скрадывающая реальную роль конструкций и деталей</a:t>
            </a:r>
          </a:p>
        </p:txBody>
      </p:sp>
      <p:sp>
        <p:nvSpPr>
          <p:cNvPr id="1048605" name="TextBox 8"/>
          <p:cNvSpPr txBox="1"/>
          <p:nvPr/>
        </p:nvSpPr>
        <p:spPr>
          <a:xfrm>
            <a:off x="7254409" y="1617363"/>
            <a:ext cx="36225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Церковь св. Ирины </a:t>
            </a:r>
            <a:r>
              <a:rPr lang="ru-RU" sz="1400" dirty="0" smtClean="0">
                <a:solidFill>
                  <a:schemeClr val="bg1"/>
                </a:solidFill>
              </a:rPr>
              <a:t>в      </a:t>
            </a:r>
            <a:r>
              <a:rPr lang="ru-RU" sz="1400" dirty="0">
                <a:solidFill>
                  <a:schemeClr val="bg1"/>
                </a:solidFill>
              </a:rPr>
              <a:t>Константинополе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360700" y="727669"/>
            <a:ext cx="3887177" cy="2793214"/>
          </a:xfrm>
          <a:prstGeom prst="rect">
            <a:avLst/>
          </a:prstGeom>
        </p:spPr>
      </p:pic>
      <p:cxnSp>
        <p:nvCxnSpPr>
          <p:cNvPr id="3145729" name="Прямая соединительная линия 5"/>
          <p:cNvCxnSpPr>
            <a:cxnSpLocks/>
          </p:cNvCxnSpPr>
          <p:nvPr/>
        </p:nvCxnSpPr>
        <p:spPr>
          <a:xfrm flipH="1">
            <a:off x="5995358" y="672861"/>
            <a:ext cx="1" cy="5495026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48607" name="TextBox 8"/>
          <p:cNvSpPr txBox="1"/>
          <p:nvPr/>
        </p:nvSpPr>
        <p:spPr>
          <a:xfrm>
            <a:off x="624043" y="4002666"/>
            <a:ext cx="51101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Средний </a:t>
            </a:r>
            <a:r>
              <a:rPr lang="ru-RU" dirty="0"/>
              <a:t>неф </a:t>
            </a:r>
            <a:r>
              <a:rPr lang="ru-RU" dirty="0" smtClean="0"/>
              <a:t>использовался, </a:t>
            </a:r>
            <a:r>
              <a:rPr lang="ru-RU" dirty="0"/>
              <a:t>как помещение для процессий; левый </a:t>
            </a:r>
            <a:r>
              <a:rPr lang="ru-RU" dirty="0" smtClean="0"/>
              <a:t>служил </a:t>
            </a:r>
            <a:r>
              <a:rPr lang="ru-RU" dirty="0"/>
              <a:t>для женщин; правый - для мужчин. Иногда для женщин отводились хоры над боковыми нефами, если таковые </a:t>
            </a:r>
            <a:r>
              <a:rPr lang="ru-RU" dirty="0" smtClean="0"/>
              <a:t>существовали. </a:t>
            </a:r>
            <a:r>
              <a:rPr lang="ru-RU" dirty="0"/>
              <a:t>В апсиде располагается алтарная часть. Строительство зданий </a:t>
            </a:r>
            <a:r>
              <a:rPr lang="ru-RU" dirty="0" err="1"/>
              <a:t>базиликального</a:t>
            </a:r>
            <a:r>
              <a:rPr lang="ru-RU" dirty="0"/>
              <a:t> типа с принятием христианства не ограничивалось лишь храмами</a:t>
            </a:r>
          </a:p>
        </p:txBody>
      </p:sp>
      <p:pic>
        <p:nvPicPr>
          <p:cNvPr id="2097167" name="Рисунок 2097166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8504579" y="275576"/>
            <a:ext cx="3526383" cy="3491273"/>
          </a:xfrm>
          <a:prstGeom prst="rect">
            <a:avLst/>
          </a:prstGeom>
        </p:spPr>
      </p:pic>
      <p:sp>
        <p:nvSpPr>
          <p:cNvPr id="1048609" name="TextBox 1048608"/>
          <p:cNvSpPr txBox="1"/>
          <p:nvPr/>
        </p:nvSpPr>
        <p:spPr>
          <a:xfrm>
            <a:off x="3083858" y="724759"/>
            <a:ext cx="2702777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</a:rPr>
              <a:t>Византийские базилики были </a:t>
            </a:r>
            <a:r>
              <a:rPr lang="ru-RU" sz="1600" dirty="0" err="1" smtClean="0">
                <a:solidFill>
                  <a:srgbClr val="000000"/>
                </a:solidFill>
              </a:rPr>
              <a:t>трехнефные</a:t>
            </a:r>
            <a:r>
              <a:rPr lang="ru-RU" sz="1600" dirty="0" smtClean="0">
                <a:solidFill>
                  <a:srgbClr val="000000"/>
                </a:solidFill>
              </a:rPr>
              <a:t> с </a:t>
            </a:r>
            <a:r>
              <a:rPr lang="ru-RU" sz="1600" dirty="0">
                <a:solidFill>
                  <a:srgbClr val="000000"/>
                </a:solidFill>
              </a:rPr>
              <a:t>деревянными перекрытиями, покоившимися на двух </a:t>
            </a:r>
            <a:r>
              <a:rPr lang="ru-RU" sz="1600" dirty="0" smtClean="0">
                <a:solidFill>
                  <a:srgbClr val="000000"/>
                </a:solidFill>
              </a:rPr>
              <a:t>рядах, отделявших </a:t>
            </a:r>
            <a:r>
              <a:rPr lang="ru-RU" sz="1600" dirty="0">
                <a:solidFill>
                  <a:srgbClr val="000000"/>
                </a:solidFill>
              </a:rPr>
              <a:t>нефы друг от друга мраморных колонн с капителями коринфского типа; </a:t>
            </a:r>
            <a:r>
              <a:rPr lang="ru-RU" sz="1600" dirty="0" smtClean="0">
                <a:solidFill>
                  <a:srgbClr val="000000"/>
                </a:solidFill>
              </a:rPr>
              <a:t>В </a:t>
            </a:r>
            <a:r>
              <a:rPr lang="ru-RU" sz="1600" dirty="0">
                <a:solidFill>
                  <a:srgbClr val="000000"/>
                </a:solidFill>
              </a:rPr>
              <a:t>отличие от базилик римского типа, здесь боковые нефы имели второй </a:t>
            </a:r>
            <a:r>
              <a:rPr lang="ru-RU" sz="1600" dirty="0" smtClean="0">
                <a:solidFill>
                  <a:srgbClr val="000000"/>
                </a:solidFill>
              </a:rPr>
              <a:t>ярус.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048608" name="TextBox 1048607"/>
          <p:cNvSpPr txBox="1"/>
          <p:nvPr/>
        </p:nvSpPr>
        <p:spPr>
          <a:xfrm>
            <a:off x="6204082" y="724759"/>
            <a:ext cx="2827828" cy="329320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</a:rPr>
              <a:t>В исходном классическом типе крестово-купольного храма купол на парусах опирается на 4 столба в центре здания, откуда расходятся 4 сводчатых рукава креста. Образующиеся при этом угловые помещения также перекрываются небольшими куполами или сводами. Главную роль в композиции храма играет центральный купол, высоко поднятый на барабане.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204082" y="4467151"/>
            <a:ext cx="53639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Алтари делаются трехчастными, состоящими из трех апсид, что указывает на усиление роли проскомидии в </a:t>
            </a:r>
            <a:r>
              <a:rPr lang="ru-RU" sz="1600" dirty="0" err="1"/>
              <a:t>последовании</a:t>
            </a:r>
            <a:r>
              <a:rPr lang="ru-RU" sz="1600" dirty="0"/>
              <a:t> </a:t>
            </a:r>
            <a:r>
              <a:rPr lang="ru-RU" sz="1600" dirty="0" smtClean="0"/>
              <a:t>литургии</a:t>
            </a:r>
            <a:r>
              <a:rPr lang="ru-RU" sz="1600" dirty="0"/>
              <a:t>. Предпочтение именно крестово-купольного типа другим не могло быть связано с практическими целями. Подобные храмы отчасти были менее удобны, чем базилики. Их ценность состояла прежде всего в глубокой символической насыщенности.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71974" y="3892866"/>
            <a:ext cx="5053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Ярусом ниже располагаются сводчатые рукава креста, ещё ниже - угловые помещения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45" y="152112"/>
            <a:ext cx="4139241" cy="33113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6761" y="3437097"/>
            <a:ext cx="3403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Усыпальница Галлы </a:t>
            </a:r>
            <a:r>
              <a:rPr lang="ru-RU" b="1" dirty="0" err="1" smtClean="0"/>
              <a:t>Плацидии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61349" y="6488668"/>
            <a:ext cx="35493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Церковь </a:t>
            </a:r>
            <a:r>
              <a:rPr lang="ru-RU" b="1" dirty="0"/>
              <a:t>святых Сергия и Вакха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743" y="3751102"/>
            <a:ext cx="4304582" cy="27928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218" y="3537054"/>
            <a:ext cx="4645864" cy="29106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22592" y="6447716"/>
            <a:ext cx="3308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Ц</a:t>
            </a:r>
            <a:r>
              <a:rPr lang="ru-RU" b="1" dirty="0" smtClean="0"/>
              <a:t>ерковь </a:t>
            </a:r>
            <a:r>
              <a:rPr lang="ru-RU" b="1" dirty="0"/>
              <a:t>Сан </a:t>
            </a:r>
            <a:r>
              <a:rPr lang="ru-RU" b="1" dirty="0" err="1" smtClean="0"/>
              <a:t>Витале</a:t>
            </a:r>
            <a:r>
              <a:rPr lang="ru-RU" b="1" dirty="0" smtClean="0"/>
              <a:t>. Равенна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9134" y="-126041"/>
            <a:ext cx="5672836" cy="31938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28218" y="3067765"/>
            <a:ext cx="2534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Собор Святой </a:t>
            </a:r>
            <a:r>
              <a:rPr lang="ru-RU" b="1" dirty="0" smtClean="0"/>
              <a:t>Софии 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1100" y="569342"/>
            <a:ext cx="76505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Византийское изобразительное искусство представлено прежде всего монументальной живописью. В Византии была выработана определенная система объемно-пространственной структуры храма и его росписей, которые изображали библейскую историю человечества, этические нормы, освященные христианством. Широко распространяется монументальная мозаика, которая применялась как в храмовом зодчестве, так и для украшения стен и перекрытий в светских зданиях.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72598" y="2600668"/>
            <a:ext cx="620358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Мозаичные полотна выполнялись из окрашенных стеклянных сплавов - смальты. Художники придавали большое значение цвету, который играл особую, символическую роль. Пурпурный цвет, например, был цветом божественного и императорского достоинств. В пурпурных одеждах мог ходить только император. Красный цвет символизировал и жизнь, и кровь (в частности, кровь Христа), это был также цвет очищающего и карающего пламени. Белый цвет - символ чистоты и святости, отрешенности от мирского, черный цвет - это знак смерти, символ могилы и ада, зеленый - символ юности, цветения, символ земного в отличие от небесного - пурпурного, голубого, золотого, синий и голубой в византийской символике – знаки потустороннего мира.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075" y="2863306"/>
            <a:ext cx="5248222" cy="3681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92559" y="118002"/>
            <a:ext cx="3726327" cy="248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895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1225</Words>
  <Application>Microsoft Office PowerPoint</Application>
  <PresentationFormat>Произвольный</PresentationFormat>
  <Paragraphs>41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Натуральные материалы</vt:lpstr>
      <vt:lpstr>Особенности Византийского искусства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Византийского искусства</dc:title>
  <dc:creator>Боря</dc:creator>
  <cp:lastModifiedBy>User</cp:lastModifiedBy>
  <cp:revision>20</cp:revision>
  <dcterms:created xsi:type="dcterms:W3CDTF">2015-11-04T22:31:26Z</dcterms:created>
  <dcterms:modified xsi:type="dcterms:W3CDTF">2016-03-20T12:32:45Z</dcterms:modified>
</cp:coreProperties>
</file>