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1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8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42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1717C97-7809-4EF9-9C63-5D1E3AB09495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9F6BEBC-D569-4559-8FAF-570AFAB768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Спортивная </a:t>
            </a:r>
            <a:r>
              <a:rPr lang="ru-RU" dirty="0" err="1" smtClean="0"/>
              <a:t>травмотология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IB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5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16632"/>
            <a:ext cx="4602088" cy="612068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Большое значение имеет также со­стояние одежды и обуви спортсмена. Одежда должна соответствовать особен­ностям данного вида спорта и метеоро­логическим условиям его проведения. Особенно это относится к зимним видам спорта, когда нерациональная одежда может привести к обморожени­ям. Излишне теплая одежда при заня­тиях спортом затрудняет работу организ­ма и мешает спортсмену достичь высоких спортивных результатов.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Еще большее значение имеет состо­яние спортивной обуви. Тесная, не разношенная, обувь ведет к потертос­тям, а в зимних условиях, кроме того, создает опасность обморожения. Осо­бенно тщательной должна быть подго­товка обуви при занятиях хоккеем, лыжным и конькобежным спортом. Излишне свободная обувь снижает ус­тойчивость и может быть причиной по­вреждения. Этому же может способ­ствовать отсутствие или неисправность шипов на легкоатлетических туфлях и футбольных бутсах, не обеспечивая дол­жной устойчивости спортсмена при сложных движениях. Шипы на бутсах не должны быть заостренными и иметь выступающие шляпки гвоздей, что пе­ред началом игры обязательно должен проверять судья. При занятиях лыжным спортом большое значение для предуп­реждения повреждений имеет качество лыж, особенно креплений. Перед заня­тиями и соревнованиями по фехтованию необходимо проверять состояние масок, нагрудников и оружия, в частности на­личие на нем защитных шляпок.</a:t>
            </a:r>
          </a:p>
        </p:txBody>
      </p:sp>
      <p:pic>
        <p:nvPicPr>
          <p:cNvPr id="8194" name="Picture 2" descr="http://t0.gstatic.com/images?q=tbn:ANd9GcTIMq2SfAISgRppnIJsxp4urCQhkwMIls-QlfckFjbBXpLXxHs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772" y="836712"/>
            <a:ext cx="3009900" cy="15144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3.gstatic.com/images?q=tbn:ANd9GcTMaJwM0K2tfq3Rb-4pl9RoxzATMhdCGjQEObmulk3d_zpyWC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725" y="2564904"/>
            <a:ext cx="2505075" cy="18288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76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Предупреждение повреждений, связан­ных с нарушением правильной постановки врачебного контроля</a:t>
            </a:r>
            <a:r>
              <a:rPr lang="ru-RU" sz="3200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/>
          </a:bodyPr>
          <a:lstStyle/>
          <a:p>
            <a:r>
              <a:rPr lang="ru-RU" dirty="0" smtClean="0"/>
              <a:t>Спортивные </a:t>
            </a:r>
            <a:r>
              <a:rPr lang="ru-RU" dirty="0"/>
              <a:t>по­вреждения возникают в связи с нару­шением требований врачебного контро­ля, особенно при участии в занятиях, а тем более в соревнованиях лиц, не проходивших вовсе осмотра врача.</a:t>
            </a:r>
          </a:p>
        </p:txBody>
      </p:sp>
      <p:pic>
        <p:nvPicPr>
          <p:cNvPr id="9218" name="Picture 2" descr="http://t3.gstatic.com/images?q=tbn:ANd9GcQIiSFUo-7qWv-eVZYOKAwX_cbtduLQ39YBOQa6vi6M03MfMIGe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2520280" cy="228533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62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Предупреждению повреждений при явном несоответствии общего состояния спортсмена предъявляемым требовани­ям служит правило прекращать бой при заметном преимуществе одного боксе­ра над другим. Весьма существенное значение для профилактики спортивных повреждений имеет своевременное во­зобновление спортсменами тренировок и выступлений в соревнованиях после заболеваний и особенно после травмы. Следует всегда помнить, что преждев­ременное возобновление тренировки, а тем более участие в соревновании, мо­жет вновь обострить процесс, а часто даже вызвать новое повреждение в дру­гой области или другой конечности.</a:t>
            </a:r>
          </a:p>
        </p:txBody>
      </p:sp>
      <p:pic>
        <p:nvPicPr>
          <p:cNvPr id="10242" name="Picture 2" descr="http://t3.gstatic.com/images?q=tbn:ANd9GcRxVU3xFC6Eo_kDpNqA-l-eUf5KzLmCTRd_9skCa_CKUhTOP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1124744"/>
            <a:ext cx="3051715" cy="19019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Предупреждение повреждений путем применения специальных средств и про­филактических мер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Существует ряд проверенных на практике специальных приемов и средств предупреждения по­вреждений при занятиях некоторыми видами спорта. Так, для предупрежде­ния повреждений ладонной поверхнос­ти кисти (</a:t>
            </a:r>
            <a:r>
              <a:rPr lang="ru-RU" dirty="0" err="1"/>
              <a:t>омозолелость</a:t>
            </a:r>
            <a:r>
              <a:rPr lang="ru-RU" dirty="0"/>
              <a:t>, срыв мозолей и др.) при упражнениях на снарядах надо обязательно применять магнезию. Кроме того, у гимнастов большое зна­чение имеет правильный уход за кожей ладоней.</a:t>
            </a:r>
          </a:p>
        </p:txBody>
      </p:sp>
    </p:spTree>
    <p:extLst>
      <p:ext uri="{BB962C8B-B14F-4D97-AF65-F5344CB8AC3E}">
        <p14:creationId xmlns:p14="http://schemas.microsoft.com/office/powerpoint/2010/main" val="31286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26024" cy="483143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После занятий необходимо вымыть руки с мылом, после чего необходимо втирать в кожу жирные кремы. При срыве мозоли пострадавшее место нуж­но смазать йодной настойкой, срезать мозоль стерильными ножницами и на­ложить повязку с пенициллиновой или </a:t>
            </a:r>
            <a:r>
              <a:rPr lang="ru-RU" dirty="0" err="1"/>
              <a:t>стрептоцидной</a:t>
            </a:r>
            <a:r>
              <a:rPr lang="ru-RU" dirty="0"/>
              <a:t> мазью. Целесообразно применять накладки на ладони из тон­кой кожи или марли. Можно рекомен­довать ежедневную </a:t>
            </a:r>
            <a:r>
              <a:rPr lang="ru-RU" dirty="0" err="1"/>
              <a:t>дарсанвализацию</a:t>
            </a:r>
            <a:r>
              <a:rPr lang="ru-RU" dirty="0"/>
              <a:t> ладонных поверхностей.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занятиях тяжелой атлетикой сле­дует рекомендовать спортсменам для предупреждения травм связочного аппа­рата поясничного отдела позвоночника применять широкий кожаный пояс. Штангистам, а также гимнастам для предупреждения травм лучезапястных суставов следует надевать кожаные ман­жеты. Весьма рационально применение штангистом на тренировочных заняти­ях ватно-марлевого амортизатора на об­ласть грудины во избежание наблюдаю­щегося иногда развитая хронического периостита в результате многократно повторяющегося </a:t>
            </a:r>
            <a:r>
              <a:rPr lang="ru-RU" dirty="0" err="1"/>
              <a:t>травмирования</a:t>
            </a:r>
            <a:r>
              <a:rPr lang="ru-RU" dirty="0"/>
              <a:t> ее штангой.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://www.sportsteel.ru/products_pictures/_________________4dbghyf8f5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24944"/>
            <a:ext cx="2590800" cy="16561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t2.gstatic.com/images?q=tbn:ANd9GcSpE4jDrODBZGqaP8ZbAbhh6YCjZGprLfBmyyGv75uCjLE8Hlx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15988"/>
            <a:ext cx="2590800" cy="16489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44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38862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занятиях боксом необходимо тщательно следить за правильным </a:t>
            </a:r>
            <a:r>
              <a:rPr lang="ru-RU" dirty="0" err="1"/>
              <a:t>бин­тованием</a:t>
            </a:r>
            <a:r>
              <a:rPr lang="ru-RU" dirty="0"/>
              <a:t> спортсменами кистей. Боксе­ры должны обязательно надевать под тру­сы защитную раковину, а для защиты зубов применять капу из пластмассы. Возможно, при тренировочных занятиях боксом следует шире использовать за­щитные маски.</a:t>
            </a:r>
          </a:p>
        </p:txBody>
      </p:sp>
      <p:pic>
        <p:nvPicPr>
          <p:cNvPr id="12290" name="Picture 2" descr="http://st.depositphotos.com/1034300/1373/i/950/depositphotos_13739075-boxing-bandage-hands-sport-fight-comb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39" y="692696"/>
            <a:ext cx="2484275" cy="16561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t2.gstatic.com/images?q=tbn:ANd9GcTSKTw-YHfDisKuCatnEqSz4YyAsh2KcV-RmZMD3qdScfR7Vdd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39" y="2636912"/>
            <a:ext cx="2484929" cy="169011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1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38862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Для предупреждения травм при заня­тиях легкой атлетикой большое значение имеет правильное проведение разминки, особенно в холодную погоду, а также и тренировочный костюм, предохраняю­щий организм спортсмена от чрезмер­ной теплоотдачи. При занятиях летни­ми видами спорта в прохладную погоду, при сильном ветре, небольшом дожде тренировочный костюм является важным средством предупреждения повреждений.</a:t>
            </a:r>
          </a:p>
        </p:txBody>
      </p:sp>
      <p:pic>
        <p:nvPicPr>
          <p:cNvPr id="13314" name="Picture 2" descr="http://upload.wikimedia.org/wikipedia/commons/9/97/Start_Jeremy_Wariner_2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134307" cy="20882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При занятиях лыжным и конькобеж­ным спортом особое внимание нужно обращать на меры защиты от отморо­жения и применение с этой целью на­ушников, а также на правильную под­гонку обуви, надлежащий уход за ней, регулярное просушивание варежек, одежды и обуви.</a:t>
            </a:r>
          </a:p>
        </p:txBody>
      </p:sp>
      <p:pic>
        <p:nvPicPr>
          <p:cNvPr id="14338" name="Picture 2" descr="http://gtrk-omsk.ru/upload/iblock/e93/twin_sk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168352" cy="2281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8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тренировках и соревнованиях по хоккею с шайбой игроки применяют защитные щитки на голени и область </a:t>
            </a:r>
            <a:r>
              <a:rPr lang="ru-RU" dirty="0" err="1"/>
              <a:t>надплечья</a:t>
            </a:r>
            <a:r>
              <a:rPr lang="ru-RU" dirty="0"/>
              <a:t>. Область коленных и локте­вых суставов у них защищается нако­ленниками и налокотниками, а для за­щиты от травм головы служат шлемы. Вратари применяют специальные за­щитные приспособления.</a:t>
            </a:r>
          </a:p>
        </p:txBody>
      </p:sp>
      <p:pic>
        <p:nvPicPr>
          <p:cNvPr id="15362" name="Picture 2" descr="http://www.sport-vlg.ru/wp-content/uploads/2010/09/GUL_46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552" y="692696"/>
            <a:ext cx="3487967" cy="23762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Во избежание травм ног футболисты бинтуют голеностопные суставы (лучше эластичным бинтом), переднюю повер­хность голени защищают от возможных ушибов при помощи специальных щит­ков. Под трусы футболисты должны обязательно надевать специальные за­щитные средства (суспензорий) для пре­дохранения половых органов от ушибов. Вратарь под обычные трусы надевает дополнительные трусы с наполнителем (поролон, вата и т.п.), а на область лок­тевых суставов — налокотники.</a:t>
            </a:r>
          </a:p>
        </p:txBody>
      </p:sp>
      <p:pic>
        <p:nvPicPr>
          <p:cNvPr id="16386" name="Picture 2" descr="http://t3.gstatic.com/images?q=tbn:ANd9GcRu3oyUVJqe4JrUWbUXm-2T32MWKHGbNfJrCTF7fuRq_blAUr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5"/>
            <a:ext cx="3168352" cy="214705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16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737992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Спортивная травматология изучает предупреждение повреждений при занятиях физической культурой и спор­том, а также лечение получивших эти повреждения. Спортивные повреждения занимают одно из последних мест сре­ди всех травм. Но, будучи в большин­стве случаев относительно легкими, эти повреждения все же отражаются на об­щей и специальной работоспособности спортсмена, выводя его на тот или иной срок из строя. В дальнейшем требует­ся много времени для того, чтобы вос­становить утраченную специальную ра­ботоспособность спортсмена.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www.wp-swiss-med.ru/images/Key-specialties-of-clinics/pflege_076_D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312368" cy="220824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3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Предупреждение повреждений, вызыва­емых недоучетом метеорологических факторов, осложняющих проведение тре­нировок и соревнований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458072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Занятия различ­ными видами спорта иногда проводятся при неблагоприятной метеорологиче­ской обстановке, осложняющей действия спортсмена. В частности, увеличива­ется опасность травм при тренировках и соревнованиях. Решающую роль в предупреждении травм в данном случае играет общая и специальная подготов­ка и опыт спортсмена действовать в раз­нообразных, иногда весьма неблагопри­ятных условиях. Общеизвестно, что в условиях нашей страны последние игры футбольного сезона (окончание первен­ства страны, игры на кубок и отдель­ные международные игры) проводятся из года в год при 2—3°С тепла, а иногда при снеге. Однако, несмотря на такие явно неблагоприятные условия, у хоро­шо тренированных игроков </a:t>
            </a:r>
            <a:r>
              <a:rPr lang="ru-RU" dirty="0" err="1"/>
              <a:t>повреждениявозникают</a:t>
            </a:r>
            <a:r>
              <a:rPr lang="ru-RU" dirty="0"/>
              <a:t> не чаще, чем в обычной, более благоприятной обстановке.</a:t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http://t2.gstatic.com/images?q=tbn:ANd9GcQy81OdXkTJJ6bSv5Euntaey79WBMYKSgfk_cGFp4zj27-TtMMT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04" y="836712"/>
            <a:ext cx="2832700" cy="19442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Предупреждение повреждений вызыва­емых запрещенными, опасными, недозво­ленными приемами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Во многих видах спорта «противники» вступают в непос­редственную борьбу друг с другом. Это лежит в основе всех видов спортивной борьбы и бокса. Элемент борьбы с «противником» имеется также и во мно­гих спортивных играх (футбол, хоккей, баскетбол, водное поло). Правила про­ведения соревнований специально пре­дусматривают запрещение приемов, которые могут нанести вред «противни­ку» при борьбе или непосредственном соприкосновении с ним.</a:t>
            </a:r>
          </a:p>
        </p:txBody>
      </p:sp>
      <p:pic>
        <p:nvPicPr>
          <p:cNvPr id="18434" name="Picture 2" descr="http://t0.gstatic.com/images?q=tbn:ANd9GcQQGYVSpTaltX1FNhYRYIG6MyGqRfzgXHxQxI_eNCM6INNx6n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2612504" cy="22414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04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4674096" cy="496855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В подавляющем большинстве случа­ев применение запрещенных приемов является выражением грубости в борь­бе, боксе и различных спортивных иг­рах (футбол, хоккей, водное поло, бас­кетбол) и обычно наблюдается при невысоком уровне техники спортсмена; недостаток техники он нередко стремит­ся возместить применением силы и гру­бых, недозволенных приемов.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Основными мерами предупреждения грубости и связанных с нею возможных травм являются надлежащая постанов­ка воспитательной работы среди спорт­сменов, повышение технической их подготовки и требовательности судей­ства при проведении соревнований.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Важно, чтобы судьи своевременно пресекали не только явно грубые, но и опасные приемы, которые также зап­рещаются правилами соревнований по отдельным видам спорта. Примером может служить «опасная игра» в футбо­ле, легко переходящая в грубость и уг­рожающая возникновением травм. По правилам футбола, «опасная игра» дает право судье остановить игру и назначить штрафной удар в сторону провинившей­ся команды.</a:t>
            </a:r>
          </a:p>
        </p:txBody>
      </p:sp>
      <p:pic>
        <p:nvPicPr>
          <p:cNvPr id="19458" name="Picture 2" descr="http://t3.gstatic.com/images?q=tbn:ANd9GcRgwCaHvxq_t5CiIqgkQ6AONGu8HaqOB1LweVUNd5JAvO9d5R8I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26765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t2.gstatic.com/images?q=tbn:ANd9GcSzaIVkHbsAOEcOpLE8TN8ECYQ6232Y0Q6GrkbLGHUV8tu2n6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2564903"/>
            <a:ext cx="2676525" cy="196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67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Диагностика повреждений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4314056" cy="416733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При занятиях физической культурой и спортом бывают разнообразные по­вреждения. Раны, вывихи, переломы, сотрясения мозга и другие достаточно подробно описываются в общей лите­ратуре по травматологии. Вопросы же диагностики и лечения при таких спе­цифически «спортивных» травмах, как ушибы мышц, костей, нервных ство­лов, суставов, повреждения </a:t>
            </a:r>
            <a:r>
              <a:rPr lang="ru-RU" dirty="0" err="1"/>
              <a:t>сумочно</a:t>
            </a:r>
            <a:r>
              <a:rPr lang="ru-RU" dirty="0"/>
              <a:t>-связочного аппарата суставов (растяже­ния, надрывы, разрывы) верхних и нижних конечностей и позвоночника, освещены меньше. Указанные повреж­дения, как известно, не представляют опасности для жизни пострадавшего. В рамках обычно предъявляемых фун­кциональных требований к организму человека они не вызывают функцио­нальных длительных нарушений. Такие повреждения относительно быстро (че­рез 2-3 недели при рациональном ле­чении) позволяют вернуться к трени­ровкам, производственной работе или учебе.</a:t>
            </a:r>
          </a:p>
        </p:txBody>
      </p:sp>
      <p:pic>
        <p:nvPicPr>
          <p:cNvPr id="20482" name="Picture 2" descr="http://live-and-learn.ru/images/stories/new5/new_papka/Tehnika-dissociacii-po-NLP-Rentgen-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556792"/>
            <a:ext cx="2952329" cy="18722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88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47260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Серьезные спортивные повреждения являются редкостью, особенно среди взрослых спортсменов в рекреационных видах спорта. Однако неотложная ме­дицинская помощь требуется при лю­бом из следующих обстоятельств: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очевидная деформация любой кости</a:t>
            </a:r>
            <a:r>
              <a:rPr lang="ru-RU" b="1" dirty="0" smtClean="0"/>
              <a:t>;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локализованная </a:t>
            </a:r>
            <a:r>
              <a:rPr lang="ru-RU" b="1" dirty="0"/>
              <a:t>чувствительность или боль, особенно в суставе;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любые </a:t>
            </a:r>
            <a:r>
              <a:rPr lang="ru-RU" b="1" dirty="0"/>
              <a:t>изменения сознания;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сонливость;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потеря </a:t>
            </a:r>
            <a:r>
              <a:rPr lang="ru-RU" b="1" dirty="0"/>
              <a:t>ориентации;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непрекращающаяся рвота;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неодинаковые </a:t>
            </a:r>
            <a:r>
              <a:rPr lang="ru-RU" b="1" dirty="0"/>
              <a:t>размеры зрачков;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истечение </a:t>
            </a:r>
            <a:r>
              <a:rPr lang="ru-RU" b="1" dirty="0"/>
              <a:t>крови или прозрачной жидкости из ушей или носа;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повреждения </a:t>
            </a:r>
            <a:r>
              <a:rPr lang="ru-RU" b="1" dirty="0"/>
              <a:t>глаз с изменениями зрения;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судороги</a:t>
            </a:r>
            <a:r>
              <a:rPr lang="ru-RU" b="1" dirty="0"/>
              <a:t>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боли </a:t>
            </a:r>
            <a:r>
              <a:rPr lang="ru-RU" b="1" dirty="0"/>
              <a:t>в шее после удара;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глубокая </a:t>
            </a:r>
            <a:r>
              <a:rPr lang="ru-RU" b="1" dirty="0"/>
              <a:t>рана с кровотечением;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/>
              <a:t>з</a:t>
            </a:r>
            <a:r>
              <a:rPr lang="ru-RU" b="1" dirty="0" smtClean="0"/>
              <a:t>атрудненное </a:t>
            </a:r>
            <a:r>
              <a:rPr lang="ru-RU" b="1" dirty="0"/>
              <a:t>дыхание после удара по голове, шее или груди;</a:t>
            </a:r>
            <a:br>
              <a:rPr lang="ru-RU" b="1" dirty="0"/>
            </a:b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любое </a:t>
            </a:r>
            <a:r>
              <a:rPr lang="ru-RU" b="1" dirty="0"/>
              <a:t>повреждение, сопровождающееся сильной болью.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22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Повреждения кожных покровов. Первая помощь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4674096" cy="46085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Ссадины и потертости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занятиях физическими уп­ражнениями часто возникают мелкие повреждения кожного покрова в виде ссадин и потертостей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Нарушение целости только эпидер­миса и/или подлежащих слоев собствен­но кожи на более или менее огра­ниченном участке называется ссадиной. Ссадины наблюдаются в самых различ­ных видах спорта и возникают при тре­нии кожной поверхности о снаряды, одежду, обувь, землю и т.п. Особенно обширные ссадины наблюдаются у аль­пинистов при срывах на крутых скло­нах фирнового (снежно-ледяного) поля, у велосипедистов — при падени­ях на шоссе или треке. Заживление сса­дин в значительной степени зависит от того, в какой мере они были загрязне­ны. Особенно сильно загрязненными бывают ссадины, полученные велоси­педистами, бегунами, волейболистами и футболистами при падениях на пло­щадках, треке, шоссе. В поврежден­ную кожу при этом глубоко внедряют­ся мельчайшие частицы почвы, вызывая в последующем нагноение.</a:t>
            </a:r>
          </a:p>
        </p:txBody>
      </p:sp>
      <p:pic>
        <p:nvPicPr>
          <p:cNvPr id="21506" name="Picture 2" descr="http://t1.gstatic.com/images?q=tbn:ANd9GcTque8FVczyx2p7GNuzb1gvBIdN1-Jsc_THGy6imvGcGCQmcYZ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98072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8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314056" cy="447139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Если состояние пострадавшего позво­ляет ему продолжать участие в том или ином спортивном мероприятии, реко­мендуется произвести следующую обра­ботку: </a:t>
            </a:r>
            <a:r>
              <a:rPr lang="ru-RU" dirty="0" err="1"/>
              <a:t>оссадненная</a:t>
            </a:r>
            <a:r>
              <a:rPr lang="ru-RU" dirty="0"/>
              <a:t> поверхность опрыс­кивается спреем 3—5%-</a:t>
            </a:r>
            <a:r>
              <a:rPr lang="ru-RU" dirty="0" err="1"/>
              <a:t>ного</a:t>
            </a:r>
            <a:r>
              <a:rPr lang="ru-RU" dirty="0"/>
              <a:t> раствора новокаина или любого другого анесте­зирующего средства, а затем 5%-</a:t>
            </a:r>
            <a:r>
              <a:rPr lang="ru-RU" dirty="0" err="1"/>
              <a:t>ным</a:t>
            </a:r>
            <a:r>
              <a:rPr lang="ru-RU" dirty="0"/>
              <a:t> водным раствором бриллиантовой зеле­ни. Накладывается сухая повязка, со­стоящая из 3-4 слоев стерильной мар­ли размером, в 11/2 раза превышающим ссадину, или такого же размера повяз­ка с </a:t>
            </a:r>
            <a:r>
              <a:rPr lang="ru-RU" dirty="0" err="1"/>
              <a:t>синтомициновой</a:t>
            </a:r>
            <a:r>
              <a:rPr lang="ru-RU" dirty="0"/>
              <a:t> эмульсией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мазевой повязки на трехслойную стерильную марлю накладывается соот­ветственно величине ссадины тонкий слой мази. Повязка прикрепляется к коже с помощью полосок липкого пла­стыря или круговых туров марлевого бинта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осложненных нагноившихся об­ширных ссадинах пострадавший госпитализируется для соответствующего ле­чения.</a:t>
            </a:r>
          </a:p>
        </p:txBody>
      </p:sp>
      <p:pic>
        <p:nvPicPr>
          <p:cNvPr id="22530" name="Picture 2" descr="http://t3.gstatic.com/images?q=tbn:ANd9GcSiWzreCBFW049LWIez5RewnlA1Xn5KV454Dqybf4LO7jpz1dcS6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1556792"/>
            <a:ext cx="2577269" cy="1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3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4530080" cy="5112568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Потертости</a:t>
            </a:r>
            <a:r>
              <a:rPr lang="ru-RU" dirty="0"/>
              <a:t> возникают в результа­те длительного трения участка кожи об одежду, обувь, снаряжение. Потер­тости могут возникать при трении со­прикасающихся поверхностей кожи в области </a:t>
            </a:r>
            <a:r>
              <a:rPr lang="ru-RU" dirty="0" err="1"/>
              <a:t>межъягодичной</a:t>
            </a:r>
            <a:r>
              <a:rPr lang="ru-RU" dirty="0"/>
              <a:t> и </a:t>
            </a:r>
            <a:r>
              <a:rPr lang="ru-RU" dirty="0" err="1"/>
              <a:t>бедренно-мо-шоночных</a:t>
            </a:r>
            <a:r>
              <a:rPr lang="ru-RU" dirty="0"/>
              <a:t> складок, в подмышечной и других областях.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месте потертости вначале появля­ется покраснение (эритема) и некоторая отечность или отслоенный эпидермис в виде пузыря на фоне покрасневшей кожи. В дальнейшем отслоенная часть (пузырь) разрушается и обнажаются уча­стки кожи, лишенные эпидермиса, — эрозии. Если не предохранить эти уча­стки от дальнейшего трения, то эрозия может превратиться в язву, т.е. в де­фект, при котором разрушению подвер­глись не только эпидермис, но и соб­ственно кожа. Таким образом, при потертостях можно наблюдать: эритему, пузырьки и пузыри, эрозии и язвы.</a:t>
            </a:r>
            <a:br>
              <a:rPr lang="ru-RU" dirty="0"/>
            </a:br>
            <a:endParaRPr lang="ru-RU" dirty="0"/>
          </a:p>
        </p:txBody>
      </p:sp>
      <p:pic>
        <p:nvPicPr>
          <p:cNvPr id="23554" name="Picture 2" descr="http://t0.gstatic.com/images?q=tbn:ANd9GcQ4iT9Mw99KV2m--JnBHh6PgbLznsTUWikld8pZX_O2HryKgnM6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2452887" cy="22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4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3954016" cy="525658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Наиболее часто потертости возникают на ногах у участников спортивной ходь­бы, кроссов, лыжных соревнований, а также у конькобежцев, туристов и т.д. Потертости нередко выводят спортсмена из строя. Основные причины потертос­ти ног — плохая подгонка и низкое ка­чество материала и пошива обуви, недо­статочный или неумелый уход за ногами и пр. Потертости в области промежнос­ти, ягодиц и внутренних поверхностей бедер, в области поясницы, </a:t>
            </a:r>
            <a:r>
              <a:rPr lang="ru-RU" dirty="0" err="1"/>
              <a:t>надплечий</a:t>
            </a:r>
            <a:r>
              <a:rPr lang="ru-RU" dirty="0"/>
              <a:t> и подмышечных впадин наблюдаются у велосипедистов, туристов и альпинистов, гребцов, бегунов, лыжников, реже в других видах спорта. Причинами их мо­гут быть складки и рубцы на плохо подо­гнанной и сшитой из грубой материи одежде, пропитанная потом одежда и другие причины. У велосипедистов на­блюдаются потертости в области грудных желез вследствие трения одетой через пле­чо запасной шиной («трубкой») или пред­метами, находящимися в кармане вело-рубашки.</a:t>
            </a:r>
          </a:p>
        </p:txBody>
      </p:sp>
      <p:pic>
        <p:nvPicPr>
          <p:cNvPr id="24578" name="Picture 2" descr="http://www.flacho.org.ua/_tbkp/2/2978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2975992" cy="22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media.vremyan.ru/images/640_480/images_934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740" y="3140968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58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5754216" cy="4824536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Первая помощь.</a:t>
            </a:r>
            <a:r>
              <a:rPr lang="ru-RU" dirty="0"/>
              <a:t> В зависимости от обстановки и характера раны первую помощь оказывают на месте или направ­ляют пострадавшего в лечебное учреж­дение. В последнем случае на месте останавливают кровотечение, кожу вок­руг раны обрабатывают йодной настой­кой и накладывают асептическую повяз­ку. Если при наличии соответствующих условий оказание первой помощи про­водится на месте в полном объеме, то при этом необходимо осуществить сле­дующие мероприятия: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1) остановить кровотечение;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2) обработать края раны;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3) наложить швы или пластырные полоски (при показаниях);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4) наложить асептическую повязку;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5) ввести пострадавшему противостолбнячную сыворотку.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Лечение</a:t>
            </a:r>
            <a:r>
              <a:rPr lang="ru-RU" dirty="0"/>
              <a:t>. При малейшем подозрении на возможность развития в ране инфек­ции проводится курс лечения антибио­тиками. Однако следует помнить, что применение антибиотиков ни в коем случае не может заменить всех необхо­димых хирургических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406038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Более </a:t>
            </a:r>
            <a:r>
              <a:rPr lang="ru-RU" dirty="0" smtClean="0"/>
              <a:t>логичным</a:t>
            </a:r>
            <a:r>
              <a:rPr lang="en-US" dirty="0" smtClean="0"/>
              <a:t> </a:t>
            </a:r>
            <a:r>
              <a:rPr lang="ru-RU" dirty="0" smtClean="0"/>
              <a:t>распределение </a:t>
            </a:r>
            <a:r>
              <a:rPr lang="ru-RU" dirty="0"/>
              <a:t>всех при­чин на две группы: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первая группа</a:t>
            </a:r>
            <a:r>
              <a:rPr lang="ru-RU" i="1" dirty="0"/>
              <a:t> </a:t>
            </a:r>
            <a:r>
              <a:rPr lang="ru-RU" dirty="0"/>
              <a:t>— все причины, кото­рые могут быть связаны с </a:t>
            </a:r>
            <a:r>
              <a:rPr lang="ru-RU" i="1" dirty="0"/>
              <a:t>недостатка­ми врачебного обслуживания </a:t>
            </a:r>
            <a:r>
              <a:rPr lang="ru-RU" dirty="0"/>
              <a:t>спортсменов (недостатки врачебного отбора, преж­девременный допуск спортсменов к тренировкам и соревнованиям после перенесенных ими повреждений или за­болеваний, недостаточно квалифициро­ванный врачебный контроль, редко проводимые или совсем не проводимые врачебно-педагогические наблюдения и т.д.);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вторая группа</a:t>
            </a:r>
            <a:r>
              <a:rPr lang="ru-RU" dirty="0"/>
              <a:t> — ошибки, связанные </a:t>
            </a:r>
            <a:r>
              <a:rPr lang="ru-RU" i="1" dirty="0"/>
              <a:t>с недостаточной квалификацией трене­ра-преподавателя</a:t>
            </a:r>
            <a:r>
              <a:rPr lang="ru-RU" dirty="0"/>
              <a:t> (несоблюдения ди­дактического метода в организации и методики тренировочного процесса, нарушение норм материально-техни­ческого обеспечения занятий, игнори­рование применения на занятиях спе­циальных защитных средств и мер предупреждения повреждений и </a:t>
            </a:r>
            <a:r>
              <a:rPr lang="ru-RU" dirty="0" err="1"/>
              <a:t>недо-учитывание</a:t>
            </a:r>
            <a:r>
              <a:rPr lang="ru-RU" dirty="0"/>
              <a:t> неблагоприятных метеоро­логических факторов во время прове­дения тренировок и соревнований, применение спортсменами запрещенных правилами опасных и грубых приемов борьбы с «соперником»).</a:t>
            </a:r>
          </a:p>
        </p:txBody>
      </p:sp>
    </p:spTree>
    <p:extLst>
      <p:ext uri="{BB962C8B-B14F-4D97-AF65-F5344CB8AC3E}">
        <p14:creationId xmlns:p14="http://schemas.microsoft.com/office/powerpoint/2010/main" val="28976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Ушибы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Ушибом</a:t>
            </a:r>
            <a:r>
              <a:rPr lang="ru-RU" dirty="0"/>
              <a:t> называется повреждение тка­ней и органов без нарушения целости кожного покрова. Обычно ушиб сопро­вождается грубым сотрясением тканей, частичным некрозом клеток тканей, подвергшихся непосредственному уда­ру, разрывом мелких кровеносных со­судов и последующим кровоизлиянием.</a:t>
            </a:r>
          </a:p>
        </p:txBody>
      </p:sp>
      <p:pic>
        <p:nvPicPr>
          <p:cNvPr id="25602" name="Picture 2" descr="http://www.narmet.ru/wp-content/uploads/2008/05/ushi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33375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03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388620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Признаками ушиба</a:t>
            </a:r>
            <a:r>
              <a:rPr lang="ru-RU" dirty="0"/>
              <a:t> являются: припух­лость, изменение окраски кожи (вслед­ствие кровоизлияния), боль, нарушение функции органа (например, сустава). Диагностика ушибов обычно не пред­ставляет трудностей. В отдельных слу­чаях, если тяжесть ушиба вызывает значительные нарушения функции, а ло­кализация его допускает предположение о повреждении костей, надо произвес­ти рентгеновский снимок, чтобы исклю­чить возможность перелома костей.</a:t>
            </a:r>
          </a:p>
        </p:txBody>
      </p:sp>
      <p:pic>
        <p:nvPicPr>
          <p:cNvPr id="26626" name="Picture 2" descr="http://t1.gstatic.com/images?q=tbn:ANd9GcSLhlNNXu6JXo0whW2-pXgrot5R7_Vlgr8mfOKUrPwXwfonOUtIQ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2088232" cy="2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1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388620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Первая помощь</a:t>
            </a:r>
            <a:r>
              <a:rPr lang="ru-RU" dirty="0"/>
              <a:t>. Обеспечить покой и применить обезболивание (лед, крио-гель, орошение хлорэтилом). Эти сред­ства способствуют и некоторому умень­шению кровоизлияния. В тех случаях, когда в области ушиба костный скелет покрыт тонким слоем мягких тканей (например, на стопе, передней повер­хности голени и др.), для уменьшения кровоизлияния накладывают на сутки </a:t>
            </a:r>
            <a:r>
              <a:rPr lang="ru-RU" dirty="0" err="1"/>
              <a:t>гепаринсодержащие</a:t>
            </a:r>
            <a:r>
              <a:rPr lang="ru-RU" dirty="0"/>
              <a:t> гели (</a:t>
            </a:r>
            <a:r>
              <a:rPr lang="ru-RU" dirty="0" err="1"/>
              <a:t>троксевазин</a:t>
            </a:r>
            <a:r>
              <a:rPr lang="ru-RU" dirty="0"/>
              <a:t>, </a:t>
            </a:r>
            <a:r>
              <a:rPr lang="ru-RU" dirty="0" err="1"/>
              <a:t>фастум</a:t>
            </a:r>
            <a:r>
              <a:rPr lang="ru-RU" dirty="0"/>
              <a:t> гель и т.п.) и давящую нетугую повязку, а затем фиксирующую — под­держивать травмированный орган в при­поднятом положении.</a:t>
            </a:r>
          </a:p>
        </p:txBody>
      </p:sp>
      <p:pic>
        <p:nvPicPr>
          <p:cNvPr id="27650" name="Picture 2" descr="http://t2.gstatic.com/images?q=tbn:ANd9GcTlK-a0Hj5SyZrd4I6eolvmMfx0VJyB0axCtj51nHtjtZ6fP3Th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2352675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5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Лечение</a:t>
            </a:r>
            <a:r>
              <a:rPr lang="ru-RU" dirty="0"/>
              <a:t>. Согревающий компресс на ночь и тепловые процедуры в обоих слу­чаях по истечении 24 ч после травмы. Массаж можно начинать на вторые сутки, но в первые 2 сеанса массировать только участки, смежные с местом уши­ба, расположенные главным образом проксимально (отсасывающий массаж). Двигательный режим пострадавшего спортсмена зависит от тяжести и отча­сти от локализации ушиба.</a:t>
            </a:r>
          </a:p>
        </p:txBody>
      </p:sp>
      <p:pic>
        <p:nvPicPr>
          <p:cNvPr id="28674" name="Picture 2" descr="http://t2.gstatic.com/images?q=tbn:ANd9GcRkhrKhbr5IUIlax2LfWMkvgKRAxjyZxRma8sWS2SfZgWsNvk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2152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9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Ушибы суставов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4543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Как и при большинстве других уши­бов, механизм этого повреждения свя­зан с непосредственным воздействием травмирующей силы. Различные суста­вы в разной степени покрыты мягкими тканями, и это сказывается на степени повреждения сустава при ушибе. Так, от прямого воздействия в меньшей сте­пени страдают плечевой и тазобедрен­ный суставы, окруженные массивным мышечным слоем, и, наоборот, в зна­чительно большей степени повреждают­ся лучезапястный, локтевой, голенос­топный и коленный суставы. Чаще других страдает коленный сустав; это отчасти объясняется значительной его протяженностью и тем, что он слабо защищен мышцами. Ушибы суставов встречаются при большинстве видов спорта. При некоторых из них, напри­мер при спортивной гимнастике, встре­чаются ушибы суставов самой различной локализации. При занятиях другими видами спорта — футболом, преимуще­ственно бывают ушибы суставов ниж­них конечностей (коленного и голено­стопного).</a:t>
            </a:r>
          </a:p>
        </p:txBody>
      </p:sp>
      <p:pic>
        <p:nvPicPr>
          <p:cNvPr id="29698" name="Picture 2" descr="http://t2.gstatic.com/images?q=tbn:ANd9GcQnZRkgnp0BnBTwi9Fss4jplMswIdxTxGNyg1QzfDgidpt9GTc3e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2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Не всякая травма в области сустава нарушает целостность тканей всех сустав­ных элементов и является истинным уши­бом сустава. Возможны случаи, когда повреждение ограничивается кровоизли­янием в толщу кожных покровов, под­кожного жирового слоя, отдельных уча­стков мышц, прилегающих к суставу. В таких случаях более соответствующим будет диагноз: «ушиб области сустава». Наблюдаемая при этом умеренная сгла­женность контуров сустава за счет кро­воизлияния и отека околосуставных тка­ней не сопровождается заметным </a:t>
            </a:r>
            <a:r>
              <a:rPr lang="ru-RU" dirty="0" err="1"/>
              <a:t>идлительным</a:t>
            </a:r>
            <a:r>
              <a:rPr lang="ru-RU" dirty="0"/>
              <a:t> расстройством функции, что бывает выражено в несколько боль­шей степени, если при травме повреж­дены близлежащие к суставу головки мышц и места их прикрепления.</a:t>
            </a:r>
          </a:p>
        </p:txBody>
      </p:sp>
      <p:pic>
        <p:nvPicPr>
          <p:cNvPr id="5" name="Picture 4" descr="http://t2.gstatic.com/images?q=tbn:ANd9GcT7EOCCnfjvfE5JsqVIGv3BawHfm38JF5I59naEhnCmrEvhehu-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630" y="1484784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1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2656"/>
            <a:ext cx="4386064" cy="5184576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/>
              <a:t>Истинный ушиб сустава</a:t>
            </a:r>
            <a:r>
              <a:rPr lang="ru-RU" dirty="0"/>
              <a:t> протекает от­носительно тяжелее. При этой травме наряду с околосуставными тканями по­вреждаются и непосредственные элемен­ты сустава, из них значительно чаще — суставная сумка, окружающая сустав на всем его протяжении. Главной особен­ностью такого ушиба является повреж­дение синовиальной оболочки сумки сустава. Основными симптомами такого ушиба являются кровоизлияние в сус­тавную полость (гемартроз) и значитель­ное, хотя и непродолжительное нару­шение функции сустава. Гемартроз развивается не сразу, и в первое время пострадавший может даже продолжать участвовать в соревнованиях или трени­ровке. Однако в следующие 1 — 1 '/2 ч после травмы развиваются явления, вызванные ушибом, давая картину гем­артроза. </a:t>
            </a:r>
          </a:p>
        </p:txBody>
      </p:sp>
      <p:pic>
        <p:nvPicPr>
          <p:cNvPr id="31746" name="Picture 2" descr="http://t2.gstatic.com/images?q=tbn:ANd9GcQtlY7OOsKAJwaMaAs5aSCZ1m0C0ngJ1pnOQlAt3tAPdXPryT-T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4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5466184" cy="42553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К наиболее типичным симп­томам относятся следующие: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1) </a:t>
            </a:r>
            <a:r>
              <a:rPr lang="ru-RU" dirty="0"/>
              <a:t>разлитая, реже ограниченная, болезненность сустава при движениях в нем, в частности при травме суставов нижней конечности — болезненность при ходьбе;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2) </a:t>
            </a:r>
            <a:r>
              <a:rPr lang="ru-RU" dirty="0"/>
              <a:t>ограниченная болезненность в отдельных участках сустава при осторожной пальпации;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3) </a:t>
            </a:r>
            <a:r>
              <a:rPr lang="ru-RU" dirty="0"/>
              <a:t>умеренно выраженная сглаженность контуров поврежденного сустава. Если поврежден коленный сустав, то его окружность бывает больше здорового на 1-1,5 см; быстрое выпрямление конечности в суставе болезненно и удается не во всех случаях; надколенник слегка баллотирует (подвижен).</a:t>
            </a:r>
          </a:p>
        </p:txBody>
      </p:sp>
    </p:spTree>
    <p:extLst>
      <p:ext uri="{BB962C8B-B14F-4D97-AF65-F5344CB8AC3E}">
        <p14:creationId xmlns:p14="http://schemas.microsoft.com/office/powerpoint/2010/main" val="55457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26024" cy="38862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Первая помощь.</a:t>
            </a:r>
            <a:r>
              <a:rPr lang="ru-RU" dirty="0"/>
              <a:t> Применяют лед, </a:t>
            </a:r>
            <a:r>
              <a:rPr lang="ru-RU" dirty="0" err="1"/>
              <a:t>криогель</a:t>
            </a:r>
            <a:r>
              <a:rPr lang="ru-RU" dirty="0"/>
              <a:t> или орошение хлорэтилом, затем накладывают </a:t>
            </a:r>
            <a:r>
              <a:rPr lang="ru-RU" dirty="0" err="1" smtClean="0"/>
              <a:t>давящефиксирующую</a:t>
            </a:r>
            <a:r>
              <a:rPr lang="ru-RU" dirty="0" smtClean="0"/>
              <a:t> </a:t>
            </a:r>
            <a:r>
              <a:rPr lang="ru-RU" dirty="0"/>
              <a:t>повязку и подвешивают конечность на косынку. Обязательна пункция: уда­ление крови и жидкости из полости су­става, которые разрушают хрящ.</a:t>
            </a:r>
            <a:br>
              <a:rPr lang="ru-RU" dirty="0"/>
            </a:br>
            <a:endParaRPr lang="ru-RU" dirty="0"/>
          </a:p>
        </p:txBody>
      </p:sp>
      <p:pic>
        <p:nvPicPr>
          <p:cNvPr id="32770" name="Picture 2" descr="http://t2.gstatic.com/images?q=tbn:ANd9GcRc6pOQae1JSCg-WZ-rvGU70KCH2-_2WVNDYwZ6lLXyznOgm4zr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5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26024" cy="388620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Лечение.</a:t>
            </a:r>
            <a:r>
              <a:rPr lang="ru-RU" dirty="0"/>
              <a:t> Наиболее эффективным ме­тодом лечения при ушибе сустава, со­провождающемся умеренно выраженным гемартрозом, является </a:t>
            </a:r>
            <a:r>
              <a:rPr lang="ru-RU" dirty="0" err="1"/>
              <a:t>парафинолечение</a:t>
            </a:r>
            <a:r>
              <a:rPr lang="ru-RU" dirty="0"/>
              <a:t> в виде ванн на область поврежденного сустава. Аппликационный метод лечения парафином проще, но менее эффекти­вен. Наряду с </a:t>
            </a:r>
            <a:r>
              <a:rPr lang="ru-RU" dirty="0" err="1"/>
              <a:t>парафинолечением</a:t>
            </a:r>
            <a:r>
              <a:rPr lang="ru-RU" dirty="0"/>
              <a:t> полу­чило распространение применение с лечебной целью озокерита.</a:t>
            </a:r>
          </a:p>
        </p:txBody>
      </p:sp>
      <p:pic>
        <p:nvPicPr>
          <p:cNvPr id="33794" name="Picture 2" descr="http://nmedik.org/images/stories/massaj/povrejdeniya-vyvihi-ushi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1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05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Причины и профилактика спортивного травматизма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5034136" cy="4608512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/>
              <a:t>Предупреждение повреждений, вызван­ных нарушением правильной организации и методики проведения тренировок и сорев­нований</a:t>
            </a:r>
            <a:r>
              <a:rPr lang="ru-RU" dirty="0"/>
              <a:t>. Значительная часть таких повреж­дений связана с отсутствием на занятиях тренера или преподавателя. Занятия без тренера или преподавателя не должны проводиться, особенно если занимающи­еся недостаточно подготовлены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 предупреждения спортивных по­вреждений большое значение имеет ме­тодическая последовательность трениров­ки и плановость проведения занятий, постепенность в изменении нагрузки, индивидуальный подход, последова­тельность в овладении техникой и т.п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Особое значение придается правиль­ному инструктажу спортсменов, лично­му показу руководителями занятий, как следует правильно выполнять отдельные элементы и все упражнения в целом, а также указания на индивидуальные ошибки спортсменов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 всех видах спорта для предупреж­дения травм важную роль играет размин­ка перед тренировкой или соревновани­ем как способ подготовки организма спортсмена к выполнению предстоящей работы, значение разминки не следует рассматривать упрощенно, только как «разогревание мышц», что является лишь одной, частной, стороной всего слож­ного процесса подготовки двигательного аппарата организма. Проводить размин­ку необходимо при любых метеорологи­ческих условиях, так как в результате ее у спортсмена достигается нужное совер­шенство координации сложных движе­ний, выполняемых с предельной силой и максимальной амплитудой, что особен­но характерно для соревнований.</a:t>
            </a:r>
          </a:p>
        </p:txBody>
      </p:sp>
      <p:pic>
        <p:nvPicPr>
          <p:cNvPr id="2050" name="Picture 2" descr="http://www.imenno.ru/wp-content/uploads/2013/09/Kro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2232248" cy="167418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T2GOn-GioGa_vwmH8kEBRez0bZe5e86fPklGPT81fqmWDF7zBG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264" y="2348880"/>
            <a:ext cx="2166925" cy="154780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4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 ушибах суставов целесообразны также хвойные ванны (20—25 мин) и в крайнем случае обычные водяные ван­ны температурой 36—36,5 °С (15 мин). При сильной болезненности показан электрофорез кодеина (0,5%-</a:t>
            </a:r>
            <a:r>
              <a:rPr lang="ru-RU" dirty="0" err="1"/>
              <a:t>ным</a:t>
            </a:r>
            <a:r>
              <a:rPr lang="ru-RU" dirty="0"/>
              <a:t> ра­створом фосфорно-кислого кодеина смачивают гидрофильную прокладку анодного электрода). Кожа, находившая­ся под прокладкой анодного электрода, по окончании процедуры покрывается сливным волдырем, который держится 2—3 ч, оставляя иногда на некоторое время ощущение легкого зуда.</a:t>
            </a:r>
            <a:br>
              <a:rPr lang="ru-RU" dirty="0"/>
            </a:br>
            <a:endParaRPr lang="ru-RU" dirty="0"/>
          </a:p>
        </p:txBody>
      </p:sp>
      <p:pic>
        <p:nvPicPr>
          <p:cNvPr id="34818" name="Picture 2" descr="http://hvoinie.ru/wp-content/uploads/2012/01/kartinka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49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первый период лечения целесооб­разно применять электрофорез новокаи­на, располагая кольцеобразный активный электрод </a:t>
            </a:r>
            <a:r>
              <a:rPr lang="ru-RU" dirty="0" err="1"/>
              <a:t>проксимальнее</a:t>
            </a:r>
            <a:r>
              <a:rPr lang="ru-RU" dirty="0"/>
              <a:t> поврежденно­го сустава. Весьма эффективно приме­нение «отсасывающего» массажа про­ксимального сегмента пострадавшей конечности. Массаж должен обязатель­но сочетаться с любой процедурой, вызывающей ответную реакцию тепло­образования и в комплексе лечебных процедур проводится последним.</a:t>
            </a:r>
          </a:p>
        </p:txBody>
      </p:sp>
      <p:pic>
        <p:nvPicPr>
          <p:cNvPr id="35842" name="Picture 2" descr="http://img.happy-giraffe.ru/thumbs/580x1000/10197/d183f57bbf08d1211f67ab64d9253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5"/>
            <a:ext cx="3026040" cy="472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97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Ушибы кости и надкостницы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38862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Непос­редственным следствием ушиба </a:t>
            </a:r>
            <a:r>
              <a:rPr lang="ru-RU" dirty="0" err="1"/>
              <a:t>костиявляется</a:t>
            </a:r>
            <a:r>
              <a:rPr lang="ru-RU" dirty="0"/>
              <a:t> кровоизлияние под надкостни­цу, которая может отслоиться с обра­зованием </a:t>
            </a:r>
            <a:r>
              <a:rPr lang="ru-RU" dirty="0" err="1"/>
              <a:t>поднадкостничной</a:t>
            </a:r>
            <a:r>
              <a:rPr lang="ru-RU" dirty="0"/>
              <a:t> гематомы. На первом этапе характерна ограничен­ная припухлость на поверхности по­врежденной кости. Отмечается резкая болезненность при самом легком, даже «скользящем» прикосновении; боль при движении поврежденного сегмента ко­нечности почти всегда отсутствует.</a:t>
            </a:r>
          </a:p>
        </p:txBody>
      </p:sp>
      <p:pic>
        <p:nvPicPr>
          <p:cNvPr id="36866" name="Picture 2" descr="http://t1.gstatic.com/images?q=tbn:ANd9GcTslK__5vh5Shv3uD2oCN-CBY3BuOIzhxzP4zFewxVgsSMYzXf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25336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82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3886200"/>
          </a:xfrm>
        </p:spPr>
        <p:txBody>
          <a:bodyPr/>
          <a:lstStyle/>
          <a:p>
            <a:r>
              <a:rPr lang="ru-RU" i="1" dirty="0"/>
              <a:t>Первая помощь</a:t>
            </a:r>
            <a:r>
              <a:rPr lang="ru-RU" dirty="0"/>
              <a:t>. Применяется кратко­временное орошение хлорэтилом или пу­зырь со льдом; сразу после этого накла­дывают марле-ватную давящую повязку.</a:t>
            </a:r>
          </a:p>
        </p:txBody>
      </p:sp>
      <p:pic>
        <p:nvPicPr>
          <p:cNvPr id="6" name="Picture 2" descr="http://improvehealth.ru/sites/default/files/u39/2012/06/73347111_3571750_img04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2441848" cy="244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02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26024" cy="3886200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Лечение</a:t>
            </a:r>
            <a:r>
              <a:rPr lang="ru-RU" dirty="0"/>
              <a:t>. Со 2—3-го дня после трав­мы рекомендуются ежедневные ультра­фиолетовые облучения в субэритемных дозах (1—1,5 биодозы) для предупреж­дения развития периостита. При лока­лизации ушиба на голени, учитывая меньшую чувствительность этой области к ультрафиолетовым лучам, дозировку нужно увеличить в 1'/2—2 раза. Целесооб­разно одновременно применять облучение и лампой соллюкс, что приобретает осо­бое значение, если ушиб кости сочета­ется с нарушением кожных покровов. В этих случаях после светолечения по­врежденную поверхность кожи следует припудрить стрептоцидом или наложить повязку с бактериостатической эмульси­ей (пенициллиновая, </a:t>
            </a:r>
            <a:r>
              <a:rPr lang="ru-RU" dirty="0" err="1"/>
              <a:t>стрептоцидная</a:t>
            </a:r>
            <a:r>
              <a:rPr lang="ru-RU" dirty="0"/>
              <a:t>).</a:t>
            </a:r>
          </a:p>
        </p:txBody>
      </p:sp>
      <p:pic>
        <p:nvPicPr>
          <p:cNvPr id="38914" name="Picture 2" descr="http://pcdesign.ru/images/photo/neonlamp/220uv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80728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0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Ушибы мышц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Эти повреждения у спортсменов встречаются весьма часто. Диагностика их обычно не представля­ет трудностей. Если в области ушиба близко расположена кость, нужно обя­зательно сделать рентгеновский снимок, если же близко расположен нервный ствол, то необходимо углубленное ди­агностическое обследование, так как при ушибе нерва требуются более ши­рокие и длительные лечебные меро­приятия</a:t>
            </a:r>
          </a:p>
        </p:txBody>
      </p:sp>
      <p:pic>
        <p:nvPicPr>
          <p:cNvPr id="39938" name="Picture 2" descr="http://pobedboks.ucoz.ru/21.09.20099-26-42_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36712"/>
            <a:ext cx="3181534" cy="270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2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Первая помощь</a:t>
            </a:r>
            <a:r>
              <a:rPr lang="ru-RU" dirty="0"/>
              <a:t>. Применение холода (лед не более чем на 25—30 мин), оро­шение хлорэтилом. Давящая повязка при ушибе мышцы в большинстве случаев не дает эффекта; ее накладывают только в тех случаях, когда мышца не массивна и близко прилегает к кости (например, передняя большеберцовая мышца).</a:t>
            </a:r>
          </a:p>
        </p:txBody>
      </p:sp>
      <p:pic>
        <p:nvPicPr>
          <p:cNvPr id="40962" name="Picture 2" descr="http://t2.gstatic.com/images?q=tbn:ANd9GcSz4k3vj9BNNHPruRtUiVy5KSVaFkiB7cINdLrRDDuOikQIrx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91" y="1412776"/>
            <a:ext cx="1800200" cy="225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0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Лечение</a:t>
            </a:r>
            <a:r>
              <a:rPr lang="ru-RU" dirty="0"/>
              <a:t>. При тяжелых ушибах спорт­смену необходимо рекомендовать крат­ковременный, но полный покой. Сле­дует подчеркнуть, что при ушибах мышц период покоя и прекращение тре­нировочных занятий должен быть весь­ма непродолжительным. После 2 суток покоя можно уже возобновлять трени­ровку, но с частичным ограничением движений в суставах, смежных с обла­стью повреждения. При некоторых тя­желых ушибах мышц тренировку при­ходится прекращать на 4-5 дней.</a:t>
            </a:r>
          </a:p>
        </p:txBody>
      </p:sp>
      <p:pic>
        <p:nvPicPr>
          <p:cNvPr id="41986" name="Picture 2" descr="http://t3.gstatic.com/images?q=tbn:ANd9GcQ5ctdlGJQc4zmbUV0fNp11Kp7XSXp8kVtqMPUYC9m9oUWRNu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60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Ушибы нерва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Редко встречаясь как изолированное повреждение, ушибы нервных стволов относительно часто происходят при ушибах окружающих их мышц. При этом явления, вызванные ушибом не­рва, становятся ведущими в клиничес­кой картине травмы, обусловливая бо­лее продолжительное течение травмы. К болезненности в месте ушиба присо­единяются </a:t>
            </a:r>
            <a:r>
              <a:rPr lang="ru-RU" dirty="0" err="1"/>
              <a:t>иррадиирующие</a:t>
            </a:r>
            <a:r>
              <a:rPr lang="ru-RU" dirty="0"/>
              <a:t> боли по ходу нервного ствола.</a:t>
            </a:r>
            <a:br>
              <a:rPr lang="ru-RU" dirty="0"/>
            </a:br>
            <a:endParaRPr lang="ru-RU" dirty="0"/>
          </a:p>
        </p:txBody>
      </p:sp>
      <p:pic>
        <p:nvPicPr>
          <p:cNvPr id="43010" name="Picture 2" descr="http://t3.gstatic.com/images?q=tbn:ANd9GcTxM6k1d-EalJc2LNBKoCKmGVibJT4BS1K2N_hKWnFUyKVf7QMx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51667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6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38862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Первая помощь. </a:t>
            </a:r>
            <a:r>
              <a:rPr lang="ru-RU" dirty="0"/>
              <a:t>Применяется наложе­ние холода (пузырь со льдом) или оро­шение хлорэтилом.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Начиная с 4—5-го дня после травмы показано применение массажа. Обяза­тельное требование при проведении массажа — осторожность и безболезнен­ность всех приемов.</a:t>
            </a:r>
            <a:br>
              <a:rPr lang="ru-RU" dirty="0"/>
            </a:br>
            <a:endParaRPr lang="ru-RU" dirty="0"/>
          </a:p>
        </p:txBody>
      </p:sp>
      <p:pic>
        <p:nvPicPr>
          <p:cNvPr id="44034" name="Picture 2" descr="http://t1.gstatic.com/images?q=tbn:ANd9GcS8q11wJ3z-q4oiE9gTOPVVpGGj2wr-Y8pAVU2lyTNPkMiH0B__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1442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2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0"/>
            <a:ext cx="4674096" cy="645333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Огромное значение имеет общее со­стояние спортсмена. Общее утомление организма ведет к нарушению динами­ческого стереотипа и связанному с этим расстройству координации сложных дви­жений, что может служить причиной возникновения травмы. Поэтому к кон­цу тренировочных занятий нельзя давать упражнения с большой нагрузкой или технически сложные. По той же при­чине занятия по физической культуре в высших учебных заведениях и школах не следует назначать на последние часы учебного дня, когда учащиеся утомле­ны. При проведении соревнований нельзя допускать одних и тех же спорт­сменов к участию в разных видах со­ревнований без достаточного отдыха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 избежание повреждений, свя­занных со скученностью и теснотой в местах занятий спортом (особенно на катках, в гимнастических залах, бас­сейнах), нужно строго соблюдать уста­новленные нормы в отношении коли­чества занимающихся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проведении тренировок и сорев­нований необходимо обеспечить требо­вания безопасности участников, судей и зрителей. Особенно это важно в лег­кой атлетике при метаниях, прыжках на лыжах, слаломе, прыжках в воду, автомобильных, мотоциклетных, вело­сипедных гонках и др. Необходимо зап­рещать встречное движение как конь­кобежцев на катках, так и различного транспорта на велосипедных и мотоцик­летных гонках по шоссе и т.д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 занятиях гимнастикой и акро­батикой исключительное значение в от­ношении предупреждения повреждений имеет страховка. Полноценность стра­ховки зависит от ее своевременности и технической подготовленности страхую­щего (тренер или опытный спортсмен). Во многих видах спорта большое значе­ние имеет также «</a:t>
            </a:r>
            <a:r>
              <a:rPr lang="ru-RU" dirty="0" err="1"/>
              <a:t>самостраховка</a:t>
            </a:r>
            <a:r>
              <a:rPr lang="ru-RU" dirty="0"/>
              <a:t>» — умение спортсмена упасть, например, на бок, «сгруппировавшись», что по­могает избежать травму.</a:t>
            </a:r>
          </a:p>
        </p:txBody>
      </p:sp>
      <p:pic>
        <p:nvPicPr>
          <p:cNvPr id="3074" name="Picture 2" descr="http://manuolog.ru/accel/content/pic/779_80292670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6672"/>
            <a:ext cx="2857500" cy="1905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.championat.com/i/news/38/51/1340883851_b_futbolisty-zenita-igravshie-za-sbornuju-rossii-proshli-medosmot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458" y="2564904"/>
            <a:ext cx="2718792" cy="201510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18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Вывихи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5826224" cy="432737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При занятиях физической культурой и спортом иногда происходят вывихи суставов, чаще всего плечевого, лок­тевого и голеностопного. Типы травм: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1) </a:t>
            </a:r>
            <a:r>
              <a:rPr lang="ru-RU" b="1" i="1" dirty="0"/>
              <a:t>Полный вывих</a:t>
            </a:r>
            <a:r>
              <a:rPr lang="ru-RU" dirty="0"/>
              <a:t>. При таком виде травмы сочленяющие суставные поверхности расходятся и теряют контакт друг с другом, поскольку сустав окружен суставной капсулой, связками и т.д. Продолжительность лечения зависит от того, насколько быстро заживут сопутствующие травмы (рис. 40).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2) </a:t>
            </a:r>
            <a:r>
              <a:rPr lang="ru-RU" b="1" i="1" dirty="0" smtClean="0"/>
              <a:t>Неполный </a:t>
            </a:r>
            <a:r>
              <a:rPr lang="ru-RU" b="1" i="1" dirty="0"/>
              <a:t>вывих</a:t>
            </a:r>
            <a:r>
              <a:rPr lang="ru-RU" dirty="0"/>
              <a:t>. При таком виде травмы суставные поверхности частично сохраняют контакт между собой. Нои при таких вывихах наблюдаются ука­занные выше сопутствующие травмы.</a:t>
            </a:r>
          </a:p>
        </p:txBody>
      </p:sp>
    </p:spTree>
    <p:extLst>
      <p:ext uri="{BB962C8B-B14F-4D97-AF65-F5344CB8AC3E}">
        <p14:creationId xmlns:p14="http://schemas.microsoft.com/office/powerpoint/2010/main" val="9095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170040" cy="44713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Диагностика вывиха в суставе обыч­но не представляет трудностей. Она основывается на изучении механизма повреждения и жалобах пострадавшего на сильную болезненность и отсутствие возможности движений. Объективно при этом отмечается деформация в об­ласти сустава: западение в участках нор­мальной выпуклости и выпячивание суставных концов костей в необычных местах. Характерно также необычное, вынужденное положение конечности, связанное с изменением направления ее оси. Иногда отмечается разница в дли­не поврежденной и здоровой конечно­стей. Попытка произвести пассивные движения в поврежденном суставе не­возможна и вызывает у пострадавшего резкую болезненность.</a:t>
            </a:r>
          </a:p>
        </p:txBody>
      </p:sp>
      <p:pic>
        <p:nvPicPr>
          <p:cNvPr id="45058" name="Picture 2" descr="http://t0.gstatic.com/images?q=tbn:ANd9GcTr_BmRnc8jMjXEVKYAz91kHxUAXPpNfUeddy9LdHfmeqKkcIT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2581275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23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170040" cy="4399384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Первая помощь</a:t>
            </a:r>
            <a:r>
              <a:rPr lang="ru-RU" dirty="0"/>
              <a:t>. Раньше всего необ­ходима иммобилизация поврежденной конечности. Удобнее всего для этого пользоваться проволочной шиной. Ко­нечность фиксируют так, как это оп­ределяется вынужденным положением поврежденного сустава. До отправления в лечебное учреждение пострадавшему вводят 1 мл пантопона под кожу.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Лечение</a:t>
            </a:r>
            <a:r>
              <a:rPr lang="ru-RU" dirty="0"/>
              <a:t> начинают с вправления вы­виха, что необходимо делать как мож­но скорее. Вправлять вывих должен только врач, к тому же обязательно владеющий техникой этой операции. До вправления вывиха весьма важно сде­лать рентгеновский снимок сустава. Это помогает исключить возможный сопут­ствующий внутрисуставной перелом, при наличии которого вправление вы­виха в значительной степени осложня­ется и требует большой осторожности. Всякий вывих в суставе, даже </a:t>
            </a:r>
            <a:r>
              <a:rPr lang="ru-RU" dirty="0" err="1"/>
              <a:t>неослож-ненный</a:t>
            </a:r>
            <a:r>
              <a:rPr lang="ru-RU" dirty="0"/>
              <a:t>, следует вправлять под местной анестезией.</a:t>
            </a:r>
          </a:p>
        </p:txBody>
      </p:sp>
      <p:pic>
        <p:nvPicPr>
          <p:cNvPr id="46082" name="Picture 2" descr="http://900igr.net/datai/obg/Pervaja-pomosch/0016-017--CHem-soprovozhdaetsja-vyvikh-susta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327" y="908720"/>
            <a:ext cx="2818049" cy="160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 descr="http://t1.gstatic.com/images?q=tbn:ANd9GcS2VbcRG5RQUST7I6-I-F6FlyTAM9IgBKE9NL_dlofKlNhdzAk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64" y="2708921"/>
            <a:ext cx="278681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3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24204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 последующем лечении исполь­зуют комплексную функциональную те­рапию с применением лечебной гимна­стики, физических методов лечения и массажа. Возобновлять тренировку сле­дует осторожно. На время занятий на голеностопный и локтевой суставы не­обходимо надевать соответственно голе-</a:t>
            </a:r>
            <a:r>
              <a:rPr lang="ru-RU" dirty="0" err="1"/>
              <a:t>ностопники</a:t>
            </a:r>
            <a:r>
              <a:rPr lang="ru-RU" dirty="0"/>
              <a:t> и налокотники из эластич­ной ткани. После вывиха в плечевом суставе целесообразно рекомендовать ношение бандажа. После вывиха этого сустава у спортсменов иногда наблюда­ется привычный вывих, что делает не­возможным занятия спортом. В этих случаях применяется оперативное вме­шательство — укрепление </a:t>
            </a:r>
            <a:r>
              <a:rPr lang="ru-RU" dirty="0" err="1"/>
              <a:t>сумочно-свя-зочного</a:t>
            </a:r>
            <a:r>
              <a:rPr lang="ru-RU" dirty="0"/>
              <a:t> аппарата сустава.</a:t>
            </a:r>
          </a:p>
        </p:txBody>
      </p:sp>
      <p:pic>
        <p:nvPicPr>
          <p:cNvPr id="47106" name="Picture 2" descr="http://t0.gstatic.com/images?q=tbn:ANd9GcRch0HVVAjQCOKlTb7biEFDUVKs3E-fxBgxDSkih7fr7EjC8K9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296737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Спортивные переломы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4674096" cy="489654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Большинство переломов происходит при занятиях спортом под влиянием прямого травмирующего воздействия силы, вызывающей травму, травмиру­ющего воздействия (удар, воздействие на излом). По механизмам образования они не отличаются существенно от бытовых, транспортных и других переломов. На­ряду с такими переломами наблюдают­ся и специфические по механизмам про­исхождения спортивные переломы.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Перелом метателя — винтообразный перелом в средней трети плеча</a:t>
            </a:r>
            <a:r>
              <a:rPr lang="ru-RU" dirty="0"/>
              <a:t>, наблю­даемый при метании гранаты. Пере­лом происходит в тот момент, когда при броске плечевая кость оказывает­ся фиксированной напряженными мышцами плечевого сустава и одно­временно подвергается скручиванию под влиянием тяги мышц, прикреп­ляющихся одним концом к дистальной части плечевой кости, а другим — к продолжающему двигаться предпле­чью. Характерны резкая болезненность в заключительный момент метания и все признаки перелома, выявляющие­ся после выпуска снаряда: невозможно поднять руку, патологическая подвиж­ность на уровне перелома, деформа­ция, выявляющаяся при попытках к движению.</a:t>
            </a:r>
          </a:p>
        </p:txBody>
      </p:sp>
      <p:pic>
        <p:nvPicPr>
          <p:cNvPr id="48130" name="Picture 2" descr="http://www.rusathletics.com/img/images/athletes/z/de_zor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2592288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80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314056" cy="38862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/>
              <a:t>Отрывные переломы нижней передней ости подвздошной кости и бугорка большеберцовой кости</a:t>
            </a:r>
            <a:r>
              <a:rPr lang="ru-RU" dirty="0"/>
              <a:t> наблюдаются при не-закончившемся окостенении у юных спортсменов-бегунов на короткие дис­танции в момент взятия старта или на дистанции у бегунов-барьеристов, у прыгунов, у юных футболистов при рез­ком, сильном натяжении четырехглавой мышцы бедра.</a:t>
            </a:r>
          </a:p>
        </p:txBody>
      </p:sp>
      <p:pic>
        <p:nvPicPr>
          <p:cNvPr id="49154" name="Picture 2" descr="http://t3.gstatic.com/images?q=tbn:ANd9GcRiM1VTEuGin3xK4jt4h1vQQDexNd655XZFhWaAHTwFyisB3V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716" y="1156260"/>
            <a:ext cx="2592288" cy="217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2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4098032" cy="3886200"/>
          </a:xfrm>
        </p:spPr>
        <p:txBody>
          <a:bodyPr>
            <a:normAutofit fontScale="92500"/>
          </a:bodyPr>
          <a:lstStyle/>
          <a:p>
            <a:r>
              <a:rPr lang="ru-RU" b="1" i="1" dirty="0"/>
              <a:t>Отрывной перелом гребешка подвздош­ной кости</a:t>
            </a:r>
            <a:r>
              <a:rPr lang="ru-RU" dirty="0"/>
              <a:t> случается при выполнении упражнений на гимнастических снаря­дах, легкоатлетических упражнений и в борьбе у юных спортсменов при резком повороте туловища с одновременным напряжением мышц брюшного пресса.</a:t>
            </a:r>
          </a:p>
        </p:txBody>
      </p:sp>
      <p:pic>
        <p:nvPicPr>
          <p:cNvPr id="50178" name="Picture 2" descr="http://t0.gstatic.com/images?q=tbn:ANd9GcQh1aY08Zux3PHoXQgfN_I5tVuTR1ZR-niviHgIsmFVyAywvN_5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4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/>
          <a:lstStyle/>
          <a:p>
            <a:r>
              <a:rPr lang="ru-RU" b="1" i="1" dirty="0"/>
              <a:t>Отрывной перелом рукоятки грудины </a:t>
            </a:r>
            <a:r>
              <a:rPr lang="ru-RU" dirty="0"/>
              <a:t>и, реже, мечевидного отростка грудины в отдельных случаях наблюдается у гим­настов и борцов.</a:t>
            </a:r>
          </a:p>
        </p:txBody>
      </p:sp>
      <p:pic>
        <p:nvPicPr>
          <p:cNvPr id="51202" name="Picture 2" descr="http://t3.gstatic.com/images?q=tbn:ANd9GcRfVqA0OEo0TLCsdCjHXRrIWVHrFkGXojAxPfQHZeWZ4UdOXBH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1623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2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/>
          <a:lstStyle/>
          <a:p>
            <a:r>
              <a:rPr lang="ru-RU" b="1" i="1" dirty="0"/>
              <a:t>Поперечный перелом надколенника</a:t>
            </a:r>
            <a:r>
              <a:rPr lang="ru-RU" dirty="0"/>
              <a:t>, происходящий по типу отрывного, встречается у легкоатлетов при барьер­ном беге в момент очень резкого напря­жения четырехглавой мышцы бедра.</a:t>
            </a:r>
          </a:p>
        </p:txBody>
      </p:sp>
      <p:pic>
        <p:nvPicPr>
          <p:cNvPr id="52226" name="Picture 2" descr="http://t2.gstatic.com/images?q=tbn:ANd9GcQEVA0eSdEOXunP0loVzRX2YmRLyTYn-Fh0IoSAwN3WiqLHtIC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218456"/>
            <a:ext cx="1838219" cy="238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9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Более редкими являются </a:t>
            </a:r>
            <a:r>
              <a:rPr lang="ru-RU" b="1" i="1" dirty="0"/>
              <a:t>отрывные переломы поперечных отростков пояснич­ных позвонков</a:t>
            </a:r>
            <a:r>
              <a:rPr lang="ru-RU" dirty="0"/>
              <a:t> у гимнастов и борцов, большого бугра плечевой кости у метате­лей и гимнастов, небольших </a:t>
            </a:r>
            <a:r>
              <a:rPr lang="ru-RU" i="1" dirty="0"/>
              <a:t>костных уча­стков по тыльной поверхности ногтевых фаланг пальцев рук</a:t>
            </a:r>
            <a:r>
              <a:rPr lang="ru-RU" dirty="0"/>
              <a:t> у волейболистов и бас­кетболистов, внутреннего мыщелка пле­чевой кости и «утиного клюва» пяточной кости в различных видах спорта.</a:t>
            </a:r>
            <a:br>
              <a:rPr lang="ru-RU" dirty="0"/>
            </a:br>
            <a:endParaRPr lang="ru-RU" dirty="0"/>
          </a:p>
        </p:txBody>
      </p:sp>
      <p:pic>
        <p:nvPicPr>
          <p:cNvPr id="53250" name="Picture 2" descr="http://t1.gstatic.com/images?q=tbn:ANd9GcRMqywZ1KwDE3H5IjfePGVmWN_BjelT1WCyWGt9klQeykX2EL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16764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26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Предупреждение спортивных повреж­дений, связанных с нарушением норм материально-технического обеспечения </a:t>
            </a:r>
            <a:r>
              <a:rPr lang="ru-RU" sz="2800" b="1" dirty="0" smtClean="0"/>
              <a:t>занятий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занятиях по каждому виду спорта существуют определенные нор­мы материально-технического их обес­печения в отношении состояния и обо­рудования мест занятий (гимнастических залов, площадок, беговых дорожек, мест прыжков и метаний, катков, бас­сейнов и т.д.), состояния спортивного инвентаря, одежды и обуви спортсме­нов и т.д. Эти нормы регламентирова­ны соответствующими правилами и по­ложениями.</a:t>
            </a:r>
          </a:p>
        </p:txBody>
      </p:sp>
      <p:pic>
        <p:nvPicPr>
          <p:cNvPr id="4098" name="Picture 2" descr="http://t0.gstatic.com/images?q=tbn:ANd9GcRgdZrkTLetPgvKJeRG4_JLrTo3d99EYi8Kd3BaJCXmCLQsgk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168352" cy="213544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0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76672"/>
            <a:ext cx="4962128" cy="4896544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/>
              <a:t>Неотложная помощь при всех перело­мах</a:t>
            </a:r>
            <a:r>
              <a:rPr lang="ru-RU" dirty="0"/>
              <a:t>: возможно более полноценная иммо­билизация с обязательным выключением из движений суставов, расположенных выше и ниже по отношению к месту перелома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Следует отметить, что при всех раз­новидностях переломов у спортсменов необходимо стремиться к особо полно­ценному совмещению отломков. В пос­ледующем надо использовать раннее применение лечебной гимнастики, а для переломов нижней конечности — лечебной ходьбы в гипсе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Подготовка к возобновлению спортив­ной деятельности должна быть обеспе­чена применением упражнений, восста­навливающих подвижность суставов, силу мышц и полноценную опороспособность конечностей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Можно пользоваться следующим ориентировочным расчетом для опреде­ления сроков допуска к занятиям спортом после снятия гипсовой повязки при пе­реломах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после переломов верхних конечностей — через период времени, равный сроку иммобилизации, умноженному на 1,5</a:t>
            </a:r>
            <a:r>
              <a:rPr lang="ru-RU" dirty="0" smtClean="0"/>
              <a:t>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после переломов нижней конечности — через период времени, равный удвоенному сроку иммобилизации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Специфические профилактические мероприятия в отношении </a:t>
            </a:r>
            <a:r>
              <a:rPr lang="ru-RU" dirty="0" err="1"/>
              <a:t>отрывныхпереломов</a:t>
            </a:r>
            <a:r>
              <a:rPr lang="ru-RU" dirty="0"/>
              <a:t> необходимо особенно соблю­дать при спортивных тренировках под­ростков и юношей. Наиболее важно категорически запретить выполнять спортивные движения в полную силу до полного овладения их техникой.</a:t>
            </a:r>
          </a:p>
        </p:txBody>
      </p:sp>
      <p:pic>
        <p:nvPicPr>
          <p:cNvPr id="54274" name="Picture 2" descr="http://t2.gstatic.com/images?q=tbn:ANd9GcSrlAy5cBtKjV_AJ4SfveuRFvhI7ND5rvLm_FJbE7TPYnTaVh6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2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54416" cy="388620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Диагностика переломов</a:t>
            </a:r>
            <a:r>
              <a:rPr lang="ru-RU" dirty="0"/>
              <a:t> основывается на данных анамнеза, включающих по возможности точный анализ механизма травмы.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Для </a:t>
            </a:r>
            <a:r>
              <a:rPr lang="ru-RU" i="1" dirty="0"/>
              <a:t>клинической картины</a:t>
            </a:r>
            <a:r>
              <a:rPr lang="ru-RU" dirty="0"/>
              <a:t> характер­ны нарушения функций: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– при переломе костей нижних конечностей выключается опорная функция;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– при переломах костей верхней конечности нарушаются движения в ее суставах;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– перелом ребер ведет к ограничению дыхательных движений; резкая болезненность при пальпации в месте перелома;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– припухлость и отек в области перелома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073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Наиболее </a:t>
            </a:r>
            <a:r>
              <a:rPr lang="ru-RU" i="1" dirty="0"/>
              <a:t>достоверные</a:t>
            </a:r>
            <a:r>
              <a:rPr lang="ru-RU" dirty="0"/>
              <a:t> диагностические данные обеспечивают </a:t>
            </a:r>
            <a:r>
              <a:rPr lang="ru-RU" i="1" dirty="0"/>
              <a:t>рентгенографиче­ские исследования</a:t>
            </a:r>
            <a:r>
              <a:rPr lang="ru-RU" dirty="0"/>
              <a:t>, которые обязатель­ны при всех травмах, где подозревают­ся переломы костей</a:t>
            </a:r>
            <a:r>
              <a:rPr lang="ru-RU" dirty="0" smtClean="0"/>
              <a:t>. </a:t>
            </a:r>
            <a:r>
              <a:rPr lang="ru-RU" dirty="0"/>
              <a:t>Обязательным диагностическим при­емом при подозрении на перелом в на­стоящее время является </a:t>
            </a:r>
            <a:r>
              <a:rPr lang="ru-RU" dirty="0" err="1"/>
              <a:t>рентгенофафия</a:t>
            </a:r>
            <a:r>
              <a:rPr lang="ru-RU" dirty="0"/>
              <a:t> в двух </a:t>
            </a:r>
            <a:r>
              <a:rPr lang="ru-RU" dirty="0" err="1"/>
              <a:t>взаимоперпендикулярных</a:t>
            </a:r>
            <a:r>
              <a:rPr lang="ru-RU" dirty="0"/>
              <a:t> проекциях. В отдельных случаях может возникнуть необходимость в </a:t>
            </a:r>
            <a:r>
              <a:rPr lang="ru-RU" dirty="0" err="1"/>
              <a:t>ренттенофафии</a:t>
            </a:r>
            <a:r>
              <a:rPr lang="ru-RU" dirty="0"/>
              <a:t> в той или иной дополнительной проекции или в так называемом прицельном </a:t>
            </a:r>
            <a:r>
              <a:rPr lang="ru-RU" dirty="0" smtClean="0"/>
              <a:t>снимке</a:t>
            </a:r>
            <a:r>
              <a:rPr lang="ru-RU" dirty="0"/>
              <a:t>.</a:t>
            </a:r>
          </a:p>
        </p:txBody>
      </p:sp>
      <p:pic>
        <p:nvPicPr>
          <p:cNvPr id="55298" name="Picture 2" descr="http://img0.liveinternet.ru/images/foto/b/3/978/640978/f_145838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37320"/>
            <a:ext cx="3236909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11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388620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/>
              <a:t>Первая помощь</a:t>
            </a:r>
            <a:r>
              <a:rPr lang="ru-RU" dirty="0"/>
              <a:t>. При переломах ко­нечностей применяют иммобилизацию стандартными фанерными шинами, проволочными шинами или специаль­ной транспортной шиной </a:t>
            </a:r>
            <a:r>
              <a:rPr lang="ru-RU" dirty="0" err="1"/>
              <a:t>Дитерихса</a:t>
            </a:r>
            <a:r>
              <a:rPr lang="ru-RU" dirty="0"/>
              <a:t>. При открытых переломах перед иммо­билизацией необходимо остановить кровотечение, наложить асептическую повязку на рану и ввести противостол­бнячную сыворотку. При иммобилиза­ции пострадавшей конечности захваты­вают обязательно не менее двух соседних суставов и придают конечности удобное положение.</a:t>
            </a:r>
          </a:p>
        </p:txBody>
      </p:sp>
      <p:pic>
        <p:nvPicPr>
          <p:cNvPr id="56322" name="Picture 2" descr="http://t2.gstatic.com/images?q=tbn:ANd9GcTHdBigEGl0qM1nDKKlO8QvMjaYhKu_5bgthQz4r-8Ax9D-tuNX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263" y="1340768"/>
            <a:ext cx="2736304" cy="223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3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Очень большое значение имеет над­лежащее состояние мест, где проводят­ся занятия. Так, например, к возник­новению травм у спортсменов </a:t>
            </a:r>
            <a:r>
              <a:rPr lang="ru-RU" dirty="0" err="1"/>
              <a:t>приводитнеровность</a:t>
            </a:r>
            <a:r>
              <a:rPr lang="ru-RU" dirty="0"/>
              <a:t> поверхности футбольного поля, наличие на нем острых предме­тов, жесткий грунт в яме для прыжков и на легкоатлетической площадке, пло­хое состояние поверхности льда на катке (трещины и др.), неисправный или скользкий пол гимнастического зала. При проведении мотоциклетных сорев­нований стволы деревьев вблизи трас­сы гонки должны быть обложены меш­ками с опилками.</a:t>
            </a:r>
          </a:p>
        </p:txBody>
      </p:sp>
      <p:pic>
        <p:nvPicPr>
          <p:cNvPr id="5122" name="Picture 2" descr="http://avangardsport.at.ua/_si/0/55504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04481"/>
            <a:ext cx="3384376" cy="226396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25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82008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Возникновению травм способствуют также нарушения норм отопления и освещения закрытых спортивных поме­щений. Недостаточная освещенность бывает иногда причиной травм и при проведении занятий и соревнований на открытом воздухе (чаще в результате про­счета во времени, необходимом для про­ведения соревнований). При занятиях в вечернее время на открытых площадках лучи заходящего солнца не должны ме­шать участникам в ответственный мо­мент упражнения (например, в момент толчка при прыжках), так как это мо­жет вызвать нарушение ориентировки спортсмена и привести к травме.</a:t>
            </a:r>
          </a:p>
        </p:txBody>
      </p:sp>
      <p:pic>
        <p:nvPicPr>
          <p:cNvPr id="6146" name="Picture 2" descr="http://montazhnik02.ru/uploads/posts/2013-01/1357998920_vodyanoe-otople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024336" cy="22682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38862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Большое значение для предупрежде­ния повреждений имеет соблюдение ус­тановленных требований к спортивному инвентарю. Стационарные гимнасти­ческие снаряды должны быть в полной исправности, иметь гладкую поверх­ность и быть устойчивы; крепление сна­рядов (брусья, перекладина и пр.) не­обходимо проверять перед каждым занятием. Важным элементом предуп­реждения повреждений при гимнасти­ке являются маты. Они должны быть упругими, равномерно набитыми и плотно прилегать друг к другу. Размер и вес снарядов для метания и мячей для спортивных игр должны точно соответ­ствовать установленные правилам.</a:t>
            </a:r>
          </a:p>
        </p:txBody>
      </p:sp>
      <p:pic>
        <p:nvPicPr>
          <p:cNvPr id="7170" name="Picture 2" descr="http://t3.gstatic.com/images?q=tbn:ANd9GcTXgRPM69FckNjZt0ra8X0bEdirhZjpDS8Hm0a3QotI16ccnW6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35226"/>
            <a:ext cx="2952328" cy="19646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88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137</TotalTime>
  <Words>3070</Words>
  <Application>Microsoft Office PowerPoint</Application>
  <PresentationFormat>Экран (4:3)</PresentationFormat>
  <Paragraphs>92</Paragraphs>
  <Slides>63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7" baseType="lpstr">
      <vt:lpstr>Arial</vt:lpstr>
      <vt:lpstr>Impact</vt:lpstr>
      <vt:lpstr>Times New Roman</vt:lpstr>
      <vt:lpstr>NewsPrint</vt:lpstr>
      <vt:lpstr>Спортивная травмотология</vt:lpstr>
      <vt:lpstr>Презентация PowerPoint</vt:lpstr>
      <vt:lpstr>Презентация PowerPoint</vt:lpstr>
      <vt:lpstr>Причины и профилактика спортивного травматизма</vt:lpstr>
      <vt:lpstr>Презентация PowerPoint</vt:lpstr>
      <vt:lpstr>Предупреждение спортивных повреж­дений, связанных с нарушением норм материально-технического обеспечения занятий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Предупреждение повреждений, связан­ных с нарушением правильной постановки врачебного контроля. </vt:lpstr>
      <vt:lpstr>Презентация PowerPoint</vt:lpstr>
      <vt:lpstr>Предупреждение повреждений путем применения специальных средств и про­филактических мер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Предупреждение повреждений, вызыва­емых недоучетом метеорологических факторов, осложняющих проведение тре­нировок и соревнований</vt:lpstr>
      <vt:lpstr>Предупреждение повреждений вызыва­емых запрещенными, опасными, недозво­ленными приемами</vt:lpstr>
      <vt:lpstr>Презентация PowerPoint</vt:lpstr>
      <vt:lpstr>Диагностика повреждений</vt:lpstr>
      <vt:lpstr>Презентация PowerPoint</vt:lpstr>
      <vt:lpstr>Повреждения кожных покровов. Первая помощь</vt:lpstr>
      <vt:lpstr>Презентация PowerPoint</vt:lpstr>
      <vt:lpstr>Презентация PowerPoint</vt:lpstr>
      <vt:lpstr>Презентация PowerPoint</vt:lpstr>
      <vt:lpstr>Раны</vt:lpstr>
      <vt:lpstr>Ушибы</vt:lpstr>
      <vt:lpstr>Презентация PowerPoint</vt:lpstr>
      <vt:lpstr>Презентация PowerPoint</vt:lpstr>
      <vt:lpstr>Презентация PowerPoint</vt:lpstr>
      <vt:lpstr>Ушибы суставов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Ушибы кости и надкостницы</vt:lpstr>
      <vt:lpstr>Презентация PowerPoint</vt:lpstr>
      <vt:lpstr>Презентация PowerPoint</vt:lpstr>
      <vt:lpstr>Ушибы мышц</vt:lpstr>
      <vt:lpstr>Презентация PowerPoint</vt:lpstr>
      <vt:lpstr>Презентация PowerPoint</vt:lpstr>
      <vt:lpstr>Ушибы нерва</vt:lpstr>
      <vt:lpstr>Презентация PowerPoint</vt:lpstr>
      <vt:lpstr>Вывихи</vt:lpstr>
      <vt:lpstr>Презентация PowerPoint</vt:lpstr>
      <vt:lpstr>Презентация PowerPoint</vt:lpstr>
      <vt:lpstr>Презентация PowerPoint</vt:lpstr>
      <vt:lpstr>Спортивные переломы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Спортивная травмотология</dc:title>
  <dc:creator>Иван</dc:creator>
  <cp:lastModifiedBy>Тарас</cp:lastModifiedBy>
  <cp:revision>11</cp:revision>
  <dcterms:created xsi:type="dcterms:W3CDTF">2014-01-12T21:38:24Z</dcterms:created>
  <dcterms:modified xsi:type="dcterms:W3CDTF">2015-10-04T07:00:19Z</dcterms:modified>
</cp:coreProperties>
</file>