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8" autoAdjust="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29/09/14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asotaimedicina.ru/treatment/bacteriological-rheumatology/blood" TargetMode="External"/><Relationship Id="rId4" Type="http://schemas.openxmlformats.org/officeDocument/2006/relationships/hyperlink" Target="http://www.krasotaimedicina.ru/treatment/laboratory-urology/microflora-urine" TargetMode="External"/><Relationship Id="rId5" Type="http://schemas.openxmlformats.org/officeDocument/2006/relationships/hyperlink" Target="http://www.krasotaimedicina.ru/treatment/laboratory-urology/urinalysis" TargetMode="External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rasotaimedicina.ru/treatment/laboratory-gastroenterology/feces-bacteriologica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rasotaimedicina.ru/treatment/laboratory-urology/urinalysis" TargetMode="Externa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asotaimedicina.ru/diseases/zabolevanija_neurology/encephalitis" TargetMode="External"/><Relationship Id="rId4" Type="http://schemas.openxmlformats.org/officeDocument/2006/relationships/hyperlink" Target="http://www.krasotaimedicina.ru/diseases/zabolevanija_urology/pyelonephriti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rasotaimedicina.ru/diseases/zabolevanija_neurology/meningiti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76027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ЭШЕРИХИОЗ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162" y="3699804"/>
            <a:ext cx="4907111" cy="254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623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Наиболее типичными осложнениями </a:t>
            </a:r>
            <a:r>
              <a:rPr lang="ru-RU" dirty="0" err="1"/>
              <a:t>эшерихиоза</a:t>
            </a:r>
            <a:r>
              <a:rPr lang="ru-RU" dirty="0"/>
              <a:t> являются </a:t>
            </a:r>
            <a:r>
              <a:rPr lang="ru-RU" dirty="0" err="1"/>
              <a:t>гемолитико</a:t>
            </a:r>
            <a:r>
              <a:rPr lang="ru-RU" dirty="0"/>
              <a:t>-уремический синдром и острая почечная недостаточность, </a:t>
            </a:r>
            <a:r>
              <a:rPr lang="ru-RU" dirty="0" err="1"/>
              <a:t>гиповолемический</a:t>
            </a:r>
            <a:r>
              <a:rPr lang="ru-RU" dirty="0"/>
              <a:t> шок и геморрагическая анемия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195" y="3574574"/>
            <a:ext cx="4756722" cy="277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57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24789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Для диагностики </a:t>
            </a:r>
            <a:r>
              <a:rPr lang="ru-RU" dirty="0" err="1"/>
              <a:t>эшерихиоза</a:t>
            </a:r>
            <a:r>
              <a:rPr lang="ru-RU" dirty="0"/>
              <a:t> производится выделение возбудителя из </a:t>
            </a:r>
            <a:r>
              <a:rPr lang="ru-RU" u="sng" dirty="0">
                <a:hlinkClick r:id="rId2"/>
              </a:rPr>
              <a:t>кала и рвотных масс, в случаях генерализации – из </a:t>
            </a:r>
            <a:r>
              <a:rPr lang="ru-RU" u="sng" dirty="0">
                <a:hlinkClick r:id="rId3"/>
              </a:rPr>
              <a:t>крови, </a:t>
            </a:r>
            <a:r>
              <a:rPr lang="ru-RU" u="sng" dirty="0">
                <a:hlinkClick r:id="rId4"/>
              </a:rPr>
              <a:t>мочи, желчи или </a:t>
            </a:r>
            <a:r>
              <a:rPr lang="ru-RU" u="sng" dirty="0"/>
              <a:t>ликвора. После чего производится бактериологическое исследование, посев на питательных средах</a:t>
            </a:r>
            <a:r>
              <a:rPr lang="ru-RU" u="sng" dirty="0" smtClean="0"/>
              <a:t>.</a:t>
            </a:r>
            <a:endParaRPr lang="ru-RU" dirty="0"/>
          </a:p>
          <a:p>
            <a:r>
              <a:rPr lang="ru-RU" dirty="0"/>
              <a:t>В связи с антигенным сходством возбудителей </a:t>
            </a:r>
            <a:r>
              <a:rPr lang="ru-RU" dirty="0" err="1"/>
              <a:t>эшерихиоза</a:t>
            </a:r>
            <a:r>
              <a:rPr lang="ru-RU" dirty="0"/>
              <a:t> с бактериями, входящими в состав </a:t>
            </a:r>
            <a:r>
              <a:rPr lang="ru-RU" dirty="0" err="1"/>
              <a:t>нормоциноза</a:t>
            </a:r>
            <a:r>
              <a:rPr lang="ru-RU" dirty="0"/>
              <a:t> кишечника, серологическая диагностика </a:t>
            </a:r>
            <a:r>
              <a:rPr lang="ru-RU" dirty="0" err="1"/>
              <a:t>малоинформативна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Для лабораторной диагностики инфекций, вызванных ЭГКП, может применяться выявление бактериальных токсинов в испражнениях пациентов. При этом виде </a:t>
            </a:r>
            <a:r>
              <a:rPr lang="ru-RU" dirty="0" err="1"/>
              <a:t>эшерихиозов</a:t>
            </a:r>
            <a:r>
              <a:rPr lang="ru-RU" dirty="0"/>
              <a:t> в анализе крови могут быть отмечены признаки гемолитической анемии, повышение концентрации мочевины и </a:t>
            </a:r>
            <a:r>
              <a:rPr lang="ru-RU" dirty="0" err="1"/>
              <a:t>креатинина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u="sng" dirty="0">
                <a:solidFill>
                  <a:srgbClr val="FFFFFF"/>
                </a:solidFill>
                <a:hlinkClick r:id="rId5"/>
              </a:rPr>
              <a:t>Анализ мочи обычно показывает протеинурию, лейкоцитурию и гематурию.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 dirty="0"/>
              <a:t>Диагностика эшерихиоза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8289" y="4385076"/>
            <a:ext cx="4177937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90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375752"/>
            <a:ext cx="8229600" cy="272024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Для лабораторной диагностики инфекций, вызванных ЭГКП, может применяться выявление бактериальных токсинов в испражнениях пациентов. При этом виде </a:t>
            </a:r>
            <a:r>
              <a:rPr lang="ru-RU" dirty="0" err="1"/>
              <a:t>эшерихиозов</a:t>
            </a:r>
            <a:r>
              <a:rPr lang="ru-RU" dirty="0"/>
              <a:t> в анализе крови могут быть отмечены признаки гемолитической анемии, повышение концентрации мочевины и </a:t>
            </a:r>
            <a:r>
              <a:rPr lang="ru-RU" dirty="0" err="1"/>
              <a:t>креатинина</a:t>
            </a:r>
            <a:r>
              <a:rPr lang="ru-RU" dirty="0"/>
              <a:t>.</a:t>
            </a:r>
          </a:p>
          <a:p>
            <a:r>
              <a:rPr lang="ru-RU" u="sng" dirty="0">
                <a:solidFill>
                  <a:srgbClr val="FFFFFF"/>
                </a:solidFill>
                <a:hlinkClick r:id="rId2"/>
              </a:rPr>
              <a:t>Анализ мочи обычно показывает протеинурию, лейкоцитурию и гематурию.</a:t>
            </a:r>
            <a:endParaRPr lang="en-US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914" y="610850"/>
            <a:ext cx="4903596" cy="249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83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6150596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Лечение преимущественно амбулаторное, госпитализации подлежат больные с тяжелыми формами и высоким риском развития осложнений. Больным рекомендована диета. На период острых клинический проявлений (диареи) – стол №4, после прекращения – стол №13.</a:t>
            </a:r>
          </a:p>
          <a:p>
            <a:endParaRPr lang="ru-RU" dirty="0"/>
          </a:p>
          <a:p>
            <a:r>
              <a:rPr lang="ru-RU" dirty="0"/>
              <a:t>Умеренная дегидратация корректируется приемом жидкости и </a:t>
            </a:r>
            <a:r>
              <a:rPr lang="ru-RU" dirty="0" err="1"/>
              <a:t>регидратационных</a:t>
            </a:r>
            <a:r>
              <a:rPr lang="ru-RU" dirty="0"/>
              <a:t> смесей перорально, при нарастании и выраженной степени обезвоживания производят внутривенное вливание растворов. Патогенетическое лечение выбирают в зависимости от вида возбудителя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Лечение эшерихиоза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8017" y="3187700"/>
            <a:ext cx="2495619" cy="290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570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В качестве противомикробной терапии обычно назначаются препараты </a:t>
            </a:r>
            <a:r>
              <a:rPr lang="ru-RU" dirty="0" err="1"/>
              <a:t>нитрофуранового</a:t>
            </a:r>
            <a:r>
              <a:rPr lang="ru-RU" dirty="0"/>
              <a:t> ряда (</a:t>
            </a:r>
            <a:r>
              <a:rPr lang="ru-RU" dirty="0" err="1"/>
              <a:t>фуразолидон</a:t>
            </a:r>
            <a:r>
              <a:rPr lang="ru-RU" dirty="0"/>
              <a:t>), либо (при тяжелом течении инфекции, вызванной ЭИКП) </a:t>
            </a:r>
            <a:r>
              <a:rPr lang="ru-RU" dirty="0" err="1"/>
              <a:t>фторхинолоны</a:t>
            </a:r>
            <a:r>
              <a:rPr lang="ru-RU" dirty="0"/>
              <a:t> (</a:t>
            </a:r>
            <a:r>
              <a:rPr lang="ru-RU" dirty="0" err="1"/>
              <a:t>ципрофлоксацин</a:t>
            </a:r>
            <a:r>
              <a:rPr lang="ru-RU" dirty="0"/>
              <a:t>). Препараты назначают на 5-7 дней. Лечение </a:t>
            </a:r>
            <a:r>
              <a:rPr lang="ru-RU" dirty="0" err="1"/>
              <a:t>эшерихиозов</a:t>
            </a:r>
            <a:r>
              <a:rPr lang="ru-RU" dirty="0"/>
              <a:t> ЭПКП у детей целесообразно осуществлять с помощью </a:t>
            </a:r>
            <a:r>
              <a:rPr lang="ru-RU" dirty="0" err="1"/>
              <a:t>котримаксазола</a:t>
            </a:r>
            <a:r>
              <a:rPr lang="ru-RU" dirty="0"/>
              <a:t> и антибиотикотерапии. </a:t>
            </a:r>
            <a:r>
              <a:rPr lang="ru-RU" dirty="0" err="1"/>
              <a:t>Генерализованные</a:t>
            </a:r>
            <a:r>
              <a:rPr lang="ru-RU" dirty="0"/>
              <a:t> формы лечат цефалоспоринами второго и третьего поколений.</a:t>
            </a:r>
          </a:p>
          <a:p>
            <a:r>
              <a:rPr lang="ru-RU" dirty="0"/>
              <a:t>В комплексную терапию при продолжительном течении заболевания для нормализации пищеварения и восстановления биоценоза кишечника включают ферментные препараты и </a:t>
            </a:r>
            <a:r>
              <a:rPr lang="ru-RU" dirty="0" err="1"/>
              <a:t>эубиотики</a:t>
            </a:r>
            <a:endParaRPr lang="ru-RU" dirty="0"/>
          </a:p>
          <a:p>
            <a:r>
              <a:rPr lang="ru-RU" dirty="0"/>
              <a:t>Современные принципы лечения </a:t>
            </a:r>
            <a:r>
              <a:rPr lang="ru-RU" dirty="0" err="1"/>
              <a:t>эшерихиозов</a:t>
            </a:r>
            <a:r>
              <a:rPr lang="ru-RU" dirty="0"/>
              <a:t>, спровоцированных бактериями группы ЭГКП, включают применение антитоксических терапевтических мер (сыворотки, экстракорпоральная адсорбция антител).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288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Профилактика должна быть направлена на строжайшее соблюде­ние санитарно-гигиенического и противоэпидемического режима в отделениях для новорожденных и недоношенных детей, ро­дильных домах, в домах ребенка, ясельных группах детского сада.</a:t>
            </a:r>
          </a:p>
          <a:p>
            <a:r>
              <a:rPr lang="ru-RU" dirty="0"/>
              <a:t>Необходимо применять одноразовое белье при уходе за новорожденными и детьми до 12-ти месяцев жизни.</a:t>
            </a:r>
          </a:p>
          <a:p>
            <a:r>
              <a:rPr lang="ru-RU" dirty="0"/>
              <a:t>Рекомендуют естественное вскармливание детей до 6-ти месяцев жизни.</a:t>
            </a:r>
          </a:p>
          <a:p>
            <a:r>
              <a:rPr lang="ru-RU" dirty="0"/>
              <a:t>Соблюдение технологичес­ких и санитарно-гигиенических требований при изготовлении продуктов детского питания.</a:t>
            </a:r>
          </a:p>
          <a:p>
            <a:r>
              <a:rPr lang="ru-RU" dirty="0"/>
              <a:t>Бактериологическое исследова­ние испражнений детей первых 2 лет жизни с дисфункцией кишечника.</a:t>
            </a:r>
          </a:p>
          <a:p>
            <a:r>
              <a:rPr lang="ru-RU" dirty="0"/>
              <a:t>Важное значение имеет своевременное выявление источника инфекции, его изоляция и санирование.</a:t>
            </a:r>
          </a:p>
          <a:p>
            <a:r>
              <a:rPr lang="ru-RU" dirty="0"/>
              <a:t>Текущая и заключительная дезинфекция в очаге инфекции, наблюдение на протяжении 1 недели.</a:t>
            </a:r>
          </a:p>
          <a:p>
            <a:r>
              <a:rPr lang="ru-RU" dirty="0"/>
              <a:t>Мер специфической профилактики нет.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Профилактика </a:t>
            </a:r>
            <a:r>
              <a:rPr lang="ru-RU" b="1" dirty="0" err="1" smtClean="0"/>
              <a:t>эшерихиоза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249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5" y="498325"/>
            <a:ext cx="8349176" cy="604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8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1523999"/>
            <a:ext cx="5296504" cy="4648839"/>
          </a:xfrm>
        </p:spPr>
        <p:txBody>
          <a:bodyPr>
            <a:normAutofit/>
          </a:bodyPr>
          <a:lstStyle/>
          <a:p>
            <a:r>
              <a:rPr lang="ru-RU" b="1" dirty="0" err="1"/>
              <a:t>Эшерихиозы</a:t>
            </a:r>
            <a:r>
              <a:rPr lang="ru-RU" b="1" dirty="0"/>
              <a:t> (коли-инфекции) </a:t>
            </a:r>
            <a:r>
              <a:rPr lang="ru-RU" dirty="0"/>
              <a:t>- острые инфекционные заболевания с фекально-оральным механизмом передачи; характерно преимущественное поражение ЖКТ с развитием энтерита или энтероколита, в редких случаях - </a:t>
            </a:r>
            <a:r>
              <a:rPr lang="ru-RU" dirty="0" err="1"/>
              <a:t>генерализованных</a:t>
            </a:r>
            <a:r>
              <a:rPr lang="ru-RU" dirty="0"/>
              <a:t> форм с внекишечными проявлениями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Что такое Эшерихиоз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705" y="1740469"/>
            <a:ext cx="2953499" cy="269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172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Возбудитель </a:t>
            </a:r>
            <a:r>
              <a:rPr lang="ru-RU" dirty="0" err="1"/>
              <a:t>эшерихиоза</a:t>
            </a:r>
            <a:r>
              <a:rPr lang="ru-RU" dirty="0"/>
              <a:t> относится к роду </a:t>
            </a:r>
            <a:r>
              <a:rPr lang="ru-RU" dirty="0" err="1"/>
              <a:t>Эшерихиа</a:t>
            </a:r>
            <a:r>
              <a:rPr lang="ru-RU" dirty="0"/>
              <a:t>. Это грамотрицательные подвижные бактерии. Они хорошо растут на обычных питательных средах. Имеют сложную антигенную структуру. Микробы содержат соматический О‑антиген, жгутиковый Н‑антиген и поверхностный соматический К‑антиген. В настоящее время у </a:t>
            </a:r>
            <a:r>
              <a:rPr lang="ru-RU" dirty="0" err="1"/>
              <a:t>эшерихий</a:t>
            </a:r>
            <a:r>
              <a:rPr lang="ru-RU" dirty="0"/>
              <a:t> коли изучено около 170 О‑антигенов, из которых более 80 выделены у патогенных для человека </a:t>
            </a:r>
            <a:r>
              <a:rPr lang="ru-RU" dirty="0" err="1"/>
              <a:t>эшерихий</a:t>
            </a:r>
            <a:r>
              <a:rPr lang="ru-RU" dirty="0"/>
              <a:t>. Жгутиковых Н‑антигенов выявлено более 50. Патогенное действие </a:t>
            </a:r>
            <a:r>
              <a:rPr lang="ru-RU" dirty="0" err="1"/>
              <a:t>эшерихий</a:t>
            </a:r>
            <a:r>
              <a:rPr lang="ru-RU" dirty="0"/>
              <a:t> обусловлено токсинами. 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Этиология эшерихиоза.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5681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Основными источниками инфекции являются больные (чаще стертой формой заболевания); меньшее значение имеют </a:t>
            </a:r>
            <a:r>
              <a:rPr lang="ru-RU" dirty="0" err="1"/>
              <a:t>бактерионосители</a:t>
            </a:r>
            <a:r>
              <a:rPr lang="ru-RU" dirty="0"/>
              <a:t>. Механизм передачи – фекально‑оральный. Реализация его происходит разными путями: пищевым, водным и бытовым. 80 % случаев </a:t>
            </a:r>
            <a:r>
              <a:rPr lang="ru-RU" dirty="0" err="1"/>
              <a:t>эшерихиоза</a:t>
            </a:r>
            <a:r>
              <a:rPr lang="ru-RU" dirty="0"/>
              <a:t> имели пищевой путь заражения, особенно через молоко и молочные продукты. Бактериальное заражение водоемов </a:t>
            </a:r>
            <a:r>
              <a:rPr lang="ru-RU" dirty="0" err="1"/>
              <a:t>эшерихиями</a:t>
            </a:r>
            <a:r>
              <a:rPr lang="ru-RU" dirty="0"/>
              <a:t> чаще обусловлено неудовлетворительной очисткой и обеззараживанием сточных вод, особенно инфекционных больниц и детских учреждений.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Эпидемиология эшерихиоза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1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Люди восприимчивы к </a:t>
            </a:r>
            <a:r>
              <a:rPr lang="ru-RU" dirty="0" err="1"/>
              <a:t>эшерихиозу</a:t>
            </a:r>
            <a:r>
              <a:rPr lang="ru-RU" dirty="0"/>
              <a:t>. Восприимчивость к коли‑инфекции значительно выше в детском возрасте. Более того, </a:t>
            </a:r>
            <a:r>
              <a:rPr lang="ru-RU" dirty="0" err="1"/>
              <a:t>энтеропатогенные</a:t>
            </a:r>
            <a:r>
              <a:rPr lang="ru-RU" dirty="0"/>
              <a:t> </a:t>
            </a:r>
            <a:r>
              <a:rPr lang="ru-RU" dirty="0" err="1"/>
              <a:t>эшерихии</a:t>
            </a:r>
            <a:r>
              <a:rPr lang="ru-RU" dirty="0"/>
              <a:t> вызывают заболевания лишь у детей до 2 лет. Иммунитет после перенесенного заболевания нестойкий и типоспецифический.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63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При </a:t>
            </a:r>
            <a:r>
              <a:rPr lang="ru-RU" dirty="0" err="1"/>
              <a:t>энтероинвазивном</a:t>
            </a:r>
            <a:r>
              <a:rPr lang="ru-RU" dirty="0"/>
              <a:t> </a:t>
            </a:r>
            <a:r>
              <a:rPr lang="ru-RU" dirty="0" err="1"/>
              <a:t>эшерихиозе</a:t>
            </a:r>
            <a:r>
              <a:rPr lang="ru-RU" dirty="0"/>
              <a:t> отмечаются инвазия бактерий в эпителиальные клетки слизистой оболочки кишечника и </a:t>
            </a:r>
            <a:r>
              <a:rPr lang="ru-RU" dirty="0" err="1"/>
              <a:t>токсинемия</a:t>
            </a:r>
            <a:r>
              <a:rPr lang="ru-RU" dirty="0"/>
              <a:t>, при </a:t>
            </a:r>
            <a:r>
              <a:rPr lang="ru-RU" dirty="0" err="1"/>
              <a:t>энтеротоксигенном</a:t>
            </a:r>
            <a:r>
              <a:rPr lang="ru-RU" dirty="0"/>
              <a:t> – адгезия микроорганизмов к эпителиальным клеткам слизистой оболочки тонкой кишки. Дальнейшее развитие патологического процесса связано с выделением </a:t>
            </a:r>
            <a:r>
              <a:rPr lang="ru-RU" dirty="0" err="1"/>
              <a:t>эшерихиями</a:t>
            </a:r>
            <a:r>
              <a:rPr lang="ru-RU" dirty="0"/>
              <a:t> </a:t>
            </a:r>
            <a:r>
              <a:rPr lang="ru-RU" dirty="0" err="1"/>
              <a:t>энтеротоксинов</a:t>
            </a:r>
            <a:r>
              <a:rPr lang="ru-RU" dirty="0"/>
              <a:t>. При </a:t>
            </a:r>
            <a:r>
              <a:rPr lang="ru-RU" dirty="0" err="1"/>
              <a:t>энтерогеморрагическом</a:t>
            </a:r>
            <a:r>
              <a:rPr lang="ru-RU" dirty="0"/>
              <a:t> </a:t>
            </a:r>
            <a:r>
              <a:rPr lang="ru-RU" dirty="0" err="1"/>
              <a:t>эшерихиозе</a:t>
            </a:r>
            <a:r>
              <a:rPr lang="ru-RU" dirty="0"/>
              <a:t> происходит адгезия микроорганизмов к эпителиальным клеткам слизистой оболочки дистального отдела толстой кишки</a:t>
            </a:r>
            <a:r>
              <a:rPr lang="ru-RU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Патогенез эшерихиоза.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380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Ведущим фактором патогенности этой группы </a:t>
            </a:r>
            <a:r>
              <a:rPr lang="ru-RU" dirty="0" err="1"/>
              <a:t>эшерихий</a:t>
            </a:r>
            <a:r>
              <a:rPr lang="ru-RU" dirty="0"/>
              <a:t> является особый токсин, который, проникая в кровяное русло и действуя </a:t>
            </a:r>
            <a:r>
              <a:rPr lang="ru-RU" dirty="0" err="1"/>
              <a:t>сочетанно</a:t>
            </a:r>
            <a:r>
              <a:rPr lang="ru-RU" dirty="0"/>
              <a:t> с </a:t>
            </a:r>
            <a:r>
              <a:rPr lang="ru-RU" dirty="0" err="1"/>
              <a:t>липополисахаридами</a:t>
            </a:r>
            <a:r>
              <a:rPr lang="ru-RU" dirty="0"/>
              <a:t>, обусловливает эффект интоксикации и развивающуюся </a:t>
            </a:r>
            <a:r>
              <a:rPr lang="ru-RU" dirty="0" err="1"/>
              <a:t>полиорганную</a:t>
            </a:r>
            <a:r>
              <a:rPr lang="ru-RU" dirty="0"/>
              <a:t> недостаточность, в том числе острую почечную и ДВС‑синдром. Наиболее тяжелым осложнением, которое может развиться, является инфекционно‑токсический шок.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31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Эшерихиозы</a:t>
            </a:r>
            <a:r>
              <a:rPr lang="ru-RU" dirty="0"/>
              <a:t> классифицируются по этиологическому принципу в зависимости от группы возбудителя (</a:t>
            </a:r>
            <a:r>
              <a:rPr lang="ru-RU" dirty="0" err="1"/>
              <a:t>энтеропатогенные</a:t>
            </a:r>
            <a:r>
              <a:rPr lang="ru-RU" dirty="0"/>
              <a:t>, </a:t>
            </a:r>
            <a:r>
              <a:rPr lang="ru-RU" dirty="0" err="1"/>
              <a:t>энтеротоксические</a:t>
            </a:r>
            <a:r>
              <a:rPr lang="ru-RU" dirty="0"/>
              <a:t>, </a:t>
            </a:r>
            <a:r>
              <a:rPr lang="ru-RU" dirty="0" err="1"/>
              <a:t>энтероинвазивные</a:t>
            </a:r>
            <a:r>
              <a:rPr lang="ru-RU" dirty="0"/>
              <a:t>, и </a:t>
            </a:r>
            <a:r>
              <a:rPr lang="ru-RU" dirty="0" err="1"/>
              <a:t>энтерогеморрагические</a:t>
            </a:r>
            <a:r>
              <a:rPr lang="ru-RU" dirty="0"/>
              <a:t>). Кроме того существует клиническая классификация, выделяющая </a:t>
            </a:r>
            <a:r>
              <a:rPr lang="ru-RU" dirty="0" err="1"/>
              <a:t>гастроэнтерическую</a:t>
            </a:r>
            <a:r>
              <a:rPr lang="ru-RU" dirty="0"/>
              <a:t>, </a:t>
            </a:r>
            <a:r>
              <a:rPr lang="ru-RU" dirty="0" err="1"/>
              <a:t>энтероколитическую</a:t>
            </a:r>
            <a:r>
              <a:rPr lang="ru-RU" dirty="0"/>
              <a:t>, </a:t>
            </a:r>
            <a:r>
              <a:rPr lang="ru-RU" dirty="0" err="1"/>
              <a:t>гастроэнтероколитическую</a:t>
            </a:r>
            <a:r>
              <a:rPr lang="ru-RU" dirty="0"/>
              <a:t> и </a:t>
            </a:r>
            <a:r>
              <a:rPr lang="ru-RU" dirty="0" err="1"/>
              <a:t>генерализованную</a:t>
            </a:r>
            <a:r>
              <a:rPr lang="ru-RU" dirty="0"/>
              <a:t> формы заболевания. </a:t>
            </a:r>
            <a:r>
              <a:rPr lang="ru-RU" dirty="0" err="1"/>
              <a:t>Генерализованная</a:t>
            </a:r>
            <a:r>
              <a:rPr lang="ru-RU" dirty="0"/>
              <a:t> форма может быть представлена коли-сепсисом или поражением кишечной палочкой различных органов и систем (</a:t>
            </a:r>
            <a:r>
              <a:rPr lang="ru-RU" u="sng" dirty="0">
                <a:hlinkClick r:id="rId2"/>
              </a:rPr>
              <a:t>менингит, </a:t>
            </a:r>
            <a:r>
              <a:rPr lang="ru-RU" u="sng" dirty="0">
                <a:hlinkClick r:id="rId3"/>
              </a:rPr>
              <a:t>менингоэнцефалит, </a:t>
            </a:r>
            <a:r>
              <a:rPr lang="ru-RU" u="sng" dirty="0">
                <a:hlinkClick r:id="rId4"/>
              </a:rPr>
              <a:t>пиелонефрит и др.). Эшерихиоз может протекать в легкой, среднетяжелой и тяжелой форме.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эшерихиозов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319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Инкубационный период, в течение которого заболевание никак не проявляется, составляет от 6 часов до 4 дней. Симптомами, характерными для </a:t>
            </a:r>
            <a:r>
              <a:rPr lang="ru-RU" dirty="0" err="1"/>
              <a:t>эшерихиоза</a:t>
            </a:r>
            <a:r>
              <a:rPr lang="ru-RU" dirty="0"/>
              <a:t>, являются слабость и головокружение, вялость, озноб и головная боль, повышение температуры тела и снижение аппетита, боли в мышцах, тошнота и рвота. Отмечаются схваткообразные боли и вздутие живота, а также ложные позывы на дефекацию. Стул становится частым и обильным, нередко водянистым, с примесями слизи и крови. При значительной потери жидкости у больных </a:t>
            </a:r>
            <a:r>
              <a:rPr lang="ru-RU" dirty="0" err="1"/>
              <a:t>эшерихиозом</a:t>
            </a:r>
            <a:r>
              <a:rPr lang="ru-RU" dirty="0"/>
              <a:t> появляются признаки обезвоживания организма (учащение пульса и жажда, сухость и бледность слизистых оболочек рта, снижение упругости кожи и уменьшение количества мочи, судорожные сокращения некоторых мышц и охриплость голоса). Наиболее типичными осложнениями </a:t>
            </a:r>
            <a:r>
              <a:rPr lang="ru-RU" dirty="0" err="1"/>
              <a:t>эшерихиоза</a:t>
            </a:r>
            <a:r>
              <a:rPr lang="ru-RU" dirty="0"/>
              <a:t> являются </a:t>
            </a:r>
            <a:r>
              <a:rPr lang="ru-RU" dirty="0" err="1"/>
              <a:t>гемолитико</a:t>
            </a:r>
            <a:r>
              <a:rPr lang="ru-RU" dirty="0"/>
              <a:t>-уремический синдром и острая почечная недостаточность, </a:t>
            </a:r>
            <a:r>
              <a:rPr lang="ru-RU" dirty="0" err="1"/>
              <a:t>гиповолемический</a:t>
            </a:r>
            <a:r>
              <a:rPr lang="ru-RU" dirty="0"/>
              <a:t> шок и геморрагическая анемия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Признаки и симптомы эшерихиоза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477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71</TotalTime>
  <Words>1029</Words>
  <Application>Microsoft Macintosh PowerPoint</Application>
  <PresentationFormat>On-screen Show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Paper</vt:lpstr>
      <vt:lpstr>ЭШЕРИХИОЗ</vt:lpstr>
      <vt:lpstr>Что такое Эшерихиоз</vt:lpstr>
      <vt:lpstr>Этиология эшерихиоза.</vt:lpstr>
      <vt:lpstr>Эпидемиология эшерихиоза .</vt:lpstr>
      <vt:lpstr>PowerPoint Presentation</vt:lpstr>
      <vt:lpstr>Патогенез эшерихиоза.</vt:lpstr>
      <vt:lpstr>PowerPoint Presentation</vt:lpstr>
      <vt:lpstr>Классификация эшерихиозов </vt:lpstr>
      <vt:lpstr>Признаки и симптомы эшерихиоза</vt:lpstr>
      <vt:lpstr>PowerPoint Presentation</vt:lpstr>
      <vt:lpstr>Диагностика эшерихиоза</vt:lpstr>
      <vt:lpstr>PowerPoint Presentation</vt:lpstr>
      <vt:lpstr>Лечение эшерихиоза </vt:lpstr>
      <vt:lpstr>PowerPoint Presentation</vt:lpstr>
      <vt:lpstr>Профилактика эшерихиоза</vt:lpstr>
      <vt:lpstr>PowerPoint Presentation</vt:lpstr>
    </vt:vector>
  </TitlesOfParts>
  <Company>mabei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ЭШЕРИХИОЗ</dc:title>
  <dc:creator>gofaone joseph</dc:creator>
  <cp:lastModifiedBy>gofaone joseph</cp:lastModifiedBy>
  <cp:revision>7</cp:revision>
  <dcterms:created xsi:type="dcterms:W3CDTF">2014-09-29T16:50:08Z</dcterms:created>
  <dcterms:modified xsi:type="dcterms:W3CDTF">2014-09-29T18:01:15Z</dcterms:modified>
</cp:coreProperties>
</file>