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39" autoAdjust="0"/>
    <p:restoredTop sz="94684" autoAdjust="0"/>
  </p:normalViewPr>
  <p:slideViewPr>
    <p:cSldViewPr>
      <p:cViewPr varScale="1">
        <p:scale>
          <a:sx n="79" d="100"/>
          <a:sy n="79" d="100"/>
        </p:scale>
        <p:origin x="-1566" y="-96"/>
      </p:cViewPr>
      <p:guideLst>
        <p:guide orient="horz" pos="2160"/>
        <p:guide pos="2880"/>
      </p:guideLst>
    </p:cSldViewPr>
  </p:slideViewPr>
  <p:outlineViewPr>
    <p:cViewPr>
      <p:scale>
        <a:sx n="33" d="100"/>
        <a:sy n="33" d="100"/>
      </p:scale>
      <p:origin x="48" y="402"/>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17.03.2015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17.03.2015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17.03.2015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17.03.2015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17.03.2015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17.03.2015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17.03.2015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17.03.2015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17.03.2015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17.03.2015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17.03.2015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17.03.2015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158" y="0"/>
            <a:ext cx="9547300" cy="6858000"/>
          </a:xfrm>
          <a:prstGeom prst="rect">
            <a:avLst/>
          </a:prstGeom>
        </p:spPr>
      </p:pic>
      <p:sp>
        <p:nvSpPr>
          <p:cNvPr id="5" name="Объект 4"/>
          <p:cNvSpPr>
            <a:spLocks noGrp="1"/>
          </p:cNvSpPr>
          <p:nvPr>
            <p:ph idx="1"/>
          </p:nvPr>
        </p:nvSpPr>
        <p:spPr>
          <a:xfrm>
            <a:off x="539552" y="260648"/>
            <a:ext cx="8147248" cy="5865515"/>
          </a:xfrm>
        </p:spPr>
        <p:txBody>
          <a:bodyPr>
            <a:normAutofit fontScale="92500" lnSpcReduction="20000"/>
          </a:bodyPr>
          <a:lstStyle/>
          <a:p>
            <a:pPr marL="0" indent="0">
              <a:buNone/>
            </a:pPr>
            <a:r>
              <a:rPr lang="ru-RU" b="1" i="1" dirty="0" smtClean="0"/>
              <a:t>Гомеопатия </a:t>
            </a:r>
            <a:r>
              <a:rPr lang="ru-RU" dirty="0" smtClean="0"/>
              <a:t>– </a:t>
            </a:r>
            <a:r>
              <a:rPr lang="ru-RU" dirty="0"/>
              <a:t>это, пожалуй, одна из самых молодых, но и одна из самых эффективных областей медицины. Хотя возникла гомеопатия более </a:t>
            </a:r>
            <a:r>
              <a:rPr lang="ru-RU" dirty="0" smtClean="0"/>
              <a:t>двухсот лет </a:t>
            </a:r>
            <a:r>
              <a:rPr lang="ru-RU" dirty="0"/>
              <a:t>назад, всеобщее признание она получила лишь с приходом в нашу страну независимости. Ее часто называют альтернативной медициной, поскольку зачастую, именно с помощью гомеопатии можно справиться с теми болезнями, где традиционная медицина по тем или иным причинам оказалась бессильна. Действительно, во многих случаях лечение гомеопатией оказывается гораздо более эффективным по сравнению с применением традиционных препаратов. </a:t>
            </a:r>
          </a:p>
        </p:txBody>
      </p:sp>
    </p:spTree>
    <p:extLst>
      <p:ext uri="{BB962C8B-B14F-4D97-AF65-F5344CB8AC3E}">
        <p14:creationId xmlns:p14="http://schemas.microsoft.com/office/powerpoint/2010/main" val="28891097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5244" y="0"/>
            <a:ext cx="9128756" cy="6858000"/>
          </a:xfrm>
          <a:prstGeom prst="rect">
            <a:avLst/>
          </a:prstGeom>
        </p:spPr>
      </p:pic>
      <p:sp>
        <p:nvSpPr>
          <p:cNvPr id="3" name="Объект 2"/>
          <p:cNvSpPr>
            <a:spLocks noGrp="1"/>
          </p:cNvSpPr>
          <p:nvPr>
            <p:ph idx="1"/>
          </p:nvPr>
        </p:nvSpPr>
        <p:spPr>
          <a:xfrm>
            <a:off x="251520" y="188640"/>
            <a:ext cx="8435280" cy="5937523"/>
          </a:xfrm>
        </p:spPr>
        <p:txBody>
          <a:bodyPr>
            <a:normAutofit fontScale="70000" lnSpcReduction="20000"/>
          </a:bodyPr>
          <a:lstStyle/>
          <a:p>
            <a:r>
              <a:rPr lang="ru-RU" dirty="0"/>
              <a:t>Профилактические чаи могут приготавливаться из растений (или их частей) с приятным вкусом и ароматом, так же как и обычные чаи, но, прежде всего они должны подбираться по профилактическому и лечебному воздействию, а не по дегустационным качествам. </a:t>
            </a:r>
          </a:p>
          <a:p>
            <a:r>
              <a:rPr lang="ru-RU" dirty="0"/>
              <a:t>По физиологической направленности их можно подразделить на поливитаминные и регулирующие обмен, противовоспалительные и антимикробные, </a:t>
            </a:r>
            <a:r>
              <a:rPr lang="ru-RU" dirty="0" err="1"/>
              <a:t>противосклеротические</a:t>
            </a:r>
            <a:r>
              <a:rPr lang="ru-RU" dirty="0"/>
              <a:t>, а также регулирующие или усиливающие деятельность центральной нервной системы (тонизирующие и успокаивающие) универсального действия.</a:t>
            </a:r>
          </a:p>
          <a:p>
            <a:r>
              <a:rPr lang="ru-RU" dirty="0"/>
              <a:t>Состоящие из пищевых и безвредных лекарственных растений, профилактические чаи могут длительное время применяться без вреда для организма. Это ценное свойство делает их важным </a:t>
            </a:r>
            <a:r>
              <a:rPr lang="ru-RU" dirty="0" err="1"/>
              <a:t>оздоравливающим</a:t>
            </a:r>
            <a:r>
              <a:rPr lang="ru-RU" dirty="0"/>
              <a:t> средством, как в быту, так и в системе профилактической помощи. Исходя из выше сказанного, специалистами нашего Центра фитотерапия рассматривается не как альтернатива общепринятым методам лечения, а как одно из составляющих научной медицины. Для конкретного человека фитотерапия может быть дополнительным, самостоятельным и даже ведущим методом. </a:t>
            </a:r>
          </a:p>
          <a:p>
            <a:endParaRPr lang="ru-RU" dirty="0"/>
          </a:p>
        </p:txBody>
      </p:sp>
    </p:spTree>
    <p:extLst>
      <p:ext uri="{BB962C8B-B14F-4D97-AF65-F5344CB8AC3E}">
        <p14:creationId xmlns:p14="http://schemas.microsoft.com/office/powerpoint/2010/main" val="11427450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516" y="0"/>
            <a:ext cx="9216516" cy="6858000"/>
          </a:xfrm>
          <a:prstGeom prst="rect">
            <a:avLst/>
          </a:prstGeom>
        </p:spPr>
      </p:pic>
      <p:sp>
        <p:nvSpPr>
          <p:cNvPr id="3" name="Объект 2"/>
          <p:cNvSpPr>
            <a:spLocks noGrp="1"/>
          </p:cNvSpPr>
          <p:nvPr>
            <p:ph idx="1"/>
          </p:nvPr>
        </p:nvSpPr>
        <p:spPr>
          <a:xfrm>
            <a:off x="323528" y="116632"/>
            <a:ext cx="8363272" cy="6009531"/>
          </a:xfrm>
        </p:spPr>
        <p:txBody>
          <a:bodyPr>
            <a:normAutofit fontScale="62500" lnSpcReduction="20000"/>
          </a:bodyPr>
          <a:lstStyle/>
          <a:p>
            <a:r>
              <a:rPr lang="ru-RU" dirty="0"/>
              <a:t>Одним из основных принципов работы Центра является индивидуализация. Это объясняется как своеобразие и неповторимостью набора заболеваний каждого индивида, так и многообразием возможных комбинаций растений, включаемых в лекарственную композицию. Одним из важных моментов профилактического (лечебного) процесса является точная диагностика. Поэтому, специалисты Центра всегда рассматривают общую картину - состояние организма, связывая воедино отдельные симптомы и синдромы. Так же устанавливаются первопричины инициации и развития, как отдельных изменений, так и всего комплекса патологических процессов. При этом представляется идентификация главного процесса, обусловившего структурные и функциональные изменения. Например, при работе с инфекционными и воспалительными заболеваниями учитываются </a:t>
            </a:r>
            <a:r>
              <a:rPr lang="ru-RU" dirty="0" err="1"/>
              <a:t>репаративные</a:t>
            </a:r>
            <a:r>
              <a:rPr lang="ru-RU" dirty="0"/>
              <a:t> (регенерационные) механизмы, правильно оцениваются их состояния, фазы, варианты течения. </a:t>
            </a:r>
          </a:p>
          <a:p>
            <a:r>
              <a:rPr lang="ru-RU" dirty="0"/>
              <a:t>Всегда так же определяется целесообразность фитотерапии и выбирается ее форма (настои, отвары, </a:t>
            </a:r>
            <a:r>
              <a:rPr lang="ru-RU" dirty="0" err="1"/>
              <a:t>фиточаи</a:t>
            </a:r>
            <a:r>
              <a:rPr lang="ru-RU" dirty="0"/>
              <a:t>, </a:t>
            </a:r>
            <a:r>
              <a:rPr lang="ru-RU" dirty="0" err="1"/>
              <a:t>фитомассаж</a:t>
            </a:r>
            <a:r>
              <a:rPr lang="ru-RU" dirty="0"/>
              <a:t>, клизмы, ингаляции, </a:t>
            </a:r>
            <a:r>
              <a:rPr lang="ru-RU" dirty="0" err="1"/>
              <a:t>фитованны</a:t>
            </a:r>
            <a:r>
              <a:rPr lang="ru-RU" dirty="0"/>
              <a:t>, </a:t>
            </a:r>
            <a:r>
              <a:rPr lang="ru-RU" dirty="0" err="1"/>
              <a:t>фитокомпрессы</a:t>
            </a:r>
            <a:r>
              <a:rPr lang="ru-RU" dirty="0"/>
              <a:t>, ароматерапия и другое). Основываясь на практическом опыте, можно утверждать, что </a:t>
            </a:r>
            <a:r>
              <a:rPr lang="ru-RU" dirty="0" err="1"/>
              <a:t>фитопрофилактика</a:t>
            </a:r>
            <a:r>
              <a:rPr lang="ru-RU" dirty="0"/>
              <a:t> занимает особое место в комплексной помощи человеку, и способна помочь каждому заинтересованному в выздоровлении человеку при различных состояниях.</a:t>
            </a:r>
          </a:p>
          <a:p>
            <a:endParaRPr lang="ru-RU" dirty="0"/>
          </a:p>
        </p:txBody>
      </p:sp>
    </p:spTree>
    <p:extLst>
      <p:ext uri="{BB962C8B-B14F-4D97-AF65-F5344CB8AC3E}">
        <p14:creationId xmlns:p14="http://schemas.microsoft.com/office/powerpoint/2010/main" val="40764021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826" y="0"/>
            <a:ext cx="9020174" cy="6858000"/>
          </a:xfrm>
          <a:prstGeom prst="rect">
            <a:avLst/>
          </a:prstGeom>
        </p:spPr>
      </p:pic>
      <p:sp>
        <p:nvSpPr>
          <p:cNvPr id="3" name="Объект 2"/>
          <p:cNvSpPr>
            <a:spLocks noGrp="1"/>
          </p:cNvSpPr>
          <p:nvPr>
            <p:ph idx="1"/>
          </p:nvPr>
        </p:nvSpPr>
        <p:spPr>
          <a:xfrm>
            <a:off x="395536" y="188640"/>
            <a:ext cx="8291264" cy="5937523"/>
          </a:xfrm>
        </p:spPr>
        <p:txBody>
          <a:bodyPr>
            <a:normAutofit fontScale="70000" lnSpcReduction="20000"/>
          </a:bodyPr>
          <a:lstStyle/>
          <a:p>
            <a:r>
              <a:rPr lang="ru-RU" dirty="0"/>
              <a:t>Профилактика фитотерапевтическими методами занимает определенное место в терапии функциональных расстройств, хронических рецидивирующих заболеваний терапевтического профиля, дерматозов, заболеваний нервной, иммунной, эндокринной систем, мочеполовых органов, опорно-двигательного аппарата. </a:t>
            </a:r>
          </a:p>
          <a:p>
            <a:r>
              <a:rPr lang="ru-RU" dirty="0"/>
              <a:t>Лекарственные растения имеют существенное значение при профилактике онкологических заболеваний. Специалисты Центра помогают людям с помощью растений поднять сопротивляемость организма в период эпидемий, подсказывают, как справиться со стрессом, бессонницей, как вести длительную борьбу с хроническими заболеваниями. Часть людей с тяжелыми хроническими заболеваниями, которые получают лишь временное облегчение от приема лекарственных препаратов, с большой охотой переходят на сборы из лекарственных растений. Практика показала, что фито и </a:t>
            </a:r>
            <a:r>
              <a:rPr lang="ru-RU" dirty="0" err="1"/>
              <a:t>арома</a:t>
            </a:r>
            <a:r>
              <a:rPr lang="ru-RU" dirty="0"/>
              <a:t> средства успешно включаются в комбинированное лечение, адекватно заменяют химиопрепараты, способствуют выздоровлению и реабилитации больных. </a:t>
            </a:r>
          </a:p>
          <a:p>
            <a:endParaRPr lang="ru-RU" dirty="0"/>
          </a:p>
        </p:txBody>
      </p:sp>
    </p:spTree>
    <p:extLst>
      <p:ext uri="{BB962C8B-B14F-4D97-AF65-F5344CB8AC3E}">
        <p14:creationId xmlns:p14="http://schemas.microsoft.com/office/powerpoint/2010/main" val="12269877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70834"/>
            <a:ext cx="8856984" cy="6957392"/>
          </a:xfrm>
          <a:prstGeom prst="rect">
            <a:avLst/>
          </a:prstGeom>
        </p:spPr>
      </p:pic>
      <p:sp>
        <p:nvSpPr>
          <p:cNvPr id="3" name="Объект 2"/>
          <p:cNvSpPr>
            <a:spLocks noGrp="1"/>
          </p:cNvSpPr>
          <p:nvPr>
            <p:ph idx="1"/>
          </p:nvPr>
        </p:nvSpPr>
        <p:spPr>
          <a:xfrm>
            <a:off x="323528" y="260648"/>
            <a:ext cx="8363272" cy="5865515"/>
          </a:xfrm>
        </p:spPr>
        <p:txBody>
          <a:bodyPr>
            <a:normAutofit fontScale="70000" lnSpcReduction="20000"/>
          </a:bodyPr>
          <a:lstStyle/>
          <a:p>
            <a:r>
              <a:rPr lang="ru-RU" dirty="0"/>
              <a:t>Фитотерапия в зависимости от ситуации может играть как самостоятельную, ведущую роль, так и вспомогательную. В Центре применяются индивидуальные программы по профилактике различных заболеваний, основанные на использовании индивидуально комплексного подбора лекарственных средств только из живых растений, а так же параллельно проводятся взаимодополняющие методы для </a:t>
            </a:r>
            <a:r>
              <a:rPr lang="ru-RU" dirty="0" err="1"/>
              <a:t>полнообъемной</a:t>
            </a:r>
            <a:r>
              <a:rPr lang="ru-RU" dirty="0"/>
              <a:t> работы с человеком. Так как только комплексная система оздоровления может помочь человеку. </a:t>
            </a:r>
            <a:r>
              <a:rPr lang="ru-RU" b="1" i="1" dirty="0"/>
              <a:t>Фитотерапия </a:t>
            </a:r>
            <a:r>
              <a:rPr lang="ru-RU" dirty="0"/>
              <a:t>- одна из самых древних наук, которая появилась еще шесть тысяч лет назад. В переводе с греческого она означает лечение травами. Человек начал познавать целебную силу многих растений уже глубоко в древности, едва определив свое место в природе. Окружающий нас мир растений очень богат и разнообразен.</a:t>
            </a:r>
          </a:p>
          <a:p>
            <a:r>
              <a:rPr lang="ru-RU" dirty="0"/>
              <a:t>В мире насчитывается около 500 тысяч видов различных растений. И многие из них отнесены к категории лекарственных. Для лечения используют листья, цветы, корневища, плоды растений, а также кору деревьев и кустарников.</a:t>
            </a:r>
          </a:p>
          <a:p>
            <a:endParaRPr lang="ru-RU" dirty="0"/>
          </a:p>
          <a:p>
            <a:endParaRPr lang="ru-RU" dirty="0"/>
          </a:p>
        </p:txBody>
      </p:sp>
    </p:spTree>
    <p:extLst>
      <p:ext uri="{BB962C8B-B14F-4D97-AF65-F5344CB8AC3E}">
        <p14:creationId xmlns:p14="http://schemas.microsoft.com/office/powerpoint/2010/main" val="26402072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88640"/>
            <a:ext cx="9144000" cy="6669360"/>
          </a:xfrm>
          <a:prstGeom prst="rect">
            <a:avLst/>
          </a:prstGeom>
        </p:spPr>
      </p:pic>
      <p:sp>
        <p:nvSpPr>
          <p:cNvPr id="3" name="Объект 2"/>
          <p:cNvSpPr>
            <a:spLocks noGrp="1"/>
          </p:cNvSpPr>
          <p:nvPr>
            <p:ph idx="1"/>
          </p:nvPr>
        </p:nvSpPr>
        <p:spPr>
          <a:xfrm>
            <a:off x="395536" y="116632"/>
            <a:ext cx="8291264" cy="5937523"/>
          </a:xfrm>
        </p:spPr>
        <p:txBody>
          <a:bodyPr>
            <a:normAutofit fontScale="92500" lnSpcReduction="20000"/>
          </a:bodyPr>
          <a:lstStyle/>
          <a:p>
            <a:r>
              <a:rPr lang="ru-RU" dirty="0"/>
              <a:t>Лекарственные растения по сравнению с химическими препаратами действуют на организм мягче, они, как правило, не вызывают аллергии — специфической реакции протеста. При этом они содержат естественные лекарственные вещества и соединения, которые лучше переносятся организмом. Так что, посоветовавшись с врачом, можно успешно лечиться травами в домашних условиях.</a:t>
            </a:r>
          </a:p>
          <a:p>
            <a:r>
              <a:rPr lang="ru-RU" dirty="0"/>
              <a:t>При использовании лекарственных растений в домашних условиях необходимо знать правила их приготовления, а также и то, что среди растений имеется три вида: неядовитые, сильнодействующие, ядовитые.</a:t>
            </a:r>
          </a:p>
          <a:p>
            <a:endParaRPr lang="ru-RU" dirty="0"/>
          </a:p>
        </p:txBody>
      </p:sp>
    </p:spTree>
    <p:extLst>
      <p:ext uri="{BB962C8B-B14F-4D97-AF65-F5344CB8AC3E}">
        <p14:creationId xmlns:p14="http://schemas.microsoft.com/office/powerpoint/2010/main" val="4781437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116632"/>
            <a:ext cx="8507288" cy="6009531"/>
          </a:xfrm>
        </p:spPr>
        <p:txBody>
          <a:bodyPr/>
          <a:lstStyle/>
          <a:p>
            <a:pPr marL="0" indent="0">
              <a:buNone/>
            </a:pPr>
            <a:r>
              <a:rPr lang="ru-RU" dirty="0" smtClean="0"/>
              <a:t>1.Эффективный </a:t>
            </a:r>
            <a:r>
              <a:rPr lang="ru-RU" dirty="0"/>
              <a:t>гигиенический метод использования биологически активных веществ растений для укрепления здоровья в первичной и вторичной профилактике это</a:t>
            </a:r>
            <a:r>
              <a:rPr lang="ru-RU" dirty="0" smtClean="0"/>
              <a:t>?</a:t>
            </a:r>
          </a:p>
          <a:p>
            <a:pPr marL="0" indent="0">
              <a:buNone/>
            </a:pPr>
            <a:r>
              <a:rPr lang="ru-RU" dirty="0" smtClean="0"/>
              <a:t>2.Гомеопатия это?</a:t>
            </a:r>
          </a:p>
          <a:p>
            <a:pPr marL="0" indent="0">
              <a:buNone/>
            </a:pPr>
            <a:r>
              <a:rPr lang="ru-RU" dirty="0" smtClean="0"/>
              <a:t>3. Из-за чего гомеопатия считается самым безопасным методом лечения?</a:t>
            </a:r>
          </a:p>
          <a:p>
            <a:pPr marL="0" indent="0">
              <a:buNone/>
            </a:pPr>
            <a:r>
              <a:rPr lang="ru-RU" dirty="0"/>
              <a:t>4. </a:t>
            </a:r>
            <a:r>
              <a:rPr lang="ru-RU" dirty="0" smtClean="0"/>
              <a:t>Целенаправленное </a:t>
            </a:r>
            <a:r>
              <a:rPr lang="ru-RU" dirty="0"/>
              <a:t>применение растений в целях оздоровления </a:t>
            </a:r>
            <a:r>
              <a:rPr lang="ru-RU" dirty="0" smtClean="0"/>
              <a:t>организма это?</a:t>
            </a:r>
            <a:endParaRPr lang="ru-RU" dirty="0"/>
          </a:p>
          <a:p>
            <a:endParaRPr lang="ru-RU" dirty="0"/>
          </a:p>
        </p:txBody>
      </p:sp>
    </p:spTree>
    <p:extLst>
      <p:ext uri="{BB962C8B-B14F-4D97-AF65-F5344CB8AC3E}">
        <p14:creationId xmlns:p14="http://schemas.microsoft.com/office/powerpoint/2010/main" val="2840951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Блок-схема: узел 3"/>
          <p:cNvSpPr/>
          <p:nvPr/>
        </p:nvSpPr>
        <p:spPr>
          <a:xfrm>
            <a:off x="3477222" y="2492896"/>
            <a:ext cx="2016224" cy="1152128"/>
          </a:xfrm>
          <a:prstGeom prst="flowChartConnecto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lumMod val="95000"/>
                    <a:lumOff val="5000"/>
                  </a:schemeClr>
                </a:solidFill>
              </a:rPr>
              <a:t>ОТВЕТЫ</a:t>
            </a:r>
            <a:endParaRPr lang="ru-RU" dirty="0">
              <a:solidFill>
                <a:schemeClr val="tx1">
                  <a:lumMod val="95000"/>
                  <a:lumOff val="5000"/>
                </a:schemeClr>
              </a:solidFill>
            </a:endParaRPr>
          </a:p>
        </p:txBody>
      </p:sp>
      <p:cxnSp>
        <p:nvCxnSpPr>
          <p:cNvPr id="6" name="Прямая со стрелкой 5"/>
          <p:cNvCxnSpPr>
            <a:stCxn id="4" idx="0"/>
          </p:cNvCxnSpPr>
          <p:nvPr/>
        </p:nvCxnSpPr>
        <p:spPr>
          <a:xfrm flipV="1">
            <a:off x="4485334" y="1412776"/>
            <a:ext cx="0" cy="10801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a:stCxn id="4" idx="7"/>
          </p:cNvCxnSpPr>
          <p:nvPr/>
        </p:nvCxnSpPr>
        <p:spPr>
          <a:xfrm flipV="1">
            <a:off x="5198177" y="1772816"/>
            <a:ext cx="511293" cy="88880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Прямая со стрелкой 9"/>
          <p:cNvCxnSpPr>
            <a:stCxn id="4" idx="1"/>
          </p:cNvCxnSpPr>
          <p:nvPr/>
        </p:nvCxnSpPr>
        <p:spPr>
          <a:xfrm flipH="1" flipV="1">
            <a:off x="3117182" y="2132856"/>
            <a:ext cx="655309" cy="5287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p:nvPr/>
        </p:nvCxnSpPr>
        <p:spPr>
          <a:xfrm>
            <a:off x="5508104" y="3068960"/>
            <a:ext cx="10081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a:stCxn id="4" idx="2"/>
          </p:cNvCxnSpPr>
          <p:nvPr/>
        </p:nvCxnSpPr>
        <p:spPr>
          <a:xfrm flipH="1" flipV="1">
            <a:off x="2541118" y="2996952"/>
            <a:ext cx="936104" cy="720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a:stCxn id="4" idx="3"/>
          </p:cNvCxnSpPr>
          <p:nvPr/>
        </p:nvCxnSpPr>
        <p:spPr>
          <a:xfrm flipH="1">
            <a:off x="3261198" y="3476299"/>
            <a:ext cx="511293" cy="7447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a:stCxn id="4" idx="4"/>
          </p:cNvCxnSpPr>
          <p:nvPr/>
        </p:nvCxnSpPr>
        <p:spPr>
          <a:xfrm>
            <a:off x="4485334" y="3645024"/>
            <a:ext cx="0" cy="9361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Прямая со стрелкой 19"/>
          <p:cNvCxnSpPr/>
          <p:nvPr/>
        </p:nvCxnSpPr>
        <p:spPr>
          <a:xfrm>
            <a:off x="4932040" y="3032956"/>
            <a:ext cx="91440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Скругленный прямоугольник 20"/>
          <p:cNvSpPr/>
          <p:nvPr/>
        </p:nvSpPr>
        <p:spPr>
          <a:xfrm>
            <a:off x="3491880" y="620688"/>
            <a:ext cx="2232249" cy="72008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err="1" smtClean="0"/>
              <a:t>фитопрофилактика</a:t>
            </a:r>
            <a:endParaRPr lang="ru-RU" dirty="0"/>
          </a:p>
        </p:txBody>
      </p:sp>
      <p:sp>
        <p:nvSpPr>
          <p:cNvPr id="22" name="Скругленный прямоугольник 21"/>
          <p:cNvSpPr/>
          <p:nvPr/>
        </p:nvSpPr>
        <p:spPr>
          <a:xfrm>
            <a:off x="5846440" y="1484784"/>
            <a:ext cx="1389856" cy="468052"/>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Лечение травами</a:t>
            </a:r>
            <a:endParaRPr lang="ru-RU" dirty="0"/>
          </a:p>
        </p:txBody>
      </p:sp>
      <p:sp>
        <p:nvSpPr>
          <p:cNvPr id="23" name="Скругленный прямоугольник 22"/>
          <p:cNvSpPr/>
          <p:nvPr/>
        </p:nvSpPr>
        <p:spPr>
          <a:xfrm>
            <a:off x="6660232" y="2217217"/>
            <a:ext cx="2160240" cy="1631475"/>
          </a:xfrm>
          <a:prstGeom prst="roundRect">
            <a:avLst>
              <a:gd name="adj" fmla="val 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из-за отсутствия </a:t>
            </a:r>
            <a:r>
              <a:rPr lang="ru-RU" dirty="0" err="1"/>
              <a:t>аллергизирующего</a:t>
            </a:r>
            <a:r>
              <a:rPr lang="ru-RU" dirty="0"/>
              <a:t> и токсического воздействия на организм человека</a:t>
            </a:r>
          </a:p>
        </p:txBody>
      </p:sp>
      <p:sp>
        <p:nvSpPr>
          <p:cNvPr id="24" name="Скругленный прямоугольник 23"/>
          <p:cNvSpPr/>
          <p:nvPr/>
        </p:nvSpPr>
        <p:spPr>
          <a:xfrm>
            <a:off x="6012160" y="4113076"/>
            <a:ext cx="1944216" cy="54006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err="1" smtClean="0"/>
              <a:t>Фитопрофилактика</a:t>
            </a:r>
            <a:endParaRPr lang="ru-RU" dirty="0"/>
          </a:p>
        </p:txBody>
      </p:sp>
      <p:sp>
        <p:nvSpPr>
          <p:cNvPr id="25" name="Скругленный прямоугольник 24"/>
          <p:cNvSpPr/>
          <p:nvPr/>
        </p:nvSpPr>
        <p:spPr>
          <a:xfrm>
            <a:off x="4283968" y="4797152"/>
            <a:ext cx="1562472" cy="576064"/>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Скругленный прямоугольник 25"/>
          <p:cNvSpPr/>
          <p:nvPr/>
        </p:nvSpPr>
        <p:spPr>
          <a:xfrm>
            <a:off x="1547664" y="4581128"/>
            <a:ext cx="2088232" cy="504056"/>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Скругленный прямоугольник 26"/>
          <p:cNvSpPr/>
          <p:nvPr/>
        </p:nvSpPr>
        <p:spPr>
          <a:xfrm>
            <a:off x="971600" y="2661621"/>
            <a:ext cx="1512168" cy="581933"/>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Скругленный прямоугольник 27"/>
          <p:cNvSpPr/>
          <p:nvPr/>
        </p:nvSpPr>
        <p:spPr>
          <a:xfrm>
            <a:off x="1727684" y="1340768"/>
            <a:ext cx="1731810" cy="612068"/>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9096420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8640"/>
            <a:ext cx="8859581" cy="6336704"/>
          </a:xfrm>
          <a:prstGeom prst="rect">
            <a:avLst/>
          </a:prstGeom>
        </p:spPr>
      </p:pic>
      <p:sp>
        <p:nvSpPr>
          <p:cNvPr id="3" name="Объект 2"/>
          <p:cNvSpPr>
            <a:spLocks noGrp="1"/>
          </p:cNvSpPr>
          <p:nvPr>
            <p:ph idx="1"/>
          </p:nvPr>
        </p:nvSpPr>
        <p:spPr>
          <a:xfrm>
            <a:off x="107504" y="0"/>
            <a:ext cx="8579296" cy="6126163"/>
          </a:xfrm>
        </p:spPr>
        <p:txBody>
          <a:bodyPr>
            <a:normAutofit fontScale="92500" lnSpcReduction="20000"/>
          </a:bodyPr>
          <a:lstStyle/>
          <a:p>
            <a:pPr marL="0" indent="0">
              <a:buNone/>
            </a:pPr>
            <a:r>
              <a:rPr lang="ru-RU" dirty="0" smtClean="0"/>
              <a:t>     </a:t>
            </a:r>
          </a:p>
          <a:p>
            <a:pPr marL="0" indent="0" algn="ctr">
              <a:buNone/>
            </a:pPr>
            <a:r>
              <a:rPr lang="ru-RU" dirty="0" smtClean="0">
                <a:solidFill>
                  <a:srgbClr val="FF0000"/>
                </a:solidFill>
              </a:rPr>
              <a:t>Слово </a:t>
            </a:r>
            <a:r>
              <a:rPr lang="ru-RU" dirty="0">
                <a:solidFill>
                  <a:srgbClr val="FF0000"/>
                </a:solidFill>
              </a:rPr>
              <a:t>"гомеопатия" в буквальном смысле означает "подобный болезни". Часто можно услышать, что гомеопатия — это лечение травами. Отчасти это так, но лечение травами – это лишь малая доза всего многообразия гомеопатических методов. Распространенность же «травного мифа» можно объяснить тем, что гомеопатические препараты действительно готовятся исключительно из натуральных компонентов индивидуально для каждого пациента, исходя из его симптомов и истории болезни. Лечение гомеопатией – это метод лечения, при котором пациент принимает лекарства, которые для здорового человека дают эффект, сходный с симптомами болезни пациента. </a:t>
            </a:r>
          </a:p>
        </p:txBody>
      </p:sp>
    </p:spTree>
    <p:extLst>
      <p:ext uri="{BB962C8B-B14F-4D97-AF65-F5344CB8AC3E}">
        <p14:creationId xmlns:p14="http://schemas.microsoft.com/office/powerpoint/2010/main" val="25106989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08504" cy="68580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Объект 2"/>
          <p:cNvSpPr>
            <a:spLocks noGrp="1"/>
          </p:cNvSpPr>
          <p:nvPr>
            <p:ph idx="1"/>
          </p:nvPr>
        </p:nvSpPr>
        <p:spPr>
          <a:xfrm>
            <a:off x="395536" y="188640"/>
            <a:ext cx="8291264" cy="5937523"/>
          </a:xfrm>
        </p:spPr>
        <p:txBody>
          <a:bodyPr>
            <a:normAutofit fontScale="85000" lnSpcReduction="20000"/>
          </a:bodyPr>
          <a:lstStyle/>
          <a:p>
            <a:pPr marL="0" indent="0" algn="ctr">
              <a:buNone/>
            </a:pPr>
            <a:r>
              <a:rPr lang="ru-RU" dirty="0">
                <a:solidFill>
                  <a:srgbClr val="00B0F0"/>
                </a:solidFill>
              </a:rPr>
              <a:t>Гомеопатия по праву может считаться одним из самых безопасных методов лечения, из-за отсутствия </a:t>
            </a:r>
            <a:r>
              <a:rPr lang="ru-RU" dirty="0" err="1">
                <a:solidFill>
                  <a:srgbClr val="00B0F0"/>
                </a:solidFill>
              </a:rPr>
              <a:t>аллергизирующего</a:t>
            </a:r>
            <a:r>
              <a:rPr lang="ru-RU" dirty="0">
                <a:solidFill>
                  <a:srgbClr val="00B0F0"/>
                </a:solidFill>
              </a:rPr>
              <a:t> и токсического воздействия на организм человека, а значит и отсутствия осложнений и побочных эффектов. Фактически, организм излечивает себя сам, вырабатывая стойкий иммунитет к проявлениям болезни. Это еще одна причина столь широкого распространения этого метода лечения. Несомненно, методы гомеопатии достаточно просты и бесхитростны, однако самолечение в данном случае недопустимо, поскольку препараты готовятся индивидуально для каждого пациента и тут уже действует принцип: «что одному лекарство, другому – яд». Лечение гомеопатией может назначать только профессиональный врач-гомеопат и только после обследования пациента</a:t>
            </a:r>
            <a:r>
              <a:rPr lang="ru-RU" dirty="0"/>
              <a:t>. </a:t>
            </a:r>
          </a:p>
        </p:txBody>
      </p:sp>
    </p:spTree>
    <p:extLst>
      <p:ext uri="{BB962C8B-B14F-4D97-AF65-F5344CB8AC3E}">
        <p14:creationId xmlns:p14="http://schemas.microsoft.com/office/powerpoint/2010/main" val="17008175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095"/>
            <a:ext cx="9144000" cy="6814680"/>
          </a:xfrm>
          <a:prstGeom prst="rect">
            <a:avLst/>
          </a:prstGeom>
        </p:spPr>
      </p:pic>
      <p:sp>
        <p:nvSpPr>
          <p:cNvPr id="3" name="Объект 2"/>
          <p:cNvSpPr>
            <a:spLocks noGrp="1"/>
          </p:cNvSpPr>
          <p:nvPr>
            <p:ph idx="1"/>
          </p:nvPr>
        </p:nvSpPr>
        <p:spPr>
          <a:xfrm>
            <a:off x="323528" y="188640"/>
            <a:ext cx="8363272" cy="5937523"/>
          </a:xfrm>
        </p:spPr>
        <p:txBody>
          <a:bodyPr>
            <a:normAutofit fontScale="85000" lnSpcReduction="10000"/>
          </a:bodyPr>
          <a:lstStyle/>
          <a:p>
            <a:pPr marL="0" indent="0" algn="ctr">
              <a:buNone/>
            </a:pPr>
            <a:r>
              <a:rPr lang="ru-RU" dirty="0" err="1">
                <a:solidFill>
                  <a:srgbClr val="FF0000"/>
                </a:solidFill>
              </a:rPr>
              <a:t>Фитопрофилактика</a:t>
            </a:r>
            <a:r>
              <a:rPr lang="ru-RU" dirty="0">
                <a:solidFill>
                  <a:srgbClr val="FF0000"/>
                </a:solidFill>
              </a:rPr>
              <a:t>- это целенаправленное применение растений в целях оздоровления </a:t>
            </a:r>
            <a:r>
              <a:rPr lang="ru-RU" dirty="0" smtClean="0">
                <a:solidFill>
                  <a:srgbClr val="FF0000"/>
                </a:solidFill>
              </a:rPr>
              <a:t>организма, активизация </a:t>
            </a:r>
            <a:r>
              <a:rPr lang="ru-RU" dirty="0">
                <a:solidFill>
                  <a:srgbClr val="FF0000"/>
                </a:solidFill>
              </a:rPr>
              <a:t>защитных сил организма. а) растения в питании человека; б) растения для усиления защитных (</a:t>
            </a:r>
            <a:r>
              <a:rPr lang="ru-RU" dirty="0" err="1">
                <a:solidFill>
                  <a:srgbClr val="FF0000"/>
                </a:solidFill>
              </a:rPr>
              <a:t>адаптогенных</a:t>
            </a:r>
            <a:r>
              <a:rPr lang="ru-RU" dirty="0">
                <a:solidFill>
                  <a:srgbClr val="FF0000"/>
                </a:solidFill>
              </a:rPr>
              <a:t>) свойств организма (авитаминоза); в) растения для активации мышечной и умственной деятельности; для повышения работоспособности; г) растения - </a:t>
            </a:r>
            <a:r>
              <a:rPr lang="ru-RU" dirty="0" err="1">
                <a:solidFill>
                  <a:srgbClr val="FF0000"/>
                </a:solidFill>
              </a:rPr>
              <a:t>антистрессоры</a:t>
            </a:r>
            <a:r>
              <a:rPr lang="ru-RU" dirty="0">
                <a:solidFill>
                  <a:srgbClr val="FF0000"/>
                </a:solidFill>
              </a:rPr>
              <a:t>; д) растения для долголетия; е) растения в профилактике отдельных болезненных состояний; ж) </a:t>
            </a:r>
            <a:r>
              <a:rPr lang="ru-RU" dirty="0" err="1">
                <a:solidFill>
                  <a:srgbClr val="FF0000"/>
                </a:solidFill>
              </a:rPr>
              <a:t>фиточай</a:t>
            </a:r>
            <a:r>
              <a:rPr lang="ru-RU" dirty="0">
                <a:solidFill>
                  <a:srgbClr val="FF0000"/>
                </a:solidFill>
              </a:rPr>
              <a:t> для индивидуального использования: - фито для детей и взрослых; - при простудах; - для укрепления здоровья. з) применение лекарственных растений в косметике (мази, растительные масла, эфирные масла). </a:t>
            </a:r>
          </a:p>
        </p:txBody>
      </p:sp>
    </p:spTree>
    <p:extLst>
      <p:ext uri="{BB962C8B-B14F-4D97-AF65-F5344CB8AC3E}">
        <p14:creationId xmlns:p14="http://schemas.microsoft.com/office/powerpoint/2010/main" val="23700072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BEBA8EAE-BF5A-486C-A8C5-ECC9F3942E4B}">
                <a14:imgProps xmlns:a14="http://schemas.microsoft.com/office/drawing/2010/main">
                  <a14:imgLayer r:embed="rId3">
                    <a14:imgEffect>
                      <a14:artisticMosiaicBubbles/>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0" y="-65506"/>
            <a:ext cx="9144000" cy="692350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3" name="Объект 2"/>
          <p:cNvSpPr>
            <a:spLocks noGrp="1"/>
          </p:cNvSpPr>
          <p:nvPr>
            <p:ph idx="1"/>
          </p:nvPr>
        </p:nvSpPr>
        <p:spPr>
          <a:xfrm>
            <a:off x="395536" y="188640"/>
            <a:ext cx="8291264" cy="5937523"/>
          </a:xfrm>
        </p:spPr>
        <p:txBody>
          <a:bodyPr>
            <a:normAutofit fontScale="77500" lnSpcReduction="20000"/>
          </a:bodyPr>
          <a:lstStyle/>
          <a:p>
            <a:pPr marL="0" indent="0" algn="ctr">
              <a:buNone/>
            </a:pPr>
            <a:r>
              <a:rPr lang="ru-RU" dirty="0"/>
              <a:t>Одно из необходимых мест в работе Центра занимает </a:t>
            </a:r>
            <a:r>
              <a:rPr lang="ru-RU" dirty="0" err="1"/>
              <a:t>фитопрофилактика</a:t>
            </a:r>
            <a:r>
              <a:rPr lang="ru-RU" dirty="0"/>
              <a:t>. Что же направляет нас обратиться в первую очередь к фитотерапии? Как известно, неблагоприятные факторы внешней и внутренней среды влияют на состояние человека, что проявляется в слабости организма, его повышенной возбудимости, болезненности, а так же слабой функциональной организации. Учитывая все возможности и эффективность работы </a:t>
            </a:r>
            <a:r>
              <a:rPr lang="ru-RU" dirty="0" err="1"/>
              <a:t>фитопрофилактики</a:t>
            </a:r>
            <a:r>
              <a:rPr lang="ru-RU" dirty="0"/>
              <a:t>, на данное время она заслуживает особого внимания, т.к. является безопасным средством нормализующее разнообразные </a:t>
            </a:r>
            <a:r>
              <a:rPr lang="ru-RU" dirty="0" err="1"/>
              <a:t>адаптогенные</a:t>
            </a:r>
            <a:r>
              <a:rPr lang="ru-RU" dirty="0"/>
              <a:t> расстройства, обладающее многопрофильным действием, стабилизирующим устойчивость физиологических реакций организма. Приоритет этого направления обусловлен тем, что способствует укреплению истощенных резервов и повышению неспецифической резистентности организма.</a:t>
            </a:r>
          </a:p>
        </p:txBody>
      </p:sp>
    </p:spTree>
    <p:extLst>
      <p:ext uri="{BB962C8B-B14F-4D97-AF65-F5344CB8AC3E}">
        <p14:creationId xmlns:p14="http://schemas.microsoft.com/office/powerpoint/2010/main" val="11493826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07504" y="80628"/>
            <a:ext cx="9036496" cy="6777372"/>
          </a:xfrm>
          <a:prstGeom prst="rect">
            <a:avLst/>
          </a:prstGeom>
          <a:effectLst>
            <a:softEdge rad="635000"/>
          </a:effectLst>
        </p:spPr>
      </p:pic>
      <p:sp>
        <p:nvSpPr>
          <p:cNvPr id="3" name="Объект 2"/>
          <p:cNvSpPr>
            <a:spLocks noGrp="1"/>
          </p:cNvSpPr>
          <p:nvPr>
            <p:ph idx="1"/>
          </p:nvPr>
        </p:nvSpPr>
        <p:spPr>
          <a:xfrm>
            <a:off x="395536" y="260648"/>
            <a:ext cx="8291264" cy="5865515"/>
          </a:xfrm>
        </p:spPr>
        <p:txBody>
          <a:bodyPr>
            <a:normAutofit fontScale="70000" lnSpcReduction="20000"/>
          </a:bodyPr>
          <a:lstStyle/>
          <a:p>
            <a:pPr marL="0" indent="0">
              <a:buNone/>
            </a:pPr>
            <a:r>
              <a:rPr lang="ru-RU" dirty="0">
                <a:solidFill>
                  <a:schemeClr val="tx1">
                    <a:lumMod val="95000"/>
                    <a:lumOff val="5000"/>
                  </a:schemeClr>
                </a:solidFill>
              </a:rPr>
              <a:t>В наше время фитотерапия становится жизненной необходимостью (благодаря своей высокой терапевтической активности, а также из-за появления в мире аллергических заболеваний), и предметом осознанного выбора (благодаря </a:t>
            </a:r>
            <a:r>
              <a:rPr lang="ru-RU" dirty="0" err="1">
                <a:solidFill>
                  <a:schemeClr val="tx1">
                    <a:lumMod val="95000"/>
                    <a:lumOff val="5000"/>
                  </a:schemeClr>
                </a:solidFill>
              </a:rPr>
              <a:t>антиаллергичности</a:t>
            </a:r>
            <a:r>
              <a:rPr lang="ru-RU" dirty="0">
                <a:solidFill>
                  <a:schemeClr val="tx1">
                    <a:lumMod val="95000"/>
                    <a:lumOff val="5000"/>
                  </a:schemeClr>
                </a:solidFill>
              </a:rPr>
              <a:t>, безвредности, мягкости действия, доступности, эффективности и возможности применения трав в домашних условиях, ежедневно). </a:t>
            </a:r>
          </a:p>
          <a:p>
            <a:pPr marL="0" indent="0">
              <a:buNone/>
            </a:pPr>
            <a:r>
              <a:rPr lang="ru-RU" dirty="0">
                <a:solidFill>
                  <a:schemeClr val="tx1">
                    <a:lumMod val="95000"/>
                    <a:lumOff val="5000"/>
                  </a:schemeClr>
                </a:solidFill>
              </a:rPr>
              <a:t>Фитотерапия, имеющая тысячелетнюю историю, обладает рядом особенностей, которые могут рассматриваться как ее достоинства, а иногда – и как преимущество. Поэтому из опыта народной и научной медицины, в Центре используются травы и дары природы, которые с успехом применяются при авитаминозах (недостаток витаминов в организме), при выведении из организма радионуклидов, а так же при болезнях: верхних дыхательных путей и носоглотки (ОРВИ, грипп, ангина, тонзиллиты, фарингиты, ларингиты и т. д.), бронхов и легких, системы кровообращения, органов пищеварения, почек и мочевыводящих путей, эндокринной системы и обмена веществ, болезни крови, нервной системы, остеохондроза позвоночника, болезни кожи, импотенции, гинекологические болезни, а так же различных болезней у детей. </a:t>
            </a:r>
          </a:p>
          <a:p>
            <a:pPr marL="0" indent="0">
              <a:buNone/>
            </a:pPr>
            <a:endParaRPr lang="ru-RU" dirty="0"/>
          </a:p>
        </p:txBody>
      </p:sp>
    </p:spTree>
    <p:extLst>
      <p:ext uri="{BB962C8B-B14F-4D97-AF65-F5344CB8AC3E}">
        <p14:creationId xmlns:p14="http://schemas.microsoft.com/office/powerpoint/2010/main" val="35178324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1495" y="0"/>
            <a:ext cx="9132505" cy="6858000"/>
          </a:xfrm>
          <a:prstGeom prst="rect">
            <a:avLst/>
          </a:prstGeom>
          <a:noFill/>
          <a:ln>
            <a:noFill/>
          </a:ln>
        </p:spPr>
      </p:pic>
      <p:sp>
        <p:nvSpPr>
          <p:cNvPr id="3" name="Объект 2"/>
          <p:cNvSpPr>
            <a:spLocks noGrp="1"/>
          </p:cNvSpPr>
          <p:nvPr>
            <p:ph idx="1"/>
          </p:nvPr>
        </p:nvSpPr>
        <p:spPr>
          <a:xfrm>
            <a:off x="395536" y="116632"/>
            <a:ext cx="8291264" cy="6009531"/>
          </a:xfrm>
        </p:spPr>
        <p:txBody>
          <a:bodyPr>
            <a:normAutofit fontScale="77500" lnSpcReduction="20000"/>
          </a:bodyPr>
          <a:lstStyle/>
          <a:p>
            <a:pPr marL="0" indent="0" algn="ctr">
              <a:buNone/>
            </a:pPr>
            <a:r>
              <a:rPr lang="ru-RU" dirty="0" smtClean="0">
                <a:solidFill>
                  <a:srgbClr val="FF0000"/>
                </a:solidFill>
              </a:rPr>
              <a:t>Лекарственные </a:t>
            </a:r>
            <a:r>
              <a:rPr lang="ru-RU" dirty="0">
                <a:solidFill>
                  <a:srgbClr val="FF0000"/>
                </a:solidFill>
              </a:rPr>
              <a:t>растения и другие дары природы, помимо различных ценнейших качеств, обладают замечательной способностью оказывать многостороннее воздействие на организм и одновременно помогать человеку, когда у него присутствует несколько различных заболеваний. Поэтому применение </a:t>
            </a:r>
            <a:r>
              <a:rPr lang="ru-RU" dirty="0" err="1">
                <a:solidFill>
                  <a:srgbClr val="FF0000"/>
                </a:solidFill>
              </a:rPr>
              <a:t>фитопрофилактики</a:t>
            </a:r>
            <a:r>
              <a:rPr lang="ru-RU" dirty="0">
                <a:solidFill>
                  <a:srgbClr val="FF0000"/>
                </a:solidFill>
              </a:rPr>
              <a:t> способствует предупреждению заболеваний, заполнению организма человека природными витаминами А, Е, С, В, Р и </a:t>
            </a:r>
            <a:r>
              <a:rPr lang="ru-RU" dirty="0" err="1">
                <a:solidFill>
                  <a:srgbClr val="FF0000"/>
                </a:solidFill>
              </a:rPr>
              <a:t>др</a:t>
            </a:r>
            <a:r>
              <a:rPr lang="ru-RU" dirty="0">
                <a:solidFill>
                  <a:srgbClr val="FF0000"/>
                </a:solidFill>
              </a:rPr>
              <a:t>, необходимых, чтобы болезни обходили его стороной. Что же такое </a:t>
            </a:r>
            <a:r>
              <a:rPr lang="ru-RU" dirty="0" err="1">
                <a:solidFill>
                  <a:srgbClr val="FF0000"/>
                </a:solidFill>
              </a:rPr>
              <a:t>фитопрофилактика</a:t>
            </a:r>
            <a:r>
              <a:rPr lang="ru-RU" dirty="0">
                <a:solidFill>
                  <a:srgbClr val="FF0000"/>
                </a:solidFill>
              </a:rPr>
              <a:t>? Это эффективный гигиенический метод использования биологически активных веществ растений для укрепления здоровья в первичной и вторичной профилактике. Метод этот входит составной, частью в целостную систему индивидуальной комплексной профилактики заболеваний. Хорошо известно, что с помощью </a:t>
            </a:r>
            <a:r>
              <a:rPr lang="ru-RU" dirty="0" err="1">
                <a:solidFill>
                  <a:srgbClr val="FF0000"/>
                </a:solidFill>
              </a:rPr>
              <a:t>фитопрофилактики</a:t>
            </a:r>
            <a:r>
              <a:rPr lang="ru-RU" dirty="0">
                <a:solidFill>
                  <a:srgbClr val="FF0000"/>
                </a:solidFill>
              </a:rPr>
              <a:t> можно повысить адаптационный уровень организма и эффективность терапевтических курсов, проводимых одновременно с </a:t>
            </a:r>
            <a:r>
              <a:rPr lang="ru-RU" dirty="0" err="1">
                <a:solidFill>
                  <a:srgbClr val="FF0000"/>
                </a:solidFill>
              </a:rPr>
              <a:t>фитопрофилактикой</a:t>
            </a:r>
            <a:r>
              <a:rPr lang="ru-RU" dirty="0"/>
              <a:t>. </a:t>
            </a:r>
          </a:p>
        </p:txBody>
      </p:sp>
    </p:spTree>
    <p:extLst>
      <p:ext uri="{BB962C8B-B14F-4D97-AF65-F5344CB8AC3E}">
        <p14:creationId xmlns:p14="http://schemas.microsoft.com/office/powerpoint/2010/main" val="28428830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a:noFill/>
          <a:ln>
            <a:noFill/>
          </a:ln>
        </p:spPr>
      </p:pic>
      <p:sp>
        <p:nvSpPr>
          <p:cNvPr id="3" name="Объект 2"/>
          <p:cNvSpPr>
            <a:spLocks noGrp="1"/>
          </p:cNvSpPr>
          <p:nvPr>
            <p:ph idx="1"/>
          </p:nvPr>
        </p:nvSpPr>
        <p:spPr>
          <a:xfrm>
            <a:off x="179512" y="116632"/>
            <a:ext cx="8507288" cy="6009531"/>
          </a:xfrm>
        </p:spPr>
        <p:txBody>
          <a:bodyPr>
            <a:normAutofit fontScale="70000" lnSpcReduction="20000"/>
          </a:bodyPr>
          <a:lstStyle/>
          <a:p>
            <a:pPr marL="0" indent="0">
              <a:buNone/>
            </a:pPr>
            <a:r>
              <a:rPr lang="ru-RU" dirty="0" smtClean="0"/>
              <a:t>      </a:t>
            </a:r>
            <a:r>
              <a:rPr lang="ru-RU" dirty="0" smtClean="0">
                <a:solidFill>
                  <a:schemeClr val="tx1">
                    <a:lumMod val="95000"/>
                    <a:lumOff val="5000"/>
                  </a:schemeClr>
                </a:solidFill>
              </a:rPr>
              <a:t>Частная </a:t>
            </a:r>
            <a:r>
              <a:rPr lang="ru-RU" dirty="0" err="1">
                <a:solidFill>
                  <a:schemeClr val="tx1">
                    <a:lumMod val="95000"/>
                    <a:lumOff val="5000"/>
                  </a:schemeClr>
                </a:solidFill>
              </a:rPr>
              <a:t>фитопрофилактика</a:t>
            </a:r>
            <a:r>
              <a:rPr lang="ru-RU" dirty="0">
                <a:solidFill>
                  <a:schemeClr val="tx1">
                    <a:lumMod val="95000"/>
                    <a:lumOff val="5000"/>
                  </a:schemeClr>
                </a:solidFill>
              </a:rPr>
              <a:t> включает в себя такие разделы: </a:t>
            </a:r>
          </a:p>
          <a:p>
            <a:r>
              <a:rPr lang="ru-RU" dirty="0">
                <a:solidFill>
                  <a:schemeClr val="tx1">
                    <a:lumMod val="95000"/>
                    <a:lumOff val="5000"/>
                  </a:schemeClr>
                </a:solidFill>
              </a:rPr>
              <a:t>1. Растения в питании человека. </a:t>
            </a:r>
          </a:p>
          <a:p>
            <a:r>
              <a:rPr lang="ru-RU" dirty="0">
                <a:solidFill>
                  <a:schemeClr val="tx1">
                    <a:lumMod val="95000"/>
                    <a:lumOff val="5000"/>
                  </a:schemeClr>
                </a:solidFill>
              </a:rPr>
              <a:t>2. Растения для усиления защитных (</a:t>
            </a:r>
            <a:r>
              <a:rPr lang="ru-RU" dirty="0" err="1">
                <a:solidFill>
                  <a:schemeClr val="tx1">
                    <a:lumMod val="95000"/>
                    <a:lumOff val="5000"/>
                  </a:schemeClr>
                </a:solidFill>
              </a:rPr>
              <a:t>адаптогенных</a:t>
            </a:r>
            <a:r>
              <a:rPr lang="ru-RU" dirty="0">
                <a:solidFill>
                  <a:schemeClr val="tx1">
                    <a:lumMod val="95000"/>
                    <a:lumOff val="5000"/>
                  </a:schemeClr>
                </a:solidFill>
              </a:rPr>
              <a:t>) свойств организма. </a:t>
            </a:r>
          </a:p>
          <a:p>
            <a:r>
              <a:rPr lang="ru-RU" dirty="0">
                <a:solidFill>
                  <a:schemeClr val="tx1">
                    <a:lumMod val="95000"/>
                    <a:lumOff val="5000"/>
                  </a:schemeClr>
                </a:solidFill>
              </a:rPr>
              <a:t>3. Растения для активации мышечной и умственной деятельности, для повышения работоспособности. </a:t>
            </a:r>
          </a:p>
          <a:p>
            <a:r>
              <a:rPr lang="ru-RU" dirty="0">
                <a:solidFill>
                  <a:schemeClr val="tx1">
                    <a:lumMod val="95000"/>
                    <a:lumOff val="5000"/>
                  </a:schemeClr>
                </a:solidFill>
              </a:rPr>
              <a:t>4. Растения - </a:t>
            </a:r>
            <a:r>
              <a:rPr lang="ru-RU" dirty="0" err="1">
                <a:solidFill>
                  <a:schemeClr val="tx1">
                    <a:lumMod val="95000"/>
                    <a:lumOff val="5000"/>
                  </a:schemeClr>
                </a:solidFill>
              </a:rPr>
              <a:t>антистрессоры</a:t>
            </a:r>
            <a:r>
              <a:rPr lang="ru-RU" dirty="0">
                <a:solidFill>
                  <a:schemeClr val="tx1">
                    <a:lumMod val="95000"/>
                    <a:lumOff val="5000"/>
                  </a:schemeClr>
                </a:solidFill>
              </a:rPr>
              <a:t>. </a:t>
            </a:r>
          </a:p>
          <a:p>
            <a:r>
              <a:rPr lang="ru-RU" dirty="0">
                <a:solidFill>
                  <a:schemeClr val="tx1">
                    <a:lumMod val="95000"/>
                    <a:lumOff val="5000"/>
                  </a:schemeClr>
                </a:solidFill>
              </a:rPr>
              <a:t>5. Растения для долголетия. </a:t>
            </a:r>
          </a:p>
          <a:p>
            <a:r>
              <a:rPr lang="ru-RU" dirty="0">
                <a:solidFill>
                  <a:schemeClr val="tx1">
                    <a:lumMod val="95000"/>
                    <a:lumOff val="5000"/>
                  </a:schemeClr>
                </a:solidFill>
              </a:rPr>
              <a:t>6. Растения в профилактике отдельных болезненных состояний и заболеваний. </a:t>
            </a:r>
          </a:p>
          <a:p>
            <a:r>
              <a:rPr lang="ru-RU" dirty="0">
                <a:solidFill>
                  <a:schemeClr val="tx1">
                    <a:lumMod val="95000"/>
                    <a:lumOff val="5000"/>
                  </a:schemeClr>
                </a:solidFill>
              </a:rPr>
              <a:t>В чем состоит преимущество зеленой аптеки? В отличие от очищенных и синтетических препаратов подавляющее большинство лекарственных растений, содержит большое количество органических и неорганических веществ с широким спектром действия. Сюда входят такие фармакологически активные вещества, как алкалоиды, гликозиды, эфирные масла, органические кислоты, а также микро- и макроэлементы, необходимые для восстановления организма. </a:t>
            </a:r>
          </a:p>
          <a:p>
            <a:endParaRPr lang="ru-RU" dirty="0">
              <a:solidFill>
                <a:schemeClr val="tx1">
                  <a:lumMod val="95000"/>
                  <a:lumOff val="5000"/>
                </a:schemeClr>
              </a:solidFill>
            </a:endParaRPr>
          </a:p>
        </p:txBody>
      </p:sp>
    </p:spTree>
    <p:extLst>
      <p:ext uri="{BB962C8B-B14F-4D97-AF65-F5344CB8AC3E}">
        <p14:creationId xmlns:p14="http://schemas.microsoft.com/office/powerpoint/2010/main" val="21232806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6512" y="0"/>
            <a:ext cx="9361040" cy="6741368"/>
          </a:xfrm>
          <a:prstGeom prst="rect">
            <a:avLst/>
          </a:prstGeom>
        </p:spPr>
      </p:pic>
      <p:sp>
        <p:nvSpPr>
          <p:cNvPr id="3" name="Объект 2"/>
          <p:cNvSpPr>
            <a:spLocks noGrp="1"/>
          </p:cNvSpPr>
          <p:nvPr>
            <p:ph idx="1"/>
          </p:nvPr>
        </p:nvSpPr>
        <p:spPr>
          <a:xfrm>
            <a:off x="0" y="0"/>
            <a:ext cx="9252520" cy="6858000"/>
          </a:xfrm>
        </p:spPr>
        <p:txBody>
          <a:bodyPr>
            <a:normAutofit fontScale="70000" lnSpcReduction="20000"/>
          </a:bodyPr>
          <a:lstStyle/>
          <a:p>
            <a:r>
              <a:rPr lang="ru-RU" dirty="0"/>
              <a:t>Многие из этих веществ участвуют в </a:t>
            </a:r>
            <a:r>
              <a:rPr lang="ru-RU" dirty="0" err="1"/>
              <a:t>окислительно</a:t>
            </a:r>
            <a:r>
              <a:rPr lang="ru-RU" dirty="0"/>
              <a:t>-восстановительных процессах, происходящих в человеческом организме. Почти все применяемые в качестве лекарственных высшие растения содержат витамины. Необходимо отметить, что назначение лекарственных трав происходит не только с целью воздействия на тот или иной больной орган, но и для увеличения витаминного запаса организма (особенно для детей и лиц пожилого возраста). </a:t>
            </a:r>
          </a:p>
          <a:p>
            <a:r>
              <a:rPr lang="ru-RU" dirty="0" err="1"/>
              <a:t>Фитопрофилактика</a:t>
            </a:r>
            <a:r>
              <a:rPr lang="ru-RU" dirty="0"/>
              <a:t> удачно сочетается с фруктово-молочной диетой и другими традиционными и нетрадиционными методами лечения, поскольку служит дополнительным источником натуральных витаминов. Кроме того, многие лекарственные растения непосредственно активируют защитные силы организма, а также обладают антимикробными свойствами. Жизнь и питание человека должны быть полноценными во всех отношениях, и многочисленные растения (как культивируемые, так и дикорастущие) - важнейшая составная часть профилактики многих болезней. Например, вместо обычных чаев, можно использовать профилактические чаи из трав, ягод, орехов и использовать их как целенаправленную форму воздействия физиологически активных веществ не только безвредных пищевых растений, но и более сильнодействующих, применяемых в качестве профилактических и лечебных средств. </a:t>
            </a:r>
          </a:p>
          <a:p>
            <a:endParaRPr lang="ru-RU" dirty="0"/>
          </a:p>
        </p:txBody>
      </p:sp>
    </p:spTree>
    <p:extLst>
      <p:ext uri="{BB962C8B-B14F-4D97-AF65-F5344CB8AC3E}">
        <p14:creationId xmlns:p14="http://schemas.microsoft.com/office/powerpoint/2010/main" val="3965812778"/>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TotalTime>
  <Words>1877</Words>
  <Application>Microsoft Office PowerPoint</Application>
  <PresentationFormat>Экран (4:3)</PresentationFormat>
  <Paragraphs>39</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01</dc:creator>
  <cp:lastModifiedBy>01</cp:lastModifiedBy>
  <cp:revision>10</cp:revision>
  <dcterms:created xsi:type="dcterms:W3CDTF">2015-03-17T13:30:10Z</dcterms:created>
  <dcterms:modified xsi:type="dcterms:W3CDTF">2015-03-17T15:29:45Z</dcterms:modified>
</cp:coreProperties>
</file>