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14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1776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233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5095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8444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577870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592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1689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1460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4496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7406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152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3484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8431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364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0599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9425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00B85-3B5D-4B0E-9062-007CD2268434}" type="datetimeFigureOut">
              <a:rPr lang="ru-RU" smtClean="0"/>
              <a:pPr/>
              <a:t>22.06.2016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ED693E8-2542-468A-9563-19951E0A5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254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9866" y="420458"/>
            <a:ext cx="9250073" cy="1977685"/>
          </a:xfrm>
        </p:spPr>
        <p:txBody>
          <a:bodyPr/>
          <a:lstStyle/>
          <a:p>
            <a:pPr algn="ctr"/>
            <a:r>
              <a:rPr lang="ru-RU" dirty="0" smtClean="0"/>
              <a:t>Базовые концепции финансового менеджмента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1134" y="5232652"/>
            <a:ext cx="7766936" cy="1096899"/>
          </a:xfrm>
        </p:spPr>
        <p:txBody>
          <a:bodyPr/>
          <a:lstStyle/>
          <a:p>
            <a:r>
              <a:rPr lang="ru-RU" dirty="0" smtClean="0"/>
              <a:t>Выполнила			Попова Надежда</a:t>
            </a:r>
          </a:p>
          <a:p>
            <a:r>
              <a:rPr lang="ru-RU" dirty="0" smtClean="0"/>
              <a:t>Группа					ГЭБО-1-12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6982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507" y="224287"/>
            <a:ext cx="6491218" cy="561004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</a:rPr>
              <a:t>Концепция агентских отношений 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400" dirty="0" smtClean="0"/>
              <a:t>говорит </a:t>
            </a:r>
            <a:r>
              <a:rPr lang="ru-RU" sz="2400" dirty="0"/>
              <a:t>о том, что в условиях присущего рыночной </a:t>
            </a:r>
            <a:r>
              <a:rPr lang="ru-RU" sz="2400" dirty="0" smtClean="0"/>
              <a:t>экономике </a:t>
            </a:r>
            <a:r>
              <a:rPr lang="ru-RU" sz="2400" dirty="0"/>
              <a:t>разрыва между функцией распоряжения и функцией текущего управления и контроля за активами и обязательствами фирмы могут появляться определенные противоречия между интересами </a:t>
            </a:r>
            <a:r>
              <a:rPr lang="ru-RU" sz="2400" dirty="0" smtClean="0"/>
              <a:t>собственников </a:t>
            </a:r>
            <a:r>
              <a:rPr lang="ru-RU" sz="2400" dirty="0"/>
              <a:t>фирмы и ее управленческого персонала. Для преодоления этих противоречий собственники вынуждены нести гак называемые </a:t>
            </a:r>
            <a:r>
              <a:rPr lang="ru-RU" sz="2400" dirty="0" smtClean="0"/>
              <a:t>агентские </a:t>
            </a:r>
            <a:r>
              <a:rPr lang="ru-RU" sz="2400" dirty="0"/>
              <a:t>издержки. Существование подобных издержек является </a:t>
            </a:r>
            <a:r>
              <a:rPr lang="ru-RU" sz="2400" dirty="0" smtClean="0"/>
              <a:t>объективным </a:t>
            </a:r>
            <a:r>
              <a:rPr lang="ru-RU" sz="2400" dirty="0"/>
              <a:t>фактором, а их величина должна учитываться при принятии решений финансового характера. </a:t>
            </a:r>
          </a:p>
        </p:txBody>
      </p:sp>
      <p:pic>
        <p:nvPicPr>
          <p:cNvPr id="9218" name="Picture 2" descr="http://wiki.iteach.ru/images/2/25/GoNzzvffZo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6926" y="1539096"/>
            <a:ext cx="4407799" cy="3388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85205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0519" y="276046"/>
            <a:ext cx="6620613" cy="6245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Смысл </a:t>
            </a:r>
            <a:r>
              <a:rPr lang="ru-RU" sz="2400" dirty="0">
                <a:solidFill>
                  <a:srgbClr val="FF0000"/>
                </a:solidFill>
              </a:rPr>
              <a:t>концепции альтернативных затрат </a:t>
            </a:r>
            <a:r>
              <a:rPr lang="ru-RU" sz="2400" dirty="0"/>
              <a:t>состоит в том, что принятие любого решения финансового характера в подавляющем большинстве случаев связано с отказом от какого-то альтернативного варианта, который мог бы принести определенный доход. Этот </a:t>
            </a:r>
            <a:r>
              <a:rPr lang="ru-RU" sz="2400" dirty="0" smtClean="0"/>
              <a:t>упущенный </a:t>
            </a:r>
            <a:r>
              <a:rPr lang="ru-RU" sz="2400" dirty="0"/>
              <a:t>доход по возможности необходимо учитывать при принятии решений. Например, организация и поддержание любой системы </a:t>
            </a:r>
            <a:r>
              <a:rPr lang="ru-RU" sz="2400" dirty="0" smtClean="0"/>
              <a:t>контроля </a:t>
            </a:r>
            <a:r>
              <a:rPr lang="ru-RU" sz="2400" dirty="0"/>
              <a:t>безусловно стоит определенных денег, т. е. налицо затраты, которых в принципе можно избежать; с другой стороны, отсутствие </a:t>
            </a:r>
            <a:r>
              <a:rPr lang="ru-RU" sz="2400" dirty="0" smtClean="0"/>
              <a:t>систематизированного </a:t>
            </a:r>
            <a:r>
              <a:rPr lang="ru-RU" sz="2400" dirty="0"/>
              <a:t>контроля может привести к гораздо большим потерям и расходам (явным и неявным). </a:t>
            </a:r>
          </a:p>
        </p:txBody>
      </p:sp>
      <p:pic>
        <p:nvPicPr>
          <p:cNvPr id="10242" name="Picture 2" descr="http://vse-temu.org/wp-content/uploads/2015/09/9110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4948" y="1685745"/>
            <a:ext cx="4695324" cy="263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4432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98741"/>
            <a:ext cx="6258304" cy="534262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</a:rPr>
              <a:t>Концепция временной </a:t>
            </a:r>
            <a:r>
              <a:rPr lang="ru-RU" sz="2400" dirty="0" smtClean="0">
                <a:solidFill>
                  <a:srgbClr val="FF0000"/>
                </a:solidFill>
              </a:rPr>
              <a:t>неограниченности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2400" dirty="0"/>
              <a:t>функционирования </a:t>
            </a:r>
            <a:r>
              <a:rPr lang="ru-RU" sz="2400" dirty="0" smtClean="0"/>
              <a:t>хозяйствующего </a:t>
            </a:r>
            <a:r>
              <a:rPr lang="ru-RU" sz="2400" dirty="0"/>
              <a:t>субъекта означает, что компания, однажды возникнув, будет существовать вечно. Эта концепция служит основой </a:t>
            </a:r>
            <a:r>
              <a:rPr lang="ru-RU" sz="2400" dirty="0" smtClean="0"/>
              <a:t>стабильности </a:t>
            </a:r>
            <a:r>
              <a:rPr lang="ru-RU" sz="2400" dirty="0"/>
              <a:t>и определенной предсказуемости динамики цен на рынке ценных бумаг, дает возможность использовать </a:t>
            </a:r>
            <a:r>
              <a:rPr lang="ru-RU" sz="2400" dirty="0" err="1"/>
              <a:t>фундаменталистский</a:t>
            </a:r>
            <a:r>
              <a:rPr lang="ru-RU" sz="2400" dirty="0"/>
              <a:t> подход для оценки финансовых активов, использовать принцип </a:t>
            </a:r>
            <a:r>
              <a:rPr lang="ru-RU" sz="2400" dirty="0" smtClean="0"/>
              <a:t>исторических </a:t>
            </a:r>
            <a:r>
              <a:rPr lang="ru-RU" sz="2400" dirty="0"/>
              <a:t>цен при составлении бухгалтерской отчетности. </a:t>
            </a:r>
          </a:p>
        </p:txBody>
      </p:sp>
      <p:pic>
        <p:nvPicPr>
          <p:cNvPr id="11266" name="Picture 2" descr="http://privathb.ru/wp-content/uploads/2014/08/080514_1459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3960" y="1529121"/>
            <a:ext cx="4391025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4589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1840" y="569343"/>
            <a:ext cx="9959036" cy="54720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Концепция имущественной </a:t>
            </a:r>
            <a:r>
              <a:rPr lang="ru-RU" sz="2000" dirty="0">
                <a:solidFill>
                  <a:srgbClr val="FF0000"/>
                </a:solidFill>
              </a:rPr>
              <a:t>и правовой обособленности </a:t>
            </a:r>
            <a:endParaRPr lang="ru-RU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dirty="0" smtClean="0"/>
              <a:t>после </a:t>
            </a:r>
            <a:r>
              <a:rPr lang="ru-RU" sz="2000" dirty="0"/>
              <a:t>своего </a:t>
            </a:r>
            <a:r>
              <a:rPr lang="ru-RU" sz="2000" dirty="0" smtClean="0"/>
              <a:t>создания </a:t>
            </a:r>
            <a:r>
              <a:rPr lang="ru-RU" sz="2000" dirty="0"/>
              <a:t>субъект представляет собой обособленный </a:t>
            </a:r>
            <a:r>
              <a:rPr lang="ru-RU" sz="2000" dirty="0" err="1" smtClean="0"/>
              <a:t>имущественно</a:t>
            </a:r>
            <a:r>
              <a:rPr lang="ru-RU" sz="2000" dirty="0" smtClean="0"/>
              <a:t>-правовой </a:t>
            </a:r>
            <a:r>
              <a:rPr lang="ru-RU" sz="2000" dirty="0"/>
              <a:t>комплекс, т. е. его имущество и обязательства </a:t>
            </a:r>
            <a:r>
              <a:rPr lang="ru-RU" sz="2000" dirty="0" smtClean="0"/>
              <a:t>существуют обособленно </a:t>
            </a:r>
            <a:r>
              <a:rPr lang="ru-RU" sz="2000" dirty="0"/>
              <a:t>от </a:t>
            </a:r>
            <a:r>
              <a:rPr lang="ru-RU" sz="2000" dirty="0" smtClean="0"/>
              <a:t>имущества </a:t>
            </a:r>
            <a:r>
              <a:rPr lang="ru-RU" sz="2000" dirty="0"/>
              <a:t>и обязательств как его собственников, так и </a:t>
            </a:r>
            <a:r>
              <a:rPr lang="ru-RU" sz="2000" dirty="0" smtClean="0"/>
              <a:t>других </a:t>
            </a:r>
            <a:r>
              <a:rPr lang="ru-RU" sz="2000" dirty="0"/>
              <a:t>предприятий. Хозяйствующий субъект является суверенным по отношению к своим собственникам. Эта концепция, тесно связанная с концепцией агентских отношений, имеет исключительно важное значение для формирования у собственников и контрагентов </a:t>
            </a:r>
            <a:r>
              <a:rPr lang="ru-RU" sz="2000" dirty="0" smtClean="0"/>
              <a:t>предприятия </a:t>
            </a:r>
            <a:r>
              <a:rPr lang="ru-RU" sz="2000" dirty="0"/>
              <a:t>реального представления в отношении, во-первых, </a:t>
            </a:r>
            <a:r>
              <a:rPr lang="ru-RU" sz="2000" dirty="0" smtClean="0"/>
              <a:t>правомочности </a:t>
            </a:r>
            <a:r>
              <a:rPr lang="ru-RU" sz="2000" dirty="0"/>
              <a:t>своих требований к данному предприятию и, во-вторых, оценки его имущественного и финансового положения. В частности, одной из ключевых категорий во взаимоотношениях между предприятием, с одной стороны, и его кредиторами, инвесторами и собственниками, с другой стороны, является право собственности. </a:t>
            </a:r>
            <a:r>
              <a:rPr lang="ru-RU" sz="2000" dirty="0" smtClean="0"/>
              <a:t>В </a:t>
            </a:r>
            <a:r>
              <a:rPr lang="ru-RU" sz="2000" dirty="0"/>
              <a:t>соответствии с данной концепцией любой актив, внесенный в качестве взноса в уставный капитал, поступает в собственность </a:t>
            </a:r>
            <a:r>
              <a:rPr lang="ru-RU" sz="2000" dirty="0" smtClean="0"/>
              <a:t>предприятия </a:t>
            </a:r>
            <a:r>
              <a:rPr lang="ru-RU" sz="2000" dirty="0"/>
              <a:t>и, как правило, не может быть востребован собственником, </a:t>
            </a:r>
            <a:r>
              <a:rPr lang="ru-RU" sz="2000" dirty="0" smtClean="0"/>
              <a:t>например</a:t>
            </a:r>
            <a:r>
              <a:rPr lang="ru-RU" sz="2000" dirty="0"/>
              <a:t>, в случае его выхода из состава учредителей (собственников). </a:t>
            </a:r>
          </a:p>
        </p:txBody>
      </p:sp>
    </p:spTree>
    <p:extLst>
      <p:ext uri="{BB962C8B-B14F-4D97-AF65-F5344CB8AC3E}">
        <p14:creationId xmlns:p14="http://schemas.microsoft.com/office/powerpoint/2010/main" xmlns="" val="2271138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08959"/>
            <a:ext cx="5766598" cy="55324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Финансовый менеджмент как наука базируется на ряде </a:t>
            </a:r>
            <a:r>
              <a:rPr lang="ru-RU" sz="2400" dirty="0" err="1"/>
              <a:t>фунда</a:t>
            </a:r>
            <a:r>
              <a:rPr lang="ru-RU" sz="2400" dirty="0"/>
              <a:t>- ментальных (базовых) концепций (принципов), разработанных в </a:t>
            </a:r>
            <a:r>
              <a:rPr lang="ru-RU" sz="2400" dirty="0" smtClean="0"/>
              <a:t>рамках </a:t>
            </a:r>
            <a:r>
              <a:rPr lang="ru-RU" sz="2400" dirty="0"/>
              <a:t>неоклассической теории финансов и служащих методологической основой для понимания сути тенденций, имеющих место на </a:t>
            </a:r>
            <a:r>
              <a:rPr lang="ru-RU" sz="2400" dirty="0" smtClean="0"/>
              <a:t>финансовых </a:t>
            </a:r>
            <a:r>
              <a:rPr lang="ru-RU" sz="2400" dirty="0"/>
              <a:t>рынках, логики принятия решений финансового характера в </a:t>
            </a:r>
            <a:r>
              <a:rPr lang="ru-RU" sz="2400" dirty="0" smtClean="0"/>
              <a:t>фирме </a:t>
            </a:r>
            <a:r>
              <a:rPr lang="ru-RU" sz="2400" dirty="0"/>
              <a:t>в контексте бизнес-среды, обоснованности применения тех или иных методов количественного анализа. </a:t>
            </a:r>
          </a:p>
        </p:txBody>
      </p:sp>
      <p:pic>
        <p:nvPicPr>
          <p:cNvPr id="1026" name="Picture 2" descr="http://www.grandars.ru/images/1/review/id/1467/c773d399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8133" y="2027207"/>
            <a:ext cx="4329959" cy="301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0212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529" y="687242"/>
            <a:ext cx="9010130" cy="55065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 </a:t>
            </a:r>
            <a:r>
              <a:rPr lang="ru-RU" dirty="0"/>
              <a:t>наиболее широко обсуждаемым можно отнести следующие </a:t>
            </a:r>
            <a:r>
              <a:rPr lang="ru-RU" dirty="0" smtClean="0"/>
              <a:t>концепции</a:t>
            </a:r>
            <a:r>
              <a:rPr lang="ru-RU" dirty="0"/>
              <a:t>: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денежного </a:t>
            </a:r>
            <a:r>
              <a:rPr lang="ru-RU" dirty="0"/>
              <a:t>потока;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2</a:t>
            </a:r>
            <a:r>
              <a:rPr lang="ru-RU" dirty="0"/>
              <a:t>) временной ценности денежных ресурсов;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3</a:t>
            </a:r>
            <a:r>
              <a:rPr lang="ru-RU" dirty="0"/>
              <a:t>) компромисса между риском и доходностью;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4</a:t>
            </a:r>
            <a:r>
              <a:rPr lang="ru-RU" dirty="0"/>
              <a:t>) операционного и фи- </a:t>
            </a:r>
            <a:r>
              <a:rPr lang="ru-RU" dirty="0" err="1"/>
              <a:t>нансового</a:t>
            </a:r>
            <a:r>
              <a:rPr lang="ru-RU" dirty="0"/>
              <a:t> рисков;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5</a:t>
            </a:r>
            <a:r>
              <a:rPr lang="ru-RU" dirty="0"/>
              <a:t>) стоимости капитала;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6</a:t>
            </a:r>
            <a:r>
              <a:rPr lang="ru-RU" dirty="0"/>
              <a:t>) эффективности рынка капитала;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7</a:t>
            </a:r>
            <a:r>
              <a:rPr lang="ru-RU" dirty="0"/>
              <a:t>) асимметричности информации;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8</a:t>
            </a:r>
            <a:r>
              <a:rPr lang="ru-RU" dirty="0"/>
              <a:t>) агентских отношений;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9</a:t>
            </a:r>
            <a:r>
              <a:rPr lang="ru-RU" dirty="0"/>
              <a:t>) альтернативных затрат;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10</a:t>
            </a:r>
            <a:r>
              <a:rPr lang="ru-RU" dirty="0"/>
              <a:t>) временной неограниченности </a:t>
            </a:r>
            <a:r>
              <a:rPr lang="ru-RU" dirty="0" err="1"/>
              <a:t>функцио</a:t>
            </a:r>
            <a:r>
              <a:rPr lang="ru-RU" dirty="0"/>
              <a:t>- </a:t>
            </a:r>
            <a:r>
              <a:rPr lang="ru-RU" dirty="0" err="1"/>
              <a:t>нирования</a:t>
            </a:r>
            <a:r>
              <a:rPr lang="ru-RU" dirty="0"/>
              <a:t> хозяйствующего субъекта; </a:t>
            </a:r>
            <a:endParaRPr lang="ru-RU" dirty="0" smtClean="0"/>
          </a:p>
          <a:p>
            <a:pPr>
              <a:buAutoNum type="arabicParenR"/>
            </a:pPr>
            <a:r>
              <a:rPr lang="ru-RU" dirty="0" smtClean="0"/>
              <a:t>11</a:t>
            </a:r>
            <a:r>
              <a:rPr lang="ru-RU" dirty="0"/>
              <a:t>) имущественной и правовой обособленности субъекта хозяйствования.</a:t>
            </a:r>
          </a:p>
        </p:txBody>
      </p:sp>
      <p:pic>
        <p:nvPicPr>
          <p:cNvPr id="2050" name="Picture 2" descr="http://www.intuit.ru/EDI/24_10_14_5/todo/course/361/files/ext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4096" y="2067435"/>
            <a:ext cx="2078967" cy="2078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8787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454" y="228272"/>
            <a:ext cx="7327981" cy="63278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</a:rPr>
              <a:t>Концепция денежного потока 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400" dirty="0" smtClean="0"/>
              <a:t>означает</a:t>
            </a:r>
            <a:r>
              <a:rPr lang="ru-RU" sz="2400" dirty="0"/>
              <a:t>, что с любой финансовой операцией может быть ассоциирован некоторый денежный поток {</a:t>
            </a:r>
            <a:r>
              <a:rPr lang="ru-RU" sz="2400" dirty="0" err="1"/>
              <a:t>cash</a:t>
            </a:r>
            <a:r>
              <a:rPr lang="ru-RU" sz="2400" dirty="0"/>
              <a:t> </a:t>
            </a:r>
            <a:r>
              <a:rPr lang="ru-RU" sz="2400" dirty="0" err="1"/>
              <a:t>flow</a:t>
            </a:r>
            <a:r>
              <a:rPr lang="ru-RU" sz="2400" dirty="0"/>
              <a:t>), т. е. множество распределенных во времени выплат (оттоков) и поступлений (притоков), понимаемых в широком смысле. В </a:t>
            </a:r>
            <a:r>
              <a:rPr lang="ru-RU" sz="2400" dirty="0" smtClean="0"/>
              <a:t>качестве </a:t>
            </a:r>
            <a:r>
              <a:rPr lang="ru-RU" sz="2400" dirty="0"/>
              <a:t>элемента денежного потока могут выступать денежные </a:t>
            </a:r>
            <a:r>
              <a:rPr lang="ru-RU" sz="2400" dirty="0" smtClean="0"/>
              <a:t>поступления</a:t>
            </a:r>
            <a:r>
              <a:rPr lang="ru-RU" sz="2400" dirty="0"/>
              <a:t>, доход, расход, прибыль, платеж и др. В подавляющем </a:t>
            </a:r>
            <a:r>
              <a:rPr lang="ru-RU" sz="2400" dirty="0" smtClean="0"/>
              <a:t>большинстве </a:t>
            </a:r>
            <a:r>
              <a:rPr lang="ru-RU" sz="2400" dirty="0"/>
              <a:t>случаев речь идет об ожидаемых денежных потоках. Именно для таких потоков разработаны формализованные методы и критерии, позволяющие принимать обоснованные, подкрепленные </a:t>
            </a:r>
            <a:r>
              <a:rPr lang="ru-RU" sz="2400" dirty="0" smtClean="0"/>
              <a:t>аналитическими </a:t>
            </a:r>
            <a:r>
              <a:rPr lang="ru-RU" sz="2400" dirty="0"/>
              <a:t>расчетами решения финансового характера. </a:t>
            </a:r>
          </a:p>
        </p:txBody>
      </p:sp>
      <p:pic>
        <p:nvPicPr>
          <p:cNvPr id="3074" name="Picture 2" descr="http://st2.depositphotos.com/2291517/5369/i/450/depositphotos_53695031-Cash-Flow-Conce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6435" y="2227142"/>
            <a:ext cx="4276725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2156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39947"/>
            <a:ext cx="6611987" cy="560141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>
                <a:solidFill>
                  <a:srgbClr val="FF0000"/>
                </a:solidFill>
              </a:rPr>
              <a:t>Концепция временной ценности </a:t>
            </a:r>
            <a:endParaRPr lang="ru-RU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dirty="0" smtClean="0"/>
              <a:t>состоит </a:t>
            </a:r>
            <a:r>
              <a:rPr lang="ru-RU" sz="2000" dirty="0"/>
              <a:t>в том, что денежная </a:t>
            </a:r>
            <a:r>
              <a:rPr lang="ru-RU" sz="2000" dirty="0" smtClean="0"/>
              <a:t>единица</a:t>
            </a:r>
            <a:r>
              <a:rPr lang="ru-RU" sz="2000" dirty="0"/>
              <a:t>, имеющаяся сегодня, и денежная единица, ожидаемая к получению через какое-то время, неравноценны. Эта неравноценность </a:t>
            </a:r>
            <a:r>
              <a:rPr lang="ru-RU" sz="2000" dirty="0" smtClean="0"/>
              <a:t>определяется </a:t>
            </a:r>
            <a:r>
              <a:rPr lang="ru-RU" sz="2000" dirty="0"/>
              <a:t>действием трех основных причин: инфляцией, риском </a:t>
            </a:r>
            <a:r>
              <a:rPr lang="ru-RU" sz="2000" dirty="0" smtClean="0"/>
              <a:t>неполучения </a:t>
            </a:r>
            <a:r>
              <a:rPr lang="ru-RU" sz="2000" dirty="0"/>
              <a:t>ожидаемой суммы и оборачиваемостью. Суть действия этих </a:t>
            </a:r>
            <a:r>
              <a:rPr lang="ru-RU" sz="2000" dirty="0" smtClean="0"/>
              <a:t>причин </a:t>
            </a:r>
            <a:r>
              <a:rPr lang="ru-RU" sz="2000" dirty="0"/>
              <a:t>достаточно очевидна. В силу инфляции происходит обесценение денег, т. е. денежная единица, получаемая позднее, имеет меньшую </a:t>
            </a:r>
            <a:r>
              <a:rPr lang="ru-RU" sz="2000" dirty="0" smtClean="0"/>
              <a:t>покупательную </a:t>
            </a:r>
            <a:r>
              <a:rPr lang="ru-RU" sz="2000" dirty="0"/>
              <a:t>способность. Поскольку в экономике практически не </a:t>
            </a:r>
            <a:r>
              <a:rPr lang="ru-RU" sz="2000" dirty="0" smtClean="0"/>
              <a:t>бывает </a:t>
            </a:r>
            <a:r>
              <a:rPr lang="ru-RU" sz="2000" dirty="0" err="1"/>
              <a:t>безрисковых</a:t>
            </a:r>
            <a:r>
              <a:rPr lang="ru-RU" sz="2000" dirty="0"/>
              <a:t> ситуаций, всегда существует ненулевая вероятность того, что по каким-либо причинам ожидаемая к получению сумма не будет получена. По сравнению с денежной суммой, которая, </a:t>
            </a:r>
            <a:r>
              <a:rPr lang="ru-RU" sz="2000" dirty="0" smtClean="0"/>
              <a:t>возможно</a:t>
            </a:r>
            <a:r>
              <a:rPr lang="ru-RU" sz="2000" dirty="0"/>
              <a:t>, будет получена в будущем, та же самая сумма, имеющаяся в </a:t>
            </a:r>
            <a:r>
              <a:rPr lang="ru-RU" sz="2000" dirty="0" smtClean="0"/>
              <a:t>наличии </a:t>
            </a:r>
            <a:r>
              <a:rPr lang="ru-RU" sz="2000" dirty="0"/>
              <a:t>в данный момент времени, может быть немедленно пущена в </a:t>
            </a:r>
            <a:r>
              <a:rPr lang="ru-RU" sz="2000" dirty="0" smtClean="0"/>
              <a:t>оборот </a:t>
            </a:r>
            <a:r>
              <a:rPr lang="ru-RU" sz="2000" dirty="0"/>
              <a:t>и тем самым принесет дополнительный доход.</a:t>
            </a:r>
          </a:p>
        </p:txBody>
      </p:sp>
      <p:pic>
        <p:nvPicPr>
          <p:cNvPr id="4098" name="Picture 2" descr="http://bukvi.ru/wp-content/uploads/2013/09/091313_1347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1683" y="1473680"/>
            <a:ext cx="4809705" cy="3465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3162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0518" y="556075"/>
            <a:ext cx="6163413" cy="595686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Концепция </a:t>
            </a:r>
            <a:r>
              <a:rPr lang="ru-RU" sz="2000" dirty="0">
                <a:solidFill>
                  <a:srgbClr val="FF0000"/>
                </a:solidFill>
              </a:rPr>
              <a:t>компромисса между риском и доходностью </a:t>
            </a:r>
            <a:endParaRPr lang="ru-RU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dirty="0" smtClean="0"/>
              <a:t>состоит </a:t>
            </a:r>
            <a:r>
              <a:rPr lang="ru-RU" sz="2000" dirty="0"/>
              <a:t>в том, что получение любого дохода в бизнесе чаще всего сопряжено с риском, причем связь между этими двумя взаимосвязанными </a:t>
            </a:r>
            <a:r>
              <a:rPr lang="ru-RU" sz="2000" dirty="0" smtClean="0"/>
              <a:t>характеристиками </a:t>
            </a:r>
            <a:r>
              <a:rPr lang="ru-RU" sz="2000" dirty="0"/>
              <a:t>прямо пропорциональная: чем выше обещаемая, </a:t>
            </a:r>
            <a:r>
              <a:rPr lang="ru-RU" sz="2000" dirty="0" smtClean="0"/>
              <a:t>требуемая </a:t>
            </a:r>
            <a:r>
              <a:rPr lang="ru-RU" sz="2000" dirty="0"/>
              <a:t>или ожидаемая доходность, т. е. отдача на вложенный капитал, тем выше и степень риска, связанного с возможным неполучением этой доходности; верно и обратное. Финансовые операции являются именно тем разделом экономических отношений, в котором особенно актуальна житейская мудрость: «Бесплатным бывает лишь сыр в мы- </a:t>
            </a:r>
            <a:r>
              <a:rPr lang="ru-RU" sz="2000" dirty="0" err="1"/>
              <a:t>шеловке</a:t>
            </a:r>
            <a:r>
              <a:rPr lang="ru-RU" sz="2000" dirty="0"/>
              <a:t>»; интерпретации этой мудрости могут быть различны — в </a:t>
            </a:r>
            <a:r>
              <a:rPr lang="ru-RU" sz="2000" dirty="0" smtClean="0"/>
              <a:t>частности</a:t>
            </a:r>
            <a:r>
              <a:rPr lang="ru-RU" sz="2000" dirty="0"/>
              <a:t>, в данном случае плата измеряется определенной степенью риска и величиной возможной потери. </a:t>
            </a:r>
          </a:p>
        </p:txBody>
      </p:sp>
      <p:pic>
        <p:nvPicPr>
          <p:cNvPr id="5122" name="Picture 2" descr="http://i011.radikal.ru/1011/c6/ae5ae3ad145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6209" y="1950977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975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772" y="345057"/>
            <a:ext cx="6197919" cy="539438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</a:rPr>
              <a:t>Концепция </a:t>
            </a:r>
            <a:r>
              <a:rPr lang="ru-RU" sz="2400" dirty="0" smtClean="0">
                <a:solidFill>
                  <a:srgbClr val="FF0000"/>
                </a:solidFill>
              </a:rPr>
              <a:t>стоимости </a:t>
            </a:r>
            <a:r>
              <a:rPr lang="ru-RU" sz="2400" dirty="0">
                <a:solidFill>
                  <a:srgbClr val="FF0000"/>
                </a:solidFill>
              </a:rPr>
              <a:t>капитала 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400" dirty="0" smtClean="0"/>
              <a:t>состоит </a:t>
            </a:r>
            <a:r>
              <a:rPr lang="ru-RU" sz="2400" dirty="0"/>
              <a:t>в том, что практически не существует </a:t>
            </a:r>
            <a:r>
              <a:rPr lang="ru-RU" sz="2400" dirty="0" smtClean="0"/>
              <a:t>бесплатных </a:t>
            </a:r>
            <a:r>
              <a:rPr lang="ru-RU" sz="2400" dirty="0"/>
              <a:t>источников финансирования, причем мобилизация и обслуживание того или иного источника обходятся компании неодинаково. Иными словами, во-первых, каждый источник финансирования имеет свою стоимость в виде относительных расходов, которые компания </a:t>
            </a:r>
            <a:r>
              <a:rPr lang="ru-RU" sz="2400" dirty="0" smtClean="0"/>
              <a:t>вынуждена </a:t>
            </a:r>
            <a:r>
              <a:rPr lang="ru-RU" sz="2400" dirty="0"/>
              <a:t>нести за пользование им, и, во-вторых, значения стоимости </a:t>
            </a:r>
            <a:r>
              <a:rPr lang="ru-RU" sz="2400" dirty="0" smtClean="0"/>
              <a:t>различных </a:t>
            </a:r>
            <a:r>
              <a:rPr lang="ru-RU" sz="2400" dirty="0"/>
              <a:t>источников в принципе не являются независимыми. Эту </a:t>
            </a:r>
            <a:r>
              <a:rPr lang="ru-RU" sz="2400" dirty="0" smtClean="0"/>
              <a:t>характеристику </a:t>
            </a:r>
            <a:r>
              <a:rPr lang="ru-RU" sz="2400" dirty="0"/>
              <a:t>необходимо учитывать, анализируя целесообразность принятия того или иного решения. </a:t>
            </a:r>
          </a:p>
        </p:txBody>
      </p:sp>
      <p:pic>
        <p:nvPicPr>
          <p:cNvPr id="6146" name="Picture 2" descr="http://cs406930.userapi.com/v406930355/4a2e/M3vsc8CLrS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5691" y="2023583"/>
            <a:ext cx="5100168" cy="3825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25925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300" y="112143"/>
            <a:ext cx="6077149" cy="547201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>
                <a:solidFill>
                  <a:srgbClr val="FF0000"/>
                </a:solidFill>
              </a:rPr>
              <a:t>К</a:t>
            </a:r>
            <a:r>
              <a:rPr lang="ru-RU" sz="2000" dirty="0" smtClean="0">
                <a:solidFill>
                  <a:srgbClr val="FF0000"/>
                </a:solidFill>
              </a:rPr>
              <a:t>онцепция </a:t>
            </a:r>
            <a:r>
              <a:rPr lang="ru-RU" sz="2000" dirty="0">
                <a:solidFill>
                  <a:srgbClr val="FF0000"/>
                </a:solidFill>
              </a:rPr>
              <a:t>эффективности </a:t>
            </a:r>
            <a:r>
              <a:rPr lang="ru-RU" sz="2000" dirty="0" smtClean="0">
                <a:solidFill>
                  <a:srgbClr val="FF0000"/>
                </a:solidFill>
              </a:rPr>
              <a:t>рынка</a:t>
            </a:r>
          </a:p>
          <a:p>
            <a:pPr marL="0" indent="0">
              <a:buNone/>
            </a:pPr>
            <a:r>
              <a:rPr lang="ru-RU" sz="2000" dirty="0" smtClean="0"/>
              <a:t> В данной концепции под эффективностью рынка понимается </a:t>
            </a:r>
            <a:r>
              <a:rPr lang="ru-RU" sz="2000" dirty="0"/>
              <a:t>уровень его </a:t>
            </a:r>
            <a:r>
              <a:rPr lang="ru-RU" sz="2000" dirty="0" smtClean="0"/>
              <a:t>информационной </a:t>
            </a:r>
            <a:r>
              <a:rPr lang="ru-RU" sz="2000" dirty="0"/>
              <a:t>насыщенности и доступности информации участникам </a:t>
            </a:r>
            <a:r>
              <a:rPr lang="ru-RU" sz="2000" dirty="0" smtClean="0"/>
              <a:t>рынка</a:t>
            </a:r>
            <a:r>
              <a:rPr lang="ru-RU" sz="2000" dirty="0"/>
              <a:t>. Выделяют три формы эффективности рынка: слабую, умеренную и сильную. В условиях слабой формы эффективности текущие </a:t>
            </a:r>
            <a:r>
              <a:rPr lang="ru-RU" sz="2000" dirty="0" smtClean="0"/>
              <a:t>цены </a:t>
            </a:r>
            <a:r>
              <a:rPr lang="ru-RU" sz="2000" dirty="0"/>
              <a:t>на акции полностью отражают динамику цен предшествующих периодов. В условиях умеренной формы эффективности текущие цены </a:t>
            </a:r>
            <a:r>
              <a:rPr lang="ru-RU" sz="2000" dirty="0" smtClean="0"/>
              <a:t>отражают </a:t>
            </a:r>
            <a:r>
              <a:rPr lang="ru-RU" sz="2000" dirty="0"/>
              <a:t>не только имевшиеся в прошлом изменения цен, но и всю </a:t>
            </a:r>
            <a:r>
              <a:rPr lang="ru-RU" sz="2000" dirty="0" smtClean="0"/>
              <a:t>равнодоступную </a:t>
            </a:r>
            <a:r>
              <a:rPr lang="ru-RU" sz="2000" dirty="0"/>
              <a:t>участникам информацию. Сильная форма эффективности означает, что текущие цены отражают не только общедоступную </a:t>
            </a:r>
            <a:r>
              <a:rPr lang="ru-RU" sz="2000" dirty="0" smtClean="0"/>
              <a:t>информацию</a:t>
            </a:r>
            <a:r>
              <a:rPr lang="ru-RU" sz="2000" dirty="0"/>
              <a:t>, но и сведения, доступ к которым ограничен. </a:t>
            </a:r>
          </a:p>
        </p:txBody>
      </p:sp>
      <p:pic>
        <p:nvPicPr>
          <p:cNvPr id="7170" name="Picture 2" descr="http://valjutnyjrynok.ru/wp-content/uploads/2013/10/20130331074214-c043523e-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4483" y="1511121"/>
            <a:ext cx="41910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7088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6015" y="185140"/>
            <a:ext cx="6784514" cy="6353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</a:rPr>
              <a:t>Концепция асимметричной информации 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400" dirty="0" smtClean="0"/>
              <a:t>тесно </a:t>
            </a:r>
            <a:r>
              <a:rPr lang="ru-RU" sz="2400" dirty="0"/>
              <a:t>связана с </a:t>
            </a:r>
            <a:r>
              <a:rPr lang="ru-RU" sz="2400" dirty="0" smtClean="0"/>
              <a:t>концепцией </a:t>
            </a:r>
            <a:r>
              <a:rPr lang="ru-RU" sz="2400" dirty="0"/>
              <a:t>эффективности рынка капитала. Смысл ее состоит в том, что </a:t>
            </a:r>
            <a:r>
              <a:rPr lang="ru-RU" sz="2400" dirty="0" smtClean="0"/>
              <a:t>отдельные </a:t>
            </a:r>
            <a:r>
              <a:rPr lang="ru-RU" sz="2400" dirty="0"/>
              <a:t>категории лиц могут владеть информацией, недоступной всем участникам рынка в равной мере. Именно эта концепция </a:t>
            </a:r>
            <a:r>
              <a:rPr lang="ru-RU" sz="2400" dirty="0" smtClean="0"/>
              <a:t>объясняет </a:t>
            </a:r>
            <a:r>
              <a:rPr lang="ru-RU" sz="2400" dirty="0"/>
              <a:t>существование рынка, ибо каждый его участник надеется, что та информация, которой он располагает, возможно, неизвестна его </a:t>
            </a:r>
            <a:r>
              <a:rPr lang="ru-RU" sz="2400" dirty="0" smtClean="0"/>
              <a:t>конкурентам</a:t>
            </a:r>
            <a:r>
              <a:rPr lang="ru-RU" sz="2400" dirty="0"/>
              <a:t>, а следовательно, он может принять эффективное решение. </a:t>
            </a:r>
          </a:p>
        </p:txBody>
      </p:sp>
      <p:pic>
        <p:nvPicPr>
          <p:cNvPr id="8194" name="Picture 2" descr="http://www.hi-edu.ru/e-books/xbook848/files/ris-page15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9610" y="3488008"/>
            <a:ext cx="4536659" cy="305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293644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85</TotalTime>
  <Words>1115</Words>
  <Application>Microsoft Office PowerPoint</Application>
  <PresentationFormat>Произвольный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Грань</vt:lpstr>
      <vt:lpstr>Базовые концепции финансового менеджмента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Базовые концепции финансового менеджмента</dc:title>
  <dc:creator>Семен Федоров</dc:creator>
  <cp:lastModifiedBy>User</cp:lastModifiedBy>
  <cp:revision>7</cp:revision>
  <dcterms:created xsi:type="dcterms:W3CDTF">2016-03-02T19:59:10Z</dcterms:created>
  <dcterms:modified xsi:type="dcterms:W3CDTF">2016-06-22T09:58:00Z</dcterms:modified>
</cp:coreProperties>
</file>