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94" r:id="rId1"/>
  </p:sldMasterIdLst>
  <p:notesMasterIdLst>
    <p:notesMasterId r:id="rId33"/>
  </p:notesMasterIdLst>
  <p:sldIdLst>
    <p:sldId id="256" r:id="rId2"/>
    <p:sldId id="284" r:id="rId3"/>
    <p:sldId id="285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6" r:id="rId31"/>
    <p:sldId id="287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0" autoAdjust="0"/>
    <p:restoredTop sz="94664" autoAdjust="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98E2165D-00F4-49C7-B139-4E4332C87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4200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496EA8-7F00-44BE-BE24-E8F36B45F4DF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7" descr="title - 2.png"/>
          <p:cNvPicPr>
            <a:picLocks noChangeAspect="1"/>
          </p:cNvPicPr>
          <p:nvPr/>
        </p:nvPicPr>
        <p:blipFill>
          <a:blip r:embed="rId2" cstate="print"/>
          <a:srcRect l="13043" t="17903" r="2805" b="264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900" y="954741"/>
            <a:ext cx="7315200" cy="1676400"/>
          </a:xfrm>
        </p:spPr>
        <p:txBody>
          <a:bodyPr>
            <a:noAutofit/>
          </a:bodyPr>
          <a:lstStyle>
            <a:lvl1pPr algn="l">
              <a:defRPr sz="4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300" y="2895600"/>
            <a:ext cx="4559300" cy="2590800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8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E5D94-7EE8-46AA-A86C-7FBDC8AAB3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summer1.png"/>
          <p:cNvPicPr>
            <a:picLocks noChangeAspect="1"/>
          </p:cNvPicPr>
          <p:nvPr/>
        </p:nvPicPr>
        <p:blipFill>
          <a:blip r:embed="rId2" cstate="print"/>
          <a:srcRect l="4546" r="4546"/>
          <a:stretch>
            <a:fillRect/>
          </a:stretch>
        </p:blipFill>
        <p:spPr bwMode="auto">
          <a:xfrm>
            <a:off x="0" y="1619250"/>
            <a:ext cx="91440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5887" y="1295400"/>
            <a:ext cx="6399213" cy="1590675"/>
          </a:xfrm>
        </p:spPr>
        <p:txBody>
          <a:bodyPr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5887" y="3657600"/>
            <a:ext cx="6399213" cy="1500187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ts val="1800"/>
              </a:spcBef>
              <a:buFontTx/>
              <a:buNone/>
              <a:defRPr sz="1800" kern="12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472AC-9292-4606-B8ED-C803E9C04C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title - 2.png"/>
          <p:cNvPicPr>
            <a:picLocks noChangeAspect="1"/>
          </p:cNvPicPr>
          <p:nvPr/>
        </p:nvPicPr>
        <p:blipFill>
          <a:blip r:embed="rId2" cstate="print"/>
          <a:srcRect l="13043" t="17903" r="10455" b="987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13BA8-149E-40AA-9608-6F467E8AE6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flowers content.png"/>
          <p:cNvPicPr>
            <a:picLocks noChangeAspect="1"/>
          </p:cNvPicPr>
          <p:nvPr/>
        </p:nvPicPr>
        <p:blipFill>
          <a:blip r:embed="rId2" cstate="print"/>
          <a:srcRect l="4546" t="8217" r="4546" b="131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86055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914400"/>
            <a:ext cx="4114800" cy="50292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1544" y="2286000"/>
            <a:ext cx="2079625" cy="3860799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25B80-9C4E-4AA3-80D9-A232E66055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EA57E15-9996-49CD-A7B2-6B30EAD487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01625"/>
            <a:ext cx="8229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250" y="1981200"/>
            <a:ext cx="6413500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fld id="{17F3A227-7086-4542-BAD2-7914539D64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666666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9pPr>
    </p:titleStyle>
    <p:bodyStyle>
      <a:lvl1pPr marL="349250" indent="-349250" algn="l" rtl="0" eaLnBrk="0" fontAlgn="base" hangingPunct="0">
        <a:spcBef>
          <a:spcPts val="1800"/>
        </a:spcBef>
        <a:spcAft>
          <a:spcPct val="0"/>
        </a:spcAft>
        <a:buBlip>
          <a:blip r:embed="rId7"/>
        </a:buBlip>
        <a:defRPr sz="22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Arial" charset="0"/>
          <a:ea typeface="+mn-ea"/>
          <a:cs typeface="+mn-cs"/>
        </a:defRPr>
      </a:lvl1pPr>
      <a:lvl2pPr marL="577850" indent="-349250" algn="l" rtl="0" eaLnBrk="0" fontAlgn="base" hangingPunct="0">
        <a:spcBef>
          <a:spcPts val="1800"/>
        </a:spcBef>
        <a:spcAft>
          <a:spcPct val="0"/>
        </a:spcAft>
        <a:buBlip>
          <a:blip r:embed="rId8"/>
        </a:buBlip>
        <a:defRPr sz="20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Arial" charset="0"/>
          <a:ea typeface="+mn-ea"/>
          <a:cs typeface="+mn-cs"/>
        </a:defRPr>
      </a:lvl2pPr>
      <a:lvl3pPr marL="806450" indent="-349250" algn="l" rtl="0" eaLnBrk="0" fontAlgn="base" hangingPunct="0">
        <a:spcBef>
          <a:spcPts val="1800"/>
        </a:spcBef>
        <a:spcAft>
          <a:spcPct val="0"/>
        </a:spcAft>
        <a:buBlip>
          <a:blip r:embed="rId7"/>
        </a:buBlip>
        <a:defRPr sz="24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Arial" charset="0"/>
          <a:ea typeface="+mn-ea"/>
          <a:cs typeface="+mn-cs"/>
        </a:defRPr>
      </a:lvl3pPr>
      <a:lvl4pPr marL="1035050" indent="-349250" algn="l" rtl="0" eaLnBrk="0" fontAlgn="base" hangingPunct="0">
        <a:spcBef>
          <a:spcPts val="1800"/>
        </a:spcBef>
        <a:spcAft>
          <a:spcPct val="0"/>
        </a:spcAft>
        <a:buBlip>
          <a:blip r:embed="rId8"/>
        </a:buBlip>
        <a:defRPr sz="20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Arial" charset="0"/>
          <a:ea typeface="+mn-ea"/>
          <a:cs typeface="+mn-cs"/>
        </a:defRPr>
      </a:lvl4pPr>
      <a:lvl5pPr marL="1263650" indent="-349250" algn="l" rtl="0" eaLnBrk="0" fontAlgn="base" hangingPunct="0">
        <a:spcBef>
          <a:spcPts val="1800"/>
        </a:spcBef>
        <a:spcAft>
          <a:spcPct val="0"/>
        </a:spcAft>
        <a:buBlip>
          <a:blip r:embed="rId7"/>
        </a:buBlip>
        <a:defRPr sz="20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Arial" charset="0"/>
          <a:ea typeface="+mn-ea"/>
          <a:cs typeface="+mn-cs"/>
        </a:defRPr>
      </a:lvl5pPr>
      <a:lvl6pPr marL="1492250" indent="-349250" algn="l" defTabSz="914400" rtl="0" eaLnBrk="1" latinLnBrk="0" hangingPunct="1">
        <a:spcBef>
          <a:spcPts val="1800"/>
        </a:spcBef>
        <a:buFontTx/>
        <a:buBlip>
          <a:blip r:embed="rId8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6pPr>
      <a:lvl7pPr marL="1720850" indent="-349250" algn="l" defTabSz="914400" rtl="0" eaLnBrk="1" latinLnBrk="0" hangingPunct="1">
        <a:spcBef>
          <a:spcPts val="1800"/>
        </a:spcBef>
        <a:buFontTx/>
        <a:buBlip>
          <a:blip r:embed="rId7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7pPr>
      <a:lvl8pPr marL="1949450" indent="-349250" algn="l" defTabSz="914400" rtl="0" eaLnBrk="1" latinLnBrk="0" hangingPunct="1">
        <a:spcBef>
          <a:spcPts val="1800"/>
        </a:spcBef>
        <a:buFontTx/>
        <a:buBlip>
          <a:blip r:embed="rId8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8pPr>
      <a:lvl9pPr marL="2178050" indent="-349250" algn="l" defTabSz="914400" rtl="0" eaLnBrk="1" latinLnBrk="0" hangingPunct="1">
        <a:spcBef>
          <a:spcPts val="1800"/>
        </a:spcBef>
        <a:buFontTx/>
        <a:buBlip>
          <a:blip r:embed="rId7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33375"/>
            <a:ext cx="8915400" cy="2374900"/>
          </a:xfrm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666666"/>
                </a:solidFill>
              </a:rPr>
              <a:t>        </a:t>
            </a:r>
            <a:r>
              <a:rPr lang="ru-RU" sz="4000" b="1" smtClean="0">
                <a:solidFill>
                  <a:srgbClr val="666666"/>
                </a:solidFill>
              </a:rPr>
              <a:t>Основы современных        </a:t>
            </a:r>
            <a:br>
              <a:rPr lang="ru-RU" sz="4000" b="1" smtClean="0">
                <a:solidFill>
                  <a:srgbClr val="666666"/>
                </a:solidFill>
              </a:rPr>
            </a:br>
            <a:r>
              <a:rPr lang="en-US" sz="4000" b="1" smtClean="0">
                <a:solidFill>
                  <a:srgbClr val="666666"/>
                </a:solidFill>
              </a:rPr>
              <a:t>         </a:t>
            </a:r>
            <a:r>
              <a:rPr lang="ru-RU" sz="4000" b="1" smtClean="0">
                <a:solidFill>
                  <a:srgbClr val="666666"/>
                </a:solidFill>
              </a:rPr>
              <a:t>операционных систем</a:t>
            </a:r>
            <a:br>
              <a:rPr lang="ru-RU" sz="4000" b="1" smtClean="0">
                <a:solidFill>
                  <a:srgbClr val="666666"/>
                </a:solidFill>
              </a:rPr>
            </a:br>
            <a:r>
              <a:rPr lang="en-US" sz="4000" b="1" smtClean="0">
                <a:solidFill>
                  <a:srgbClr val="666666"/>
                </a:solidFill>
              </a:rPr>
              <a:t>                          </a:t>
            </a:r>
            <a:r>
              <a:rPr lang="ru-RU" sz="3200" i="1" smtClean="0">
                <a:solidFill>
                  <a:srgbClr val="666666"/>
                </a:solidFill>
              </a:rPr>
              <a:t>Лекция </a:t>
            </a:r>
            <a:r>
              <a:rPr lang="en-US" sz="3200" i="1" smtClean="0">
                <a:solidFill>
                  <a:srgbClr val="666666"/>
                </a:solidFill>
              </a:rPr>
              <a:t>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Схема трансляции адресов</a:t>
            </a:r>
            <a:endParaRPr lang="en-US" sz="3600" b="1" smtClean="0"/>
          </a:p>
        </p:txBody>
      </p:sp>
      <p:sp>
        <p:nvSpPr>
          <p:cNvPr id="429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b="1">
                <a:latin typeface="+mn-lt"/>
              </a:rPr>
              <a:t>Адрес, генерируемый процессором, подразделяется на</a:t>
            </a:r>
            <a:r>
              <a:rPr lang="en-US" sz="2400" b="1">
                <a:latin typeface="+mn-lt"/>
              </a:rPr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400" b="1" i="1">
                <a:latin typeface="+mn-lt"/>
              </a:rPr>
              <a:t>Номер страницы</a:t>
            </a:r>
            <a:r>
              <a:rPr lang="en-US" sz="2400" b="1">
                <a:latin typeface="+mn-lt"/>
              </a:rPr>
              <a:t> </a:t>
            </a:r>
            <a:r>
              <a:rPr lang="en-US" sz="2400" b="1" i="1">
                <a:latin typeface="+mn-lt"/>
              </a:rPr>
              <a:t>(p)</a:t>
            </a:r>
            <a:r>
              <a:rPr lang="en-US" sz="2400" b="1">
                <a:latin typeface="+mn-lt"/>
              </a:rPr>
              <a:t> – </a:t>
            </a:r>
            <a:r>
              <a:rPr lang="ru-RU" sz="2400" b="1">
                <a:latin typeface="+mn-lt"/>
              </a:rPr>
              <a:t>используется как индекс в таблице страниц</a:t>
            </a:r>
            <a:r>
              <a:rPr lang="en-US" sz="2400" b="1">
                <a:latin typeface="+mn-lt"/>
              </a:rPr>
              <a:t>; </a:t>
            </a:r>
            <a:r>
              <a:rPr lang="ru-RU" sz="2400" b="1">
                <a:latin typeface="+mn-lt"/>
              </a:rPr>
              <a:t>содержит базовый адрес (начала) каждой страницы в физической памяти</a:t>
            </a:r>
            <a:r>
              <a:rPr lang="en-US" sz="2400" b="1">
                <a:latin typeface="+mn-lt"/>
              </a:rPr>
              <a:t>.</a:t>
            </a:r>
            <a:br>
              <a:rPr lang="en-US" sz="2400" b="1">
                <a:latin typeface="+mn-lt"/>
              </a:rPr>
            </a:br>
            <a:endParaRPr lang="en-US" sz="2400" b="1">
              <a:latin typeface="+mn-lt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400" b="1" i="1">
                <a:latin typeface="+mn-lt"/>
              </a:rPr>
              <a:t>Смещение внутри страницы</a:t>
            </a:r>
            <a:r>
              <a:rPr lang="en-US" sz="2400" b="1">
                <a:latin typeface="+mn-lt"/>
              </a:rPr>
              <a:t> </a:t>
            </a:r>
            <a:r>
              <a:rPr lang="en-US" sz="2400" b="1" i="1">
                <a:latin typeface="+mn-lt"/>
              </a:rPr>
              <a:t>(d)</a:t>
            </a:r>
            <a:r>
              <a:rPr lang="en-US" sz="2400" b="1">
                <a:latin typeface="+mn-lt"/>
              </a:rPr>
              <a:t> – </a:t>
            </a:r>
            <a:r>
              <a:rPr lang="ru-RU" sz="2400" b="1">
                <a:latin typeface="+mn-lt"/>
              </a:rPr>
              <a:t>присоединяется к базовому адресу, в результате чего формируется физический адрес в памяти, посылаемый в </a:t>
            </a:r>
            <a:r>
              <a:rPr lang="en-US" sz="2400" b="1">
                <a:latin typeface="+mn-lt"/>
              </a:rPr>
              <a:t>MMU.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b="1">
              <a:latin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1625"/>
            <a:ext cx="8218488" cy="679450"/>
          </a:xfrm>
        </p:spPr>
        <p:txBody>
          <a:bodyPr/>
          <a:lstStyle/>
          <a:p>
            <a:pPr eaLnBrk="1" hangingPunct="1"/>
            <a:r>
              <a:rPr lang="ru-RU" sz="3600" b="1" smtClean="0"/>
              <a:t>Архитектура трансляции адресов</a:t>
            </a:r>
            <a:endParaRPr lang="en-US" sz="3600" b="1" smtClean="0"/>
          </a:p>
        </p:txBody>
      </p:sp>
      <p:pic>
        <p:nvPicPr>
          <p:cNvPr id="17413" name="Picture 5" descr="Fig_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196975"/>
            <a:ext cx="6605587" cy="50879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44475"/>
            <a:ext cx="8435975" cy="808038"/>
          </a:xfrm>
        </p:spPr>
        <p:txBody>
          <a:bodyPr/>
          <a:lstStyle/>
          <a:p>
            <a:pPr eaLnBrk="1" hangingPunct="1"/>
            <a:r>
              <a:rPr lang="ru-RU" sz="3200" b="1" smtClean="0"/>
              <a:t>Пример страничной организации</a:t>
            </a:r>
            <a:endParaRPr lang="en-US" sz="3200" b="1" smtClean="0"/>
          </a:p>
        </p:txBody>
      </p:sp>
      <p:pic>
        <p:nvPicPr>
          <p:cNvPr id="18437" name="Picture 5" descr="Fig_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1062038"/>
            <a:ext cx="5616575" cy="52181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847013" cy="679450"/>
          </a:xfrm>
        </p:spPr>
        <p:txBody>
          <a:bodyPr/>
          <a:lstStyle/>
          <a:p>
            <a:pPr eaLnBrk="1" hangingPunct="1"/>
            <a:r>
              <a:rPr lang="ru-RU" sz="3600" b="1" smtClean="0"/>
              <a:t>Пример страничной организации</a:t>
            </a:r>
            <a:endParaRPr lang="en-US" sz="3600" b="1" smtClean="0"/>
          </a:p>
        </p:txBody>
      </p:sp>
      <p:pic>
        <p:nvPicPr>
          <p:cNvPr id="19461" name="Picture 5" descr="Fig_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908050"/>
            <a:ext cx="4287838" cy="5473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433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1038" y="325438"/>
            <a:ext cx="7627937" cy="4254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>
                <a:latin typeface="+mj-lt"/>
              </a:rPr>
              <a:t>Список свободных фреймов</a:t>
            </a:r>
            <a:endParaRPr lang="en-US" sz="3600" b="1">
              <a:latin typeface="+mj-lt"/>
            </a:endParaRPr>
          </a:p>
        </p:txBody>
      </p:sp>
      <p:pic>
        <p:nvPicPr>
          <p:cNvPr id="20485" name="Picture 5" descr="Fig_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052513"/>
            <a:ext cx="7058025" cy="508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Реализация таблицы страниц</a:t>
            </a:r>
            <a:endParaRPr lang="en-US" sz="3600" b="1" smtClean="0"/>
          </a:p>
        </p:txBody>
      </p:sp>
      <p:sp>
        <p:nvSpPr>
          <p:cNvPr id="434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557338"/>
            <a:ext cx="8007350" cy="41910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ru-RU" sz="2000" b="1" dirty="0">
                <a:latin typeface="+mn-lt"/>
              </a:rPr>
              <a:t>Таблица страниц хранится в основной памяти</a:t>
            </a:r>
            <a:r>
              <a:rPr lang="en-US" sz="2000" b="1" dirty="0">
                <a:latin typeface="+mn-lt"/>
              </a:rPr>
              <a:t>.</a:t>
            </a:r>
          </a:p>
          <a:p>
            <a:pPr eaLnBrk="1" hangingPunct="1">
              <a:defRPr/>
            </a:pPr>
            <a:r>
              <a:rPr lang="en-US" sz="2000" b="1" i="1" dirty="0">
                <a:latin typeface="+mn-lt"/>
              </a:rPr>
              <a:t>Page-table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i="1" dirty="0">
                <a:latin typeface="+mn-lt"/>
              </a:rPr>
              <a:t>base register (</a:t>
            </a:r>
            <a:r>
              <a:rPr lang="en-US" sz="2000" b="1" dirty="0">
                <a:latin typeface="+mn-lt"/>
              </a:rPr>
              <a:t>PTBR) </a:t>
            </a:r>
            <a:r>
              <a:rPr lang="ru-RU" sz="2000" b="1" dirty="0">
                <a:latin typeface="+mn-lt"/>
              </a:rPr>
              <a:t>указывает на таблицу задает длину таблицы страниц</a:t>
            </a:r>
            <a:r>
              <a:rPr lang="en-US" sz="2000" b="1" dirty="0">
                <a:latin typeface="+mn-lt"/>
              </a:rPr>
              <a:t>.</a:t>
            </a:r>
          </a:p>
          <a:p>
            <a:pPr eaLnBrk="1" hangingPunct="1">
              <a:defRPr/>
            </a:pPr>
            <a:r>
              <a:rPr lang="ru-RU" sz="2000" b="1" dirty="0">
                <a:latin typeface="+mn-lt"/>
              </a:rPr>
              <a:t>При такой схеме доступ к любым данным или команде требует двух обращений к памяти – одно в таблицу страниц, другое – собственно к данным (команде)</a:t>
            </a:r>
            <a:r>
              <a:rPr lang="en-US" sz="2000" b="1" dirty="0">
                <a:latin typeface="+mn-lt"/>
              </a:rPr>
              <a:t>.</a:t>
            </a:r>
          </a:p>
          <a:p>
            <a:pPr eaLnBrk="1" hangingPunct="1">
              <a:defRPr/>
            </a:pPr>
            <a:r>
              <a:rPr lang="ru-RU" sz="2000" b="1" dirty="0">
                <a:latin typeface="+mn-lt"/>
              </a:rPr>
              <a:t>Эта проблема двух обращений в память может быть решена кешированием </a:t>
            </a:r>
            <a:r>
              <a:rPr lang="en-US" sz="2000" b="1" dirty="0">
                <a:latin typeface="+mn-lt"/>
              </a:rPr>
              <a:t>(cache), </a:t>
            </a:r>
            <a:r>
              <a:rPr lang="ru-RU" sz="2000" b="1" dirty="0">
                <a:latin typeface="+mn-lt"/>
              </a:rPr>
              <a:t>т.е. </a:t>
            </a:r>
            <a:r>
              <a:rPr lang="ru-RU" sz="2000" b="1" dirty="0" smtClean="0">
                <a:latin typeface="+mn-lt"/>
              </a:rPr>
              <a:t>использованием </a:t>
            </a:r>
            <a:r>
              <a:rPr lang="ru-RU" sz="2000" b="1" dirty="0">
                <a:latin typeface="+mn-lt"/>
              </a:rPr>
              <a:t>ассоциативной памяти, иначе называемой </a:t>
            </a:r>
            <a:r>
              <a:rPr lang="en-US" sz="2000" b="1" i="1" dirty="0">
                <a:latin typeface="+mn-lt"/>
              </a:rPr>
              <a:t>translation look-aside buffers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i="1" dirty="0">
                <a:latin typeface="+mn-lt"/>
              </a:rPr>
              <a:t>(TLBs)</a:t>
            </a:r>
            <a:endParaRPr lang="ru-RU" sz="2000" b="1" i="1" dirty="0">
              <a:latin typeface="+mn-lt"/>
            </a:endParaRPr>
          </a:p>
          <a:p>
            <a:pPr eaLnBrk="1" hangingPunct="1">
              <a:defRPr/>
            </a:pPr>
            <a:r>
              <a:rPr lang="en-US" sz="2000" b="1" dirty="0">
                <a:latin typeface="+mn-lt"/>
              </a:rPr>
              <a:t>“</a:t>
            </a:r>
            <a:r>
              <a:rPr lang="ru-RU" sz="2000" b="1" dirty="0">
                <a:latin typeface="+mn-lt"/>
              </a:rPr>
              <a:t>Эльбрус</a:t>
            </a:r>
            <a:r>
              <a:rPr lang="en-US" sz="2000" b="1" dirty="0">
                <a:latin typeface="+mn-lt"/>
              </a:rPr>
              <a:t>” – </a:t>
            </a:r>
            <a:r>
              <a:rPr lang="ru-RU" sz="2000" b="1" dirty="0">
                <a:latin typeface="+mn-lt"/>
              </a:rPr>
              <a:t>РТСП – регистр таблицы страниц пользователя</a:t>
            </a:r>
            <a:r>
              <a:rPr lang="en-US" sz="2000" b="1" dirty="0">
                <a:latin typeface="+mn-lt"/>
              </a:rPr>
              <a:t>; </a:t>
            </a:r>
            <a:r>
              <a:rPr lang="ru-RU" sz="2000" b="1" dirty="0">
                <a:latin typeface="+mn-lt"/>
              </a:rPr>
              <a:t>размер таблицы страниц хранился в ее дескрипторе, как для любого массива</a:t>
            </a:r>
            <a:endParaRPr lang="en-US" sz="2000" b="1" dirty="0">
              <a:latin typeface="+mn-l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Ассоциативная память (</a:t>
            </a:r>
            <a:r>
              <a:rPr lang="en-US" sz="3600" b="1" smtClean="0"/>
              <a:t>cache)</a:t>
            </a:r>
          </a:p>
        </p:txBody>
      </p:sp>
      <p:sp>
        <p:nvSpPr>
          <p:cNvPr id="435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5250" y="1714488"/>
            <a:ext cx="6921526" cy="441167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>
                <a:latin typeface="+mn-lt"/>
              </a:rPr>
              <a:t>Ассоциативная память</a:t>
            </a:r>
            <a:r>
              <a:rPr lang="en-US" sz="2400" b="1" dirty="0">
                <a:latin typeface="+mn-lt"/>
              </a:rPr>
              <a:t>: </a:t>
            </a:r>
            <a:r>
              <a:rPr lang="ru-RU" sz="2400" b="1" dirty="0">
                <a:latin typeface="+mn-lt"/>
              </a:rPr>
              <a:t>параллельный поиск</a:t>
            </a:r>
            <a:r>
              <a:rPr lang="en-US" sz="2400" b="1" dirty="0">
                <a:latin typeface="+mn-lt"/>
              </a:rPr>
              <a:t> </a:t>
            </a:r>
          </a:p>
          <a:p>
            <a:pPr eaLnBrk="1" hangingPunct="1">
              <a:defRPr/>
            </a:pPr>
            <a:r>
              <a:rPr lang="ru-RU" sz="2400" b="1" dirty="0">
                <a:latin typeface="+mn-lt"/>
              </a:rPr>
              <a:t>Таблица пар</a:t>
            </a:r>
            <a:r>
              <a:rPr lang="en-US" sz="2400" b="1" dirty="0">
                <a:latin typeface="+mn-lt"/>
              </a:rPr>
              <a:t>: (</a:t>
            </a:r>
            <a:r>
              <a:rPr lang="ru-RU" sz="2400" b="1" i="1" dirty="0">
                <a:latin typeface="+mn-lt"/>
              </a:rPr>
              <a:t>номер страницы, номер фрейма</a:t>
            </a:r>
            <a:r>
              <a:rPr lang="ru-RU" sz="2400" b="1" dirty="0">
                <a:latin typeface="+mn-lt"/>
              </a:rPr>
              <a:t>)</a:t>
            </a:r>
          </a:p>
          <a:p>
            <a:pPr eaLnBrk="1" hangingPunct="1">
              <a:defRPr/>
            </a:pPr>
            <a:r>
              <a:rPr lang="ru-RU" sz="2400" b="1" dirty="0">
                <a:latin typeface="+mn-lt"/>
              </a:rPr>
              <a:t>Трансляция адресов</a:t>
            </a:r>
            <a:r>
              <a:rPr lang="en-US" sz="2400" b="1" dirty="0">
                <a:latin typeface="+mn-lt"/>
              </a:rPr>
              <a:t> (A´, A´´)</a:t>
            </a:r>
          </a:p>
          <a:p>
            <a:pPr lvl="1" eaLnBrk="1" hangingPunct="1">
              <a:defRPr/>
            </a:pPr>
            <a:r>
              <a:rPr lang="ru-RU" sz="2400" b="1" dirty="0">
                <a:latin typeface="+mn-lt"/>
              </a:rPr>
              <a:t>Если</a:t>
            </a:r>
            <a:r>
              <a:rPr lang="en-US" sz="2400" b="1" dirty="0">
                <a:latin typeface="+mn-lt"/>
              </a:rPr>
              <a:t> A´ </a:t>
            </a:r>
            <a:r>
              <a:rPr lang="ru-RU" sz="2400" b="1" dirty="0">
                <a:latin typeface="+mn-lt"/>
              </a:rPr>
              <a:t>- на ассоциативном регистре</a:t>
            </a:r>
            <a:r>
              <a:rPr lang="en-US" sz="2400" b="1" dirty="0">
                <a:latin typeface="+mn-lt"/>
              </a:rPr>
              <a:t>, </a:t>
            </a:r>
            <a:r>
              <a:rPr lang="ru-RU" sz="2400" b="1" dirty="0">
                <a:latin typeface="+mn-lt"/>
              </a:rPr>
              <a:t>найти соответствующий номер фрейма</a:t>
            </a:r>
            <a:r>
              <a:rPr lang="en-US" sz="2400" b="1" dirty="0">
                <a:latin typeface="+mn-lt"/>
              </a:rPr>
              <a:t>. </a:t>
            </a:r>
          </a:p>
          <a:p>
            <a:pPr lvl="1" eaLnBrk="1" hangingPunct="1">
              <a:defRPr/>
            </a:pPr>
            <a:r>
              <a:rPr lang="ru-RU" sz="2400" b="1" dirty="0">
                <a:latin typeface="+mn-lt"/>
              </a:rPr>
              <a:t>Иначе выбрать номер фрейма из таблицы страниц в памяти</a:t>
            </a:r>
            <a:endParaRPr lang="en-US" sz="2400" b="1" dirty="0">
              <a:latin typeface="+mn-lt"/>
            </a:endParaRPr>
          </a:p>
          <a:p>
            <a:pPr eaLnBrk="1" hangingPunct="1">
              <a:defRPr/>
            </a:pPr>
            <a:endParaRPr lang="en-US" sz="2400" b="1" dirty="0">
              <a:latin typeface="+mn-l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435975" cy="863600"/>
          </a:xfrm>
        </p:spPr>
        <p:txBody>
          <a:bodyPr/>
          <a:lstStyle/>
          <a:p>
            <a:pPr eaLnBrk="1" hangingPunct="1"/>
            <a:r>
              <a:rPr lang="ru-RU" sz="3600" b="1" smtClean="0"/>
              <a:t>Аппаратная поддержка страничной организации</a:t>
            </a:r>
            <a:r>
              <a:rPr lang="en-US" sz="3600" b="1" smtClean="0"/>
              <a:t>: TLB</a:t>
            </a:r>
          </a:p>
        </p:txBody>
      </p:sp>
      <p:pic>
        <p:nvPicPr>
          <p:cNvPr id="23557" name="Picture 5" descr="Fig_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1196975"/>
            <a:ext cx="6840537" cy="51927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Эффективное время поиска </a:t>
            </a:r>
            <a:r>
              <a:rPr lang="en-US" sz="3600" b="1" smtClean="0"/>
              <a:t>(effective access time – EAT)</a:t>
            </a:r>
          </a:p>
        </p:txBody>
      </p:sp>
      <p:sp>
        <p:nvSpPr>
          <p:cNvPr id="437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b="1">
                <a:latin typeface="+mn-lt"/>
              </a:rPr>
              <a:t>Ассоциативный поиск</a:t>
            </a:r>
            <a:r>
              <a:rPr lang="en-US" sz="2400" b="1">
                <a:latin typeface="+mn-lt"/>
              </a:rPr>
              <a:t> = </a:t>
            </a:r>
            <a:r>
              <a:rPr lang="en-US" sz="2400" b="1">
                <a:latin typeface="+mn-lt"/>
                <a:sym typeface="Symbol" pitchFamily="18" charset="2"/>
              </a:rPr>
              <a:t> </a:t>
            </a:r>
            <a:r>
              <a:rPr lang="ru-RU" sz="2400" b="1">
                <a:latin typeface="+mn-lt"/>
                <a:sym typeface="Symbol" pitchFamily="18" charset="2"/>
              </a:rPr>
              <a:t>единиц времени</a:t>
            </a:r>
            <a:endParaRPr lang="en-US" sz="2400" b="1">
              <a:latin typeface="+mn-lt"/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>
                <a:latin typeface="+mn-lt"/>
                <a:sym typeface="Symbol" pitchFamily="18" charset="2"/>
              </a:rPr>
              <a:t>Предположим, что цикл памяти – 1 микросекунда</a:t>
            </a:r>
            <a:endParaRPr lang="en-US" sz="2400" b="1">
              <a:latin typeface="+mn-lt"/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>
                <a:latin typeface="+mn-lt"/>
                <a:sym typeface="Symbol" pitchFamily="18" charset="2"/>
              </a:rPr>
              <a:t>Hit ratio – </a:t>
            </a:r>
            <a:r>
              <a:rPr lang="ru-RU" sz="2400" b="1">
                <a:latin typeface="+mn-lt"/>
                <a:sym typeface="Symbol" pitchFamily="18" charset="2"/>
              </a:rPr>
              <a:t>отношение, указывающее, сколько раз (в среднем) номер страницы будет найден по ассоциативным регистрам. Отношение зависит от размера кэш-памяти </a:t>
            </a:r>
            <a:r>
              <a:rPr lang="en-US" sz="2400" b="1">
                <a:latin typeface="+mn-lt"/>
                <a:sym typeface="Symbol" pitchFamily="18" charset="2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>
                <a:latin typeface="+mn-lt"/>
                <a:sym typeface="Symbol" pitchFamily="18" charset="2"/>
              </a:rPr>
              <a:t>Hit ratio = 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>
                <a:latin typeface="+mn-lt"/>
                <a:sym typeface="Symbol" pitchFamily="18" charset="2"/>
              </a:rPr>
              <a:t>Effective Access Time (EAT)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b="1">
                <a:latin typeface="+mn-lt"/>
              </a:rPr>
              <a:t>		EAT = (1 + </a:t>
            </a:r>
            <a:r>
              <a:rPr lang="en-US" sz="2400" b="1">
                <a:latin typeface="+mn-lt"/>
                <a:sym typeface="Symbol" pitchFamily="18" charset="2"/>
              </a:rPr>
              <a:t>)  + (2 + )(1 – )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b="1">
                <a:latin typeface="+mn-lt"/>
                <a:sym typeface="Symbol" pitchFamily="18" charset="2"/>
              </a:rPr>
              <a:t>			= 2 +  – 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b="1">
              <a:latin typeface="+mn-l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Защита памяти</a:t>
            </a:r>
            <a:endParaRPr lang="en-US" sz="3600" b="1" smtClean="0"/>
          </a:p>
        </p:txBody>
      </p:sp>
      <p:sp>
        <p:nvSpPr>
          <p:cNvPr id="438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ru-RU" sz="2400" b="1">
                <a:latin typeface="+mn-lt"/>
              </a:rPr>
              <a:t>Защита памяти может быть реализована описанием каждого фрейма специальным битом </a:t>
            </a:r>
            <a:r>
              <a:rPr lang="en-US" sz="2400" b="1">
                <a:latin typeface="+mn-lt"/>
              </a:rPr>
              <a:t>(valid/invalid).</a:t>
            </a:r>
            <a:br>
              <a:rPr lang="en-US" sz="2400" b="1">
                <a:latin typeface="+mn-lt"/>
              </a:rPr>
            </a:br>
            <a:endParaRPr lang="en-US" sz="2400" b="1">
              <a:latin typeface="+mn-lt"/>
            </a:endParaRPr>
          </a:p>
          <a:p>
            <a:pPr eaLnBrk="1" hangingPunct="1">
              <a:defRPr/>
            </a:pPr>
            <a:r>
              <a:rPr lang="ru-RU" sz="2400" b="1">
                <a:latin typeface="+mn-lt"/>
              </a:rPr>
              <a:t>Данный бит хранится в каждом элементе таблицы страниц</a:t>
            </a:r>
            <a:r>
              <a:rPr lang="en-US" sz="2400" b="1">
                <a:latin typeface="+mn-lt"/>
              </a:rPr>
              <a:t>:</a:t>
            </a:r>
          </a:p>
          <a:p>
            <a:pPr lvl="1" eaLnBrk="1" hangingPunct="1">
              <a:defRPr/>
            </a:pPr>
            <a:r>
              <a:rPr lang="en-US" sz="2400" b="1">
                <a:latin typeface="+mn-lt"/>
              </a:rPr>
              <a:t>“valid” </a:t>
            </a:r>
            <a:r>
              <a:rPr lang="ru-RU" sz="2400" b="1">
                <a:latin typeface="+mn-lt"/>
              </a:rPr>
              <a:t>указывает, что данная страница принадлежит логической памяти процесса</a:t>
            </a:r>
            <a:r>
              <a:rPr lang="en-US" sz="2400" b="1">
                <a:latin typeface="+mn-lt"/>
              </a:rPr>
              <a:t>.</a:t>
            </a:r>
          </a:p>
          <a:p>
            <a:pPr lvl="1" eaLnBrk="1" hangingPunct="1">
              <a:defRPr/>
            </a:pPr>
            <a:r>
              <a:rPr lang="en-US" sz="2400" b="1">
                <a:latin typeface="+mn-lt"/>
              </a:rPr>
              <a:t>“invalid” </a:t>
            </a:r>
            <a:r>
              <a:rPr lang="ru-RU" sz="2400" b="1">
                <a:latin typeface="+mn-lt"/>
              </a:rPr>
              <a:t>указывает, что это не так</a:t>
            </a:r>
            <a:r>
              <a:rPr lang="en-US" sz="2400" b="1">
                <a:latin typeface="+mn-lt"/>
              </a:rPr>
              <a:t>.</a:t>
            </a:r>
          </a:p>
          <a:p>
            <a:pPr eaLnBrk="1" hangingPunct="1">
              <a:defRPr/>
            </a:pPr>
            <a:endParaRPr lang="en-US" sz="2400" b="1"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0" hangingPunct="0">
              <a:defRPr/>
            </a:pPr>
            <a:fld id="{CEC06257-5618-4383-A3BF-AD01E85D94B9}" type="slidenum"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</a:rPr>
              <a:pPr algn="r" eaLnBrk="0" hangingPunct="0">
                <a:defRPr/>
              </a:pPr>
              <a:t>2</a:t>
            </a:fld>
            <a:endParaRPr lang="en-US" sz="120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28600"/>
            <a:ext cx="8134350" cy="823913"/>
          </a:xfrm>
        </p:spPr>
        <p:txBody>
          <a:bodyPr/>
          <a:lstStyle/>
          <a:p>
            <a:pPr eaLnBrk="1" hangingPunct="1"/>
            <a:r>
              <a:rPr lang="ru-RU" sz="3600" b="1" smtClean="0"/>
              <a:t>Откачка и подкачка </a:t>
            </a:r>
            <a:r>
              <a:rPr lang="en-US" sz="3600" b="1" smtClean="0"/>
              <a:t>(swapping)</a:t>
            </a:r>
          </a:p>
        </p:txBody>
      </p:sp>
      <p:sp>
        <p:nvSpPr>
          <p:cNvPr id="4198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295400"/>
            <a:ext cx="7989888" cy="479742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1800" b="1">
                <a:latin typeface="+mn-lt"/>
              </a:rPr>
              <a:t>Процесс может быть временно откачан в файл откачки </a:t>
            </a:r>
            <a:r>
              <a:rPr lang="en-US" sz="1800" b="1">
                <a:latin typeface="+mn-lt"/>
              </a:rPr>
              <a:t>(backing store)</a:t>
            </a:r>
            <a:r>
              <a:rPr lang="ru-RU" sz="1800" b="1">
                <a:latin typeface="+mn-lt"/>
              </a:rPr>
              <a:t> и затем возвращен обратно в память для продолжения его выполнения</a:t>
            </a:r>
            <a:r>
              <a:rPr lang="en-US" sz="1800" b="1">
                <a:latin typeface="+mn-lt"/>
              </a:rPr>
              <a:t>.</a:t>
            </a:r>
            <a:br>
              <a:rPr lang="en-US" sz="1800" b="1">
                <a:latin typeface="+mn-lt"/>
              </a:rPr>
            </a:br>
            <a:endParaRPr lang="en-US" sz="1800" b="1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1800" b="1" i="1">
                <a:latin typeface="+mn-lt"/>
              </a:rPr>
              <a:t>Файл откачки</a:t>
            </a:r>
            <a:r>
              <a:rPr lang="en-US" sz="1800" b="1">
                <a:latin typeface="+mn-lt"/>
              </a:rPr>
              <a:t> – </a:t>
            </a:r>
            <a:r>
              <a:rPr lang="ru-RU" sz="1800" b="1">
                <a:latin typeface="+mn-lt"/>
              </a:rPr>
              <a:t>пространство на быстром диске, достаточно большое, чтобы разместить</a:t>
            </a:r>
            <a:r>
              <a:rPr lang="en-US" sz="1800" b="1">
                <a:latin typeface="+mn-lt"/>
              </a:rPr>
              <a:t> </a:t>
            </a:r>
            <a:r>
              <a:rPr lang="ru-RU" sz="1800" b="1">
                <a:latin typeface="+mn-lt"/>
              </a:rPr>
              <a:t>образы памяти всех задач</a:t>
            </a:r>
            <a:r>
              <a:rPr lang="en-US" sz="1800" b="1">
                <a:latin typeface="+mn-lt"/>
              </a:rPr>
              <a:t>; </a:t>
            </a:r>
            <a:r>
              <a:rPr lang="ru-RU" sz="1800" b="1">
                <a:latin typeface="+mn-lt"/>
              </a:rPr>
              <a:t>должен быть обеспечен прямой доступ ко всем образам памяти</a:t>
            </a:r>
            <a:r>
              <a:rPr lang="en-US" sz="1800" b="1">
                <a:latin typeface="+mn-lt"/>
              </a:rPr>
              <a:t>.</a:t>
            </a:r>
            <a:br>
              <a:rPr lang="en-US" sz="1800" b="1">
                <a:latin typeface="+mn-lt"/>
              </a:rPr>
            </a:br>
            <a:endParaRPr lang="en-US" sz="1800" b="1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1800" b="1" i="1">
                <a:latin typeface="+mn-lt"/>
              </a:rPr>
              <a:t>Roll out, roll in</a:t>
            </a:r>
            <a:r>
              <a:rPr lang="en-US" sz="1800" b="1">
                <a:latin typeface="+mn-lt"/>
              </a:rPr>
              <a:t> – </a:t>
            </a:r>
            <a:r>
              <a:rPr lang="ru-RU" sz="1800" b="1">
                <a:latin typeface="+mn-lt"/>
              </a:rPr>
              <a:t>вариант стратегии откачки и подкачки на базе приоритетов</a:t>
            </a:r>
            <a:r>
              <a:rPr lang="en-US" sz="1800" b="1">
                <a:latin typeface="+mn-lt"/>
              </a:rPr>
              <a:t>: </a:t>
            </a:r>
            <a:r>
              <a:rPr lang="ru-RU" sz="1800" b="1">
                <a:latin typeface="+mn-lt"/>
              </a:rPr>
              <a:t>более приоритетные процессы исполняются, менее приоритетные – откачиваются во внешнюю память</a:t>
            </a:r>
            <a:r>
              <a:rPr lang="en-US" sz="1800" b="1">
                <a:latin typeface="+mn-lt"/>
              </a:rPr>
              <a:t>.</a:t>
            </a:r>
            <a:br>
              <a:rPr lang="en-US" sz="1800" b="1">
                <a:latin typeface="+mn-lt"/>
              </a:rPr>
            </a:br>
            <a:endParaRPr lang="en-US" sz="1800" b="1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1800" b="1">
                <a:latin typeface="+mn-lt"/>
              </a:rPr>
              <a:t>Наибольшие временные затраты на откачку – затраты на передачу данных</a:t>
            </a:r>
            <a:r>
              <a:rPr lang="en-US" sz="1800" b="1">
                <a:latin typeface="+mn-lt"/>
              </a:rPr>
              <a:t>; </a:t>
            </a:r>
            <a:r>
              <a:rPr lang="ru-RU" sz="1800" b="1">
                <a:latin typeface="+mn-lt"/>
              </a:rPr>
              <a:t>общее время откачки пропорционально объему откачиваемых данных</a:t>
            </a:r>
            <a:r>
              <a:rPr lang="en-US" sz="1800" b="1">
                <a:latin typeface="+mn-lt"/>
              </a:rPr>
              <a:t>.</a:t>
            </a:r>
            <a:br>
              <a:rPr lang="en-US" sz="1800" b="1">
                <a:latin typeface="+mn-lt"/>
              </a:rPr>
            </a:br>
            <a:endParaRPr lang="en-US" sz="1800" b="1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1800" b="1">
                <a:latin typeface="+mn-lt"/>
              </a:rPr>
              <a:t>Различные стратегии откачки и подкачки реализованы в распространенных</a:t>
            </a:r>
            <a:r>
              <a:rPr lang="en-US" sz="1800" b="1">
                <a:latin typeface="+mn-lt"/>
              </a:rPr>
              <a:t> </a:t>
            </a:r>
            <a:r>
              <a:rPr lang="ru-RU" sz="1800" b="1">
                <a:latin typeface="+mn-lt"/>
              </a:rPr>
              <a:t>ОС - </a:t>
            </a:r>
            <a:r>
              <a:rPr lang="en-US" sz="1800" b="1">
                <a:latin typeface="+mn-lt"/>
              </a:rPr>
              <a:t>UNIX, Linux, Windows.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439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702550" cy="4254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>
                <a:latin typeface="+mj-lt"/>
              </a:rPr>
              <a:t>Бит </a:t>
            </a:r>
            <a:r>
              <a:rPr lang="en-US" sz="3600" b="1">
                <a:latin typeface="+mj-lt"/>
              </a:rPr>
              <a:t>valid/invalid </a:t>
            </a:r>
            <a:r>
              <a:rPr lang="ru-RU" sz="3600" b="1">
                <a:latin typeface="+mj-lt"/>
              </a:rPr>
              <a:t>в таблице страниц</a:t>
            </a:r>
            <a:endParaRPr lang="en-US" sz="3600" b="1">
              <a:latin typeface="+mj-lt"/>
            </a:endParaRPr>
          </a:p>
        </p:txBody>
      </p:sp>
      <p:pic>
        <p:nvPicPr>
          <p:cNvPr id="26629" name="Picture 5" descr="Fig_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836613"/>
            <a:ext cx="6264275" cy="5529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Структура таблицы страниц</a:t>
            </a:r>
            <a:endParaRPr lang="en-US" sz="3600" b="1" smtClean="0"/>
          </a:p>
        </p:txBody>
      </p:sp>
      <p:sp>
        <p:nvSpPr>
          <p:cNvPr id="440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ru-RU" sz="2800" b="1">
                <a:latin typeface="+mn-lt"/>
              </a:rPr>
              <a:t>Иерархические таблицы страниц</a:t>
            </a:r>
            <a:endParaRPr lang="en-US" sz="2800" b="1">
              <a:latin typeface="+mn-lt"/>
            </a:endParaRPr>
          </a:p>
          <a:p>
            <a:pPr eaLnBrk="1" hangingPunct="1">
              <a:defRPr/>
            </a:pPr>
            <a:endParaRPr lang="en-US" sz="2800" b="1">
              <a:latin typeface="+mn-lt"/>
            </a:endParaRPr>
          </a:p>
          <a:p>
            <a:pPr eaLnBrk="1" hangingPunct="1">
              <a:defRPr/>
            </a:pPr>
            <a:r>
              <a:rPr lang="ru-RU" sz="2800" b="1">
                <a:latin typeface="+mn-lt"/>
              </a:rPr>
              <a:t>Хешированные таблицы страниц</a:t>
            </a:r>
            <a:endParaRPr lang="en-US" sz="2800" b="1">
              <a:latin typeface="+mn-lt"/>
            </a:endParaRPr>
          </a:p>
          <a:p>
            <a:pPr eaLnBrk="1" hangingPunct="1">
              <a:defRPr/>
            </a:pPr>
            <a:endParaRPr lang="en-US" sz="2800" b="1">
              <a:latin typeface="+mn-lt"/>
            </a:endParaRPr>
          </a:p>
          <a:p>
            <a:pPr eaLnBrk="1" hangingPunct="1">
              <a:defRPr/>
            </a:pPr>
            <a:r>
              <a:rPr lang="ru-RU" sz="2800" b="1">
                <a:latin typeface="+mn-lt"/>
              </a:rPr>
              <a:t>Инвертированные таблицы страниц</a:t>
            </a:r>
            <a:endParaRPr lang="en-US" sz="2800" b="1">
              <a:latin typeface="+mn-lt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b="1">
              <a:latin typeface="+mn-l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Иерархические таблицы страниц</a:t>
            </a:r>
            <a:endParaRPr lang="en-US" sz="3600" b="1" smtClean="0"/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>
                <a:latin typeface="+mn-lt"/>
              </a:rPr>
              <a:t>Логическое адресное пространство разбивается на несколько таблиц страниц</a:t>
            </a:r>
            <a:r>
              <a:rPr lang="en-US" sz="2400" b="1">
                <a:latin typeface="+mn-lt"/>
              </a:rPr>
              <a:t>.</a:t>
            </a:r>
          </a:p>
          <a:p>
            <a:pPr eaLnBrk="1" hangingPunct="1">
              <a:defRPr/>
            </a:pPr>
            <a:endParaRPr lang="en-US" sz="2400" b="1">
              <a:latin typeface="+mn-lt"/>
            </a:endParaRPr>
          </a:p>
          <a:p>
            <a:pPr eaLnBrk="1" hangingPunct="1">
              <a:defRPr/>
            </a:pPr>
            <a:r>
              <a:rPr lang="ru-RU" sz="2400" b="1">
                <a:latin typeface="+mn-lt"/>
              </a:rPr>
              <a:t>Простой метод</a:t>
            </a:r>
            <a:r>
              <a:rPr lang="en-US" sz="2400" b="1">
                <a:latin typeface="+mn-lt"/>
              </a:rPr>
              <a:t>: </a:t>
            </a:r>
            <a:r>
              <a:rPr lang="ru-RU" sz="2400" b="1">
                <a:latin typeface="+mn-lt"/>
              </a:rPr>
              <a:t>двухуровневая таблица страниц</a:t>
            </a:r>
            <a:r>
              <a:rPr lang="en-US" sz="2400" b="1">
                <a:latin typeface="+mn-lt"/>
              </a:rPr>
              <a:t>.</a:t>
            </a:r>
          </a:p>
          <a:p>
            <a:pPr eaLnBrk="1" hangingPunct="1">
              <a:defRPr/>
            </a:pPr>
            <a:endParaRPr lang="en-US" sz="2400" b="1">
              <a:latin typeface="+mn-l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Пример двухуровневой таблицы страниц</a:t>
            </a:r>
            <a:endParaRPr lang="en-US" sz="3600" b="1" smtClean="0"/>
          </a:p>
        </p:txBody>
      </p:sp>
      <p:sp>
        <p:nvSpPr>
          <p:cNvPr id="442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571613"/>
            <a:ext cx="8316943" cy="459423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ru-RU" sz="2000" b="1" dirty="0">
                <a:latin typeface="+mn-lt"/>
              </a:rPr>
              <a:t>Логический адрес</a:t>
            </a:r>
            <a:r>
              <a:rPr lang="en-US" sz="2000" b="1" dirty="0">
                <a:latin typeface="+mn-lt"/>
              </a:rPr>
              <a:t> (</a:t>
            </a:r>
            <a:r>
              <a:rPr lang="ru-RU" sz="2000" b="1" dirty="0">
                <a:latin typeface="+mn-lt"/>
              </a:rPr>
              <a:t>на 32-битной машине с размером страницы </a:t>
            </a:r>
            <a:r>
              <a:rPr lang="en-US" sz="2000" b="1" dirty="0" smtClean="0">
                <a:latin typeface="+mn-lt"/>
              </a:rPr>
              <a:t> </a:t>
            </a:r>
            <a:r>
              <a:rPr lang="ru-RU" sz="2000" b="1" dirty="0" smtClean="0">
                <a:latin typeface="+mn-lt"/>
              </a:rPr>
              <a:t>4</a:t>
            </a:r>
            <a:r>
              <a:rPr lang="en-US" sz="2000" b="1" dirty="0" smtClean="0">
                <a:latin typeface="+mn-lt"/>
              </a:rPr>
              <a:t>K</a:t>
            </a:r>
            <a:r>
              <a:rPr lang="en-US" sz="2000" b="1" dirty="0">
                <a:latin typeface="+mn-lt"/>
              </a:rPr>
              <a:t>) </a:t>
            </a:r>
            <a:r>
              <a:rPr lang="ru-RU" sz="2000" b="1" dirty="0">
                <a:latin typeface="+mn-lt"/>
              </a:rPr>
              <a:t>подразделяется на</a:t>
            </a:r>
            <a:r>
              <a:rPr lang="en-US" sz="2000" b="1" dirty="0">
                <a:latin typeface="+mn-lt"/>
              </a:rPr>
              <a:t>:</a:t>
            </a:r>
          </a:p>
          <a:p>
            <a:pPr lvl="1" eaLnBrk="1" hangingPunct="1">
              <a:defRPr/>
            </a:pPr>
            <a:r>
              <a:rPr lang="ru-RU" b="1" dirty="0">
                <a:latin typeface="+mn-lt"/>
              </a:rPr>
              <a:t>Номер страницы (20 битов)</a:t>
            </a:r>
            <a:r>
              <a:rPr lang="en-US" b="1" dirty="0">
                <a:latin typeface="+mn-lt"/>
              </a:rPr>
              <a:t>.</a:t>
            </a:r>
          </a:p>
          <a:p>
            <a:pPr lvl="1" eaLnBrk="1" hangingPunct="1">
              <a:defRPr/>
            </a:pPr>
            <a:r>
              <a:rPr lang="ru-RU" b="1" dirty="0">
                <a:latin typeface="+mn-lt"/>
              </a:rPr>
              <a:t>Смещение на странице (12 битов)</a:t>
            </a:r>
            <a:r>
              <a:rPr lang="en-US" b="1" dirty="0">
                <a:latin typeface="+mn-lt"/>
              </a:rPr>
              <a:t>.</a:t>
            </a:r>
          </a:p>
          <a:p>
            <a:pPr eaLnBrk="1" hangingPunct="1">
              <a:defRPr/>
            </a:pPr>
            <a:r>
              <a:rPr lang="ru-RU" sz="2000" b="1" dirty="0">
                <a:latin typeface="+mn-lt"/>
              </a:rPr>
              <a:t>Поскольку таблица страниц сама делится на страницы, номер страницы далее подразделяется на</a:t>
            </a:r>
            <a:r>
              <a:rPr lang="en-US" sz="2000" b="1" dirty="0">
                <a:latin typeface="+mn-lt"/>
              </a:rPr>
              <a:t>:</a:t>
            </a:r>
          </a:p>
          <a:p>
            <a:pPr lvl="1" eaLnBrk="1" hangingPunct="1">
              <a:defRPr/>
            </a:pPr>
            <a:r>
              <a:rPr lang="ru-RU" b="1" dirty="0">
                <a:latin typeface="+mn-lt"/>
              </a:rPr>
              <a:t>Номер страницы (10 битов)</a:t>
            </a:r>
            <a:r>
              <a:rPr lang="en-US" b="1" dirty="0">
                <a:latin typeface="+mn-lt"/>
              </a:rPr>
              <a:t>. </a:t>
            </a:r>
          </a:p>
          <a:p>
            <a:pPr lvl="1" eaLnBrk="1" hangingPunct="1">
              <a:defRPr/>
            </a:pPr>
            <a:r>
              <a:rPr lang="ru-RU" b="1" dirty="0">
                <a:latin typeface="+mn-lt"/>
              </a:rPr>
              <a:t>Смещение на странице</a:t>
            </a:r>
            <a:r>
              <a:rPr lang="en-US" b="1" dirty="0">
                <a:latin typeface="+mn-lt"/>
              </a:rPr>
              <a:t>.</a:t>
            </a:r>
          </a:p>
          <a:p>
            <a:pPr eaLnBrk="1" hangingPunct="1">
              <a:defRPr/>
            </a:pPr>
            <a:r>
              <a:rPr lang="ru-RU" sz="2000" b="1" dirty="0">
                <a:latin typeface="+mn-lt"/>
              </a:rPr>
              <a:t>Таким образом, логический адрес имеет следующую структуру</a:t>
            </a:r>
            <a:r>
              <a:rPr lang="en-US" sz="2000" b="1" dirty="0">
                <a:latin typeface="+mn-lt"/>
              </a:rPr>
              <a:t>:</a:t>
            </a:r>
            <a:br>
              <a:rPr lang="en-US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       </a:t>
            </a:r>
            <a:r>
              <a:rPr lang="en-US" sz="2000" b="1" dirty="0">
                <a:latin typeface="+mn-lt"/>
              </a:rPr>
              <a:t>(p1, p2, d)</a:t>
            </a:r>
            <a:br>
              <a:rPr lang="en-US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где</a:t>
            </a:r>
            <a:r>
              <a:rPr lang="en-US" sz="2000" b="1" i="1" dirty="0">
                <a:latin typeface="+mn-lt"/>
              </a:rPr>
              <a:t> p</a:t>
            </a:r>
            <a:r>
              <a:rPr lang="ru-RU" sz="2000" b="1" i="1" dirty="0">
                <a:latin typeface="+mn-lt"/>
              </a:rPr>
              <a:t>1</a:t>
            </a:r>
            <a:r>
              <a:rPr lang="en-US" sz="2000" b="1" dirty="0">
                <a:latin typeface="+mn-lt"/>
              </a:rPr>
              <a:t> </a:t>
            </a:r>
            <a:r>
              <a:rPr lang="ru-RU" sz="2000" b="1" dirty="0">
                <a:latin typeface="+mn-lt"/>
              </a:rPr>
              <a:t>– индекс во внешней таблице страниц</a:t>
            </a:r>
            <a:r>
              <a:rPr lang="en-US" sz="2000" b="1" dirty="0">
                <a:latin typeface="+mn-lt"/>
              </a:rPr>
              <a:t>, </a:t>
            </a:r>
            <a:r>
              <a:rPr lang="en-US" sz="2000" b="1" i="1" dirty="0">
                <a:latin typeface="+mn-lt"/>
              </a:rPr>
              <a:t>p</a:t>
            </a:r>
            <a:r>
              <a:rPr lang="ru-RU" sz="2000" b="1" i="1" dirty="0">
                <a:latin typeface="+mn-lt"/>
              </a:rPr>
              <a:t>2</a:t>
            </a:r>
            <a:r>
              <a:rPr lang="en-US" sz="2000" b="1" dirty="0">
                <a:latin typeface="+mn-lt"/>
              </a:rPr>
              <a:t> </a:t>
            </a:r>
            <a:r>
              <a:rPr lang="ru-RU" sz="2000" b="1" dirty="0">
                <a:latin typeface="+mn-lt"/>
              </a:rPr>
              <a:t>– смещение внутри страницы для внешней таблицы страниц</a:t>
            </a:r>
            <a:endParaRPr lang="en-US" sz="2000" b="1" dirty="0">
              <a:latin typeface="+mn-lt"/>
            </a:endParaRPr>
          </a:p>
          <a:p>
            <a:pPr eaLnBrk="1" hangingPunct="1">
              <a:defRPr/>
            </a:pPr>
            <a:endParaRPr lang="en-US" sz="2000" b="1" dirty="0">
              <a:latin typeface="+mn-l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443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7813"/>
            <a:ext cx="8207375" cy="48736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>
                <a:latin typeface="+mj-lt"/>
              </a:rPr>
              <a:t>Схема двухуровневых таблиц страниц</a:t>
            </a:r>
            <a:endParaRPr lang="en-US" sz="3600" b="1">
              <a:latin typeface="+mj-lt"/>
            </a:endParaRPr>
          </a:p>
        </p:txBody>
      </p:sp>
      <p:pic>
        <p:nvPicPr>
          <p:cNvPr id="30725" name="Picture 5" descr="Fig_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1052513"/>
            <a:ext cx="5008562" cy="5229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435975" cy="1079500"/>
          </a:xfrm>
        </p:spPr>
        <p:txBody>
          <a:bodyPr/>
          <a:lstStyle/>
          <a:p>
            <a:pPr eaLnBrk="1" hangingPunct="1"/>
            <a:r>
              <a:rPr lang="ru-RU" sz="2800" b="1" smtClean="0"/>
              <a:t>Схема адресной трансляции</a:t>
            </a:r>
            <a:r>
              <a:rPr lang="en-US" sz="2800" b="1" smtClean="0"/>
              <a:t/>
            </a:r>
            <a:br>
              <a:rPr lang="en-US" sz="2800" b="1" smtClean="0"/>
            </a:br>
            <a:r>
              <a:rPr lang="ru-RU" sz="2800" b="1" smtClean="0"/>
              <a:t>по двухуровневой таблице страниц</a:t>
            </a:r>
            <a:endParaRPr lang="en-US" sz="2800" b="1" smtClean="0"/>
          </a:p>
        </p:txBody>
      </p:sp>
      <p:pic>
        <p:nvPicPr>
          <p:cNvPr id="31749" name="Picture 5" descr="Fig_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412875"/>
            <a:ext cx="8856663" cy="40624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Хешированные таблицы страниц</a:t>
            </a:r>
            <a:endParaRPr lang="en-US" sz="3600" b="1" smtClean="0"/>
          </a:p>
        </p:txBody>
      </p:sp>
      <p:sp>
        <p:nvSpPr>
          <p:cNvPr id="445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73238"/>
            <a:ext cx="7848600" cy="4419600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ru-RU" sz="2400" b="1" dirty="0">
                <a:latin typeface="+mn-lt"/>
              </a:rPr>
              <a:t>Общеупотребительны, если адресное пространство </a:t>
            </a:r>
            <a:r>
              <a:rPr lang="en-US" sz="2400" b="1" dirty="0">
                <a:latin typeface="+mn-lt"/>
              </a:rPr>
              <a:t>&gt; 32 </a:t>
            </a:r>
            <a:r>
              <a:rPr lang="ru-RU" sz="2400" b="1" dirty="0">
                <a:latin typeface="+mn-lt"/>
              </a:rPr>
              <a:t>битов</a:t>
            </a:r>
            <a:r>
              <a:rPr lang="en-US" sz="2400" b="1" dirty="0">
                <a:latin typeface="+mn-lt"/>
              </a:rPr>
              <a:t>.</a:t>
            </a:r>
          </a:p>
          <a:p>
            <a:pPr eaLnBrk="1" hangingPunct="1">
              <a:defRPr/>
            </a:pPr>
            <a:r>
              <a:rPr lang="ru-RU" sz="2400" b="1" dirty="0">
                <a:latin typeface="+mn-lt"/>
              </a:rPr>
              <a:t>Виртуальный номер страницы в результате вычисления хеш-функции преобразуется в реальный номер страницы</a:t>
            </a:r>
            <a:r>
              <a:rPr lang="en-US" sz="2400" b="1" dirty="0">
                <a:latin typeface="+mn-lt"/>
              </a:rPr>
              <a:t>. </a:t>
            </a:r>
            <a:r>
              <a:rPr lang="ru-RU" sz="2400" b="1" dirty="0">
                <a:latin typeface="+mn-lt"/>
              </a:rPr>
              <a:t>Таблица страниц содержит цепочку </a:t>
            </a:r>
            <a:r>
              <a:rPr lang="en-US" sz="2400" b="1" dirty="0" smtClean="0">
                <a:latin typeface="+mn-lt"/>
              </a:rPr>
              <a:t>(</a:t>
            </a:r>
            <a:r>
              <a:rPr lang="ru-RU" sz="2400" b="1" dirty="0" smtClean="0">
                <a:latin typeface="+mn-lt"/>
              </a:rPr>
              <a:t>список) элементов</a:t>
            </a:r>
            <a:r>
              <a:rPr lang="ru-RU" sz="2400" b="1" dirty="0">
                <a:latin typeface="+mn-lt"/>
              </a:rPr>
              <a:t>, хешируемых в один и тот же номер</a:t>
            </a:r>
            <a:endParaRPr lang="en-US" sz="2400" b="1" dirty="0">
              <a:latin typeface="+mn-lt"/>
            </a:endParaRPr>
          </a:p>
          <a:p>
            <a:pPr eaLnBrk="1" hangingPunct="1">
              <a:defRPr/>
            </a:pPr>
            <a:r>
              <a:rPr lang="ru-RU" sz="2400" b="1" dirty="0">
                <a:latin typeface="+mn-lt"/>
              </a:rPr>
              <a:t>Виртуальные номера страниц сравниваются в этой цепочке в поисках совпадения</a:t>
            </a:r>
            <a:r>
              <a:rPr lang="en-US" sz="2400" b="1" dirty="0">
                <a:latin typeface="+mn-lt"/>
              </a:rPr>
              <a:t>.</a:t>
            </a:r>
            <a:r>
              <a:rPr lang="ru-RU" sz="2400" b="1" dirty="0">
                <a:latin typeface="+mn-lt"/>
              </a:rPr>
              <a:t> Если совпадение найдено, извлекается соответствующий физический фрейм</a:t>
            </a:r>
            <a:endParaRPr lang="en-US" sz="2400" b="1" dirty="0">
              <a:latin typeface="+mn-lt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44475"/>
            <a:ext cx="8686800" cy="1096963"/>
          </a:xfrm>
        </p:spPr>
        <p:txBody>
          <a:bodyPr/>
          <a:lstStyle/>
          <a:p>
            <a:pPr eaLnBrk="1" hangingPunct="1"/>
            <a:r>
              <a:rPr lang="ru-RU" sz="3600" b="1" smtClean="0"/>
              <a:t>Хешированная таблица страниц</a:t>
            </a:r>
            <a:endParaRPr lang="en-US" sz="3600" b="1" smtClean="0"/>
          </a:p>
        </p:txBody>
      </p:sp>
      <p:pic>
        <p:nvPicPr>
          <p:cNvPr id="33797" name="Picture 5" descr="Fig_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268413"/>
            <a:ext cx="8675688" cy="47132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Инвертированная таблица страниц</a:t>
            </a:r>
            <a:endParaRPr lang="en-US" sz="3600" b="1" smtClean="0"/>
          </a:p>
        </p:txBody>
      </p:sp>
      <p:sp>
        <p:nvSpPr>
          <p:cNvPr id="447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628775"/>
            <a:ext cx="7991475" cy="453707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b="1">
                <a:latin typeface="+mn-lt"/>
              </a:rPr>
              <a:t>Один элемент для каждой реальной страницы в памяти</a:t>
            </a:r>
            <a:r>
              <a:rPr lang="en-US" sz="2400" b="1">
                <a:latin typeface="+mn-lt"/>
              </a:rPr>
              <a:t>.</a:t>
            </a:r>
            <a:r>
              <a:rPr lang="ru-RU" sz="2400" b="1">
                <a:latin typeface="+mn-lt"/>
              </a:rPr>
              <a:t> </a:t>
            </a:r>
            <a:endParaRPr lang="en-US" sz="2400" b="1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>
                <a:latin typeface="+mn-lt"/>
              </a:rPr>
              <a:t>Элемент состоит из виртуального адреса страницы, хранимой по данному адресу памяти</a:t>
            </a:r>
            <a:r>
              <a:rPr lang="en-US" sz="2400" b="1">
                <a:latin typeface="+mn-lt"/>
              </a:rPr>
              <a:t>, </a:t>
            </a:r>
            <a:r>
              <a:rPr lang="ru-RU" sz="2400" b="1">
                <a:latin typeface="+mn-lt"/>
              </a:rPr>
              <a:t>а также информации о процессе, который владеет данной страницей</a:t>
            </a:r>
            <a:r>
              <a:rPr lang="en-US" sz="2400" b="1">
                <a:latin typeface="+mn-lt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>
                <a:latin typeface="+mn-lt"/>
              </a:rPr>
              <a:t>Уменьшает объем памяти для хранения каждой таблицы страниц</a:t>
            </a:r>
            <a:r>
              <a:rPr lang="en-US" sz="2400" b="1">
                <a:latin typeface="+mn-lt"/>
              </a:rPr>
              <a:t>, </a:t>
            </a:r>
            <a:r>
              <a:rPr lang="ru-RU" sz="2400" b="1">
                <a:latin typeface="+mn-lt"/>
              </a:rPr>
              <a:t>но увеличивает время поиска страницы, на которую выполнена ссылка</a:t>
            </a:r>
            <a:r>
              <a:rPr lang="en-US" sz="2400" b="1">
                <a:latin typeface="+mn-lt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>
                <a:latin typeface="+mn-lt"/>
              </a:rPr>
              <a:t>Хеш-таблица используется для сокращения поиска до одного (или небольшого числа) элементов таблицы страниц</a:t>
            </a:r>
            <a:r>
              <a:rPr lang="en-US" sz="2400" b="1">
                <a:latin typeface="+mn-lt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b="1">
              <a:latin typeface="+mn-lt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496300" cy="750887"/>
          </a:xfrm>
        </p:spPr>
        <p:txBody>
          <a:bodyPr/>
          <a:lstStyle/>
          <a:p>
            <a:pPr eaLnBrk="1" hangingPunct="1"/>
            <a:r>
              <a:rPr lang="ru-RU" sz="3600" b="1" smtClean="0"/>
              <a:t>Архитектура инвертированной таблицы страниц</a:t>
            </a:r>
            <a:endParaRPr lang="en-US" sz="3600" b="1" smtClean="0"/>
          </a:p>
        </p:txBody>
      </p:sp>
      <p:pic>
        <p:nvPicPr>
          <p:cNvPr id="35845" name="Picture 5" descr="Fig_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1268413"/>
            <a:ext cx="6916738" cy="5121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0" hangingPunct="0">
              <a:defRPr/>
            </a:pPr>
            <a:fld id="{0253259C-9799-4C1B-B3DD-407D43C4031A}" type="slidenum"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</a:rPr>
              <a:pPr algn="r" eaLnBrk="0" hangingPunct="0">
                <a:defRPr/>
              </a:pPr>
              <a:t>3</a:t>
            </a:fld>
            <a:endParaRPr lang="en-US" sz="120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44475"/>
            <a:ext cx="8578850" cy="663575"/>
          </a:xfrm>
        </p:spPr>
        <p:txBody>
          <a:bodyPr/>
          <a:lstStyle/>
          <a:p>
            <a:pPr eaLnBrk="1" hangingPunct="1"/>
            <a:r>
              <a:rPr lang="ru-RU" sz="3600" b="1" smtClean="0"/>
              <a:t>Схема откачки и подкачки</a:t>
            </a:r>
            <a:endParaRPr lang="en-US" sz="3600" b="1" smtClean="0"/>
          </a:p>
        </p:txBody>
      </p:sp>
      <p:pic>
        <p:nvPicPr>
          <p:cNvPr id="44038" name="Picture 6" descr="Fig_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341438"/>
            <a:ext cx="6459538" cy="4824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5059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Разделяемые страницы</a:t>
            </a:r>
            <a:endParaRPr lang="en-US" sz="3600" smtClean="0"/>
          </a:p>
        </p:txBody>
      </p:sp>
      <p:sp>
        <p:nvSpPr>
          <p:cNvPr id="409603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611188" y="1557338"/>
            <a:ext cx="7993062" cy="4535487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b="1" smtClean="0">
                <a:latin typeface="+mn-lt"/>
              </a:rPr>
              <a:t>Разделяемый код</a:t>
            </a:r>
            <a:endParaRPr lang="en-US" sz="2000" b="1" smtClean="0">
              <a:latin typeface="+mn-lt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b="1" smtClean="0">
                <a:latin typeface="+mn-lt"/>
              </a:rPr>
              <a:t>Единственная копия неизменяемого</a:t>
            </a:r>
            <a:r>
              <a:rPr lang="en-US" b="1" smtClean="0">
                <a:latin typeface="+mn-lt"/>
              </a:rPr>
              <a:t> (</a:t>
            </a:r>
            <a:r>
              <a:rPr lang="ru-RU" b="1" smtClean="0">
                <a:latin typeface="+mn-lt"/>
              </a:rPr>
              <a:t>реентерабельного - </a:t>
            </a:r>
            <a:r>
              <a:rPr lang="en-US" b="1" smtClean="0">
                <a:latin typeface="+mn-lt"/>
              </a:rPr>
              <a:t>reentrant) </a:t>
            </a:r>
            <a:r>
              <a:rPr lang="ru-RU" b="1" smtClean="0">
                <a:latin typeface="+mn-lt"/>
              </a:rPr>
              <a:t>кода, совместно используемого несколькими процессами, - текстовые редакторы, компиляторы, графические среды и др.</a:t>
            </a:r>
            <a:r>
              <a:rPr lang="en-US" b="1" smtClean="0">
                <a:latin typeface="+mn-lt"/>
              </a:rPr>
              <a:t>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b="1" smtClean="0">
                <a:latin typeface="+mn-lt"/>
              </a:rPr>
              <a:t>Разделяемый код должен располагаться по одним и тем же относительным адресам в логических адресных пространствах всех процессов </a:t>
            </a:r>
            <a:r>
              <a:rPr lang="en-US" b="1" smtClean="0">
                <a:latin typeface="+mn-lt"/>
              </a:rPr>
              <a:t>.</a:t>
            </a:r>
            <a:br>
              <a:rPr lang="en-US" b="1" smtClean="0">
                <a:latin typeface="+mn-lt"/>
              </a:rPr>
            </a:br>
            <a:endParaRPr lang="en-US" b="1" smtClean="0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smtClean="0">
                <a:latin typeface="+mn-lt"/>
              </a:rPr>
              <a:t>Локальный код и данные</a:t>
            </a:r>
            <a:r>
              <a:rPr lang="en-US" sz="2000" b="1" smtClean="0">
                <a:latin typeface="+mn-lt"/>
              </a:rPr>
              <a:t>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b="1" smtClean="0">
                <a:latin typeface="+mn-lt"/>
              </a:rPr>
              <a:t>Каждый процесс хранит отдельную копию кода и данных</a:t>
            </a:r>
            <a:endParaRPr lang="en-US" b="1" smtClean="0">
              <a:latin typeface="+mn-lt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b="1" smtClean="0">
                <a:latin typeface="+mn-lt"/>
              </a:rPr>
              <a:t>Страницы с локальным кодом и данными могут быть расположены в любом месте логического адресного пространства</a:t>
            </a:r>
            <a:r>
              <a:rPr lang="en-US" b="1" smtClean="0">
                <a:latin typeface="+mn-lt"/>
              </a:rPr>
              <a:t>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6083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57200" y="301625"/>
            <a:ext cx="8291513" cy="606425"/>
          </a:xfrm>
        </p:spPr>
        <p:txBody>
          <a:bodyPr/>
          <a:lstStyle/>
          <a:p>
            <a:pPr eaLnBrk="1" hangingPunct="1"/>
            <a:r>
              <a:rPr lang="ru-RU" sz="3600" smtClean="0"/>
              <a:t>Пример</a:t>
            </a:r>
            <a:r>
              <a:rPr lang="en-US" sz="3600" smtClean="0"/>
              <a:t>: </a:t>
            </a:r>
            <a:r>
              <a:rPr lang="ru-RU" sz="3600" smtClean="0"/>
              <a:t>разделяемые страницы</a:t>
            </a:r>
            <a:endParaRPr lang="en-US" sz="3600" smtClean="0"/>
          </a:p>
        </p:txBody>
      </p:sp>
      <p:pic>
        <p:nvPicPr>
          <p:cNvPr id="46085" name="Picture 5" descr="Fig_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1052513"/>
            <a:ext cx="6480175" cy="53038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Смежное </a:t>
            </a:r>
            <a:r>
              <a:rPr lang="en-US" sz="3600" b="1" smtClean="0"/>
              <a:t>(contiguous) </a:t>
            </a:r>
            <a:r>
              <a:rPr lang="ru-RU" sz="3600" b="1" smtClean="0"/>
              <a:t>распределение памяти</a:t>
            </a:r>
            <a:endParaRPr lang="en-US" sz="3600" b="1" smtClean="0"/>
          </a:p>
        </p:txBody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628775"/>
            <a:ext cx="7772400" cy="4495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>
                <a:latin typeface="+mn-lt"/>
              </a:rPr>
              <a:t>Обычно основная память разбивается на две непрерывных части </a:t>
            </a:r>
            <a:r>
              <a:rPr lang="en-US" sz="2000" b="1" dirty="0">
                <a:latin typeface="+mn-lt"/>
              </a:rPr>
              <a:t>(partitions):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b="1" dirty="0">
                <a:latin typeface="+mn-lt"/>
              </a:rPr>
              <a:t>Резидентная ОС </a:t>
            </a:r>
            <a:r>
              <a:rPr lang="en-US" b="1" dirty="0">
                <a:latin typeface="+mn-lt"/>
              </a:rPr>
              <a:t>+ </a:t>
            </a:r>
            <a:r>
              <a:rPr lang="ru-RU" b="1" dirty="0">
                <a:latin typeface="+mn-lt"/>
              </a:rPr>
              <a:t>вектор прерываний – по меньшим адресам </a:t>
            </a:r>
            <a:r>
              <a:rPr lang="en-US" b="1" dirty="0" smtClean="0">
                <a:latin typeface="+mn-lt"/>
              </a:rPr>
              <a:t> </a:t>
            </a:r>
            <a:endParaRPr lang="en-US" b="1" dirty="0">
              <a:latin typeface="+mn-lt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b="1" dirty="0">
                <a:latin typeface="+mn-lt"/>
              </a:rPr>
              <a:t>Пользовательские процессы – по б</a:t>
            </a:r>
            <a:r>
              <a:rPr lang="ru-RU" b="1" i="1" dirty="0">
                <a:latin typeface="+mn-lt"/>
              </a:rPr>
              <a:t>о</a:t>
            </a:r>
            <a:r>
              <a:rPr lang="ru-RU" b="1" dirty="0">
                <a:latin typeface="+mn-lt"/>
              </a:rPr>
              <a:t>льшим адресам</a:t>
            </a:r>
            <a:r>
              <a:rPr lang="en-US" b="1" dirty="0">
                <a:latin typeface="+mn-lt"/>
              </a:rPr>
              <a:t>.</a:t>
            </a:r>
            <a:br>
              <a:rPr lang="en-US" b="1" dirty="0">
                <a:latin typeface="+mn-lt"/>
              </a:rPr>
            </a:br>
            <a:endParaRPr lang="en-US" b="1" dirty="0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>
                <a:latin typeface="+mn-lt"/>
              </a:rPr>
              <a:t>Размещение в одном участке </a:t>
            </a:r>
            <a:r>
              <a:rPr lang="en-US" sz="2000" b="1" dirty="0">
                <a:latin typeface="+mn-lt"/>
              </a:rPr>
              <a:t>(partition):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b="1" dirty="0">
                <a:latin typeface="+mn-lt"/>
              </a:rPr>
              <a:t>Схема с регистром перемещения используется для защиты пользовательских процессов друг от друга, а также кода и данных ОС – от изменения</a:t>
            </a:r>
            <a:r>
              <a:rPr lang="en-US" b="1" dirty="0">
                <a:latin typeface="+mn-lt"/>
              </a:rPr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b="1" dirty="0">
                <a:latin typeface="+mn-lt"/>
              </a:rPr>
              <a:t>Регистр перемещения содержит наименьший физический адрес</a:t>
            </a:r>
            <a:r>
              <a:rPr lang="en-US" b="1" dirty="0">
                <a:latin typeface="+mn-lt"/>
              </a:rPr>
              <a:t>; </a:t>
            </a:r>
            <a:r>
              <a:rPr lang="ru-RU" b="1" dirty="0">
                <a:latin typeface="+mn-lt"/>
              </a:rPr>
              <a:t>регистр границы содержит диапазон логических адресов</a:t>
            </a:r>
            <a:r>
              <a:rPr lang="en-US" b="1" dirty="0">
                <a:latin typeface="+mn-lt"/>
              </a:rPr>
              <a:t>;  </a:t>
            </a:r>
            <a:r>
              <a:rPr lang="ru-RU" b="1" dirty="0">
                <a:latin typeface="+mn-lt"/>
              </a:rPr>
              <a:t>каждый логический адрес должен быть меньше, чем содержимое регистра границы</a:t>
            </a:r>
            <a:r>
              <a:rPr lang="en-US" b="1" dirty="0">
                <a:latin typeface="+mn-lt"/>
              </a:rPr>
              <a:t>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000" b="1" dirty="0">
              <a:latin typeface="Courier New" pitchFamily="49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8686800" cy="792163"/>
          </a:xfrm>
        </p:spPr>
        <p:txBody>
          <a:bodyPr/>
          <a:lstStyle/>
          <a:p>
            <a:pPr eaLnBrk="1" hangingPunct="1"/>
            <a:r>
              <a:rPr lang="ru-RU" sz="3600" b="1" smtClean="0"/>
              <a:t>Аппаратная поддержка регистров перемещения и границы</a:t>
            </a:r>
            <a:endParaRPr lang="en-US" sz="3600" b="1" smtClean="0"/>
          </a:p>
        </p:txBody>
      </p:sp>
      <p:pic>
        <p:nvPicPr>
          <p:cNvPr id="11269" name="Picture 5" descr="Fig_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412875"/>
            <a:ext cx="8208962" cy="436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>
                <a:latin typeface="+mj-lt"/>
              </a:rPr>
              <a:t>Смежное распределение (продолжение)</a:t>
            </a:r>
            <a:endParaRPr lang="en-US" sz="3600" b="1">
              <a:latin typeface="+mj-lt"/>
            </a:endParaRPr>
          </a:p>
        </p:txBody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620000" cy="495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>
                <a:latin typeface="+mn-lt"/>
              </a:rPr>
              <a:t>Распределение в нескольких </a:t>
            </a:r>
            <a:r>
              <a:rPr lang="en-US" sz="2400" b="1" dirty="0">
                <a:latin typeface="+mn-lt"/>
              </a:rPr>
              <a:t>partitions</a:t>
            </a:r>
          </a:p>
          <a:p>
            <a:pPr lvl="1" eaLnBrk="1" hangingPunct="1">
              <a:defRPr/>
            </a:pPr>
            <a:r>
              <a:rPr lang="ru-RU" sz="2400" b="1" i="1" dirty="0">
                <a:latin typeface="+mn-lt"/>
              </a:rPr>
              <a:t>Свободная область (</a:t>
            </a:r>
            <a:r>
              <a:rPr lang="en-US" sz="2400" b="1" i="1" dirty="0">
                <a:latin typeface="+mn-lt"/>
              </a:rPr>
              <a:t>hole)</a:t>
            </a:r>
            <a:r>
              <a:rPr lang="en-US" sz="2400" b="1" dirty="0">
                <a:latin typeface="+mn-lt"/>
              </a:rPr>
              <a:t> – </a:t>
            </a:r>
            <a:r>
              <a:rPr lang="ru-RU" sz="2400" b="1" dirty="0">
                <a:latin typeface="+mn-lt"/>
              </a:rPr>
              <a:t>блок доступной памяти</a:t>
            </a:r>
            <a:r>
              <a:rPr lang="en-US" sz="2400" b="1" dirty="0">
                <a:latin typeface="+mn-lt"/>
              </a:rPr>
              <a:t>; </a:t>
            </a:r>
            <a:r>
              <a:rPr lang="ru-RU" sz="2400" b="1" dirty="0">
                <a:latin typeface="+mn-lt"/>
              </a:rPr>
              <a:t>свободные области разбросаны по памяти</a:t>
            </a:r>
            <a:r>
              <a:rPr lang="en-US" sz="2400" b="1" dirty="0">
                <a:latin typeface="+mn-lt"/>
              </a:rPr>
              <a:t>.</a:t>
            </a:r>
          </a:p>
          <a:p>
            <a:pPr lvl="1" eaLnBrk="1" hangingPunct="1">
              <a:defRPr/>
            </a:pPr>
            <a:r>
              <a:rPr lang="ru-RU" sz="2400" b="1" dirty="0">
                <a:latin typeface="+mn-lt"/>
              </a:rPr>
              <a:t>При загрузке процесса ему предоставляется память из свободной области, которая достаточно велика для его размещения</a:t>
            </a:r>
            <a:r>
              <a:rPr lang="en-US" sz="2400" b="1" dirty="0">
                <a:latin typeface="+mn-lt"/>
              </a:rPr>
              <a:t>.</a:t>
            </a:r>
          </a:p>
          <a:p>
            <a:pPr lvl="1" eaLnBrk="1" hangingPunct="1">
              <a:defRPr/>
            </a:pPr>
            <a:r>
              <a:rPr lang="ru-RU" sz="2400" b="1" dirty="0">
                <a:latin typeface="+mn-lt"/>
              </a:rPr>
              <a:t>ОС хранит информацию о</a:t>
            </a:r>
            <a:r>
              <a:rPr lang="en-US" sz="2400" b="1" dirty="0">
                <a:latin typeface="+mn-lt"/>
              </a:rPr>
              <a:t>:</a:t>
            </a:r>
            <a:br>
              <a:rPr lang="en-US" sz="2400" b="1" dirty="0">
                <a:latin typeface="+mn-lt"/>
              </a:rPr>
            </a:br>
            <a:r>
              <a:rPr lang="en-US" sz="2400" b="1" dirty="0">
                <a:latin typeface="+mn-lt"/>
              </a:rPr>
              <a:t>a) </a:t>
            </a:r>
            <a:r>
              <a:rPr lang="ru-RU" sz="2400" b="1" dirty="0">
                <a:latin typeface="+mn-lt"/>
              </a:rPr>
              <a:t>размещенных областях</a:t>
            </a:r>
            <a:r>
              <a:rPr lang="en-US" sz="2400" b="1" dirty="0">
                <a:latin typeface="+mn-lt"/>
              </a:rPr>
              <a:t>    </a:t>
            </a:r>
            <a:endParaRPr lang="en-US" sz="2400" b="1" dirty="0" smtClean="0">
              <a:latin typeface="+mn-lt"/>
            </a:endParaRPr>
          </a:p>
          <a:p>
            <a:pPr lvl="1" eaLnBrk="1" hangingPunct="1">
              <a:buFontTx/>
              <a:buNone/>
              <a:defRPr/>
            </a:pPr>
            <a:r>
              <a:rPr lang="en-US" b="1" dirty="0" smtClean="0">
                <a:latin typeface="+mn-lt"/>
              </a:rPr>
              <a:t>    </a:t>
            </a:r>
            <a:r>
              <a:rPr lang="en-US" sz="2400" b="1" dirty="0" smtClean="0">
                <a:latin typeface="+mn-lt"/>
              </a:rPr>
              <a:t>b</a:t>
            </a:r>
            <a:r>
              <a:rPr lang="en-US" sz="2400" b="1" dirty="0">
                <a:latin typeface="+mn-lt"/>
              </a:rPr>
              <a:t>) </a:t>
            </a:r>
            <a:r>
              <a:rPr lang="ru-RU" sz="2400" b="1" dirty="0">
                <a:latin typeface="+mn-lt"/>
              </a:rPr>
              <a:t>свободных областях</a:t>
            </a:r>
            <a:endParaRPr lang="en-US" sz="2400" b="1" dirty="0">
              <a:latin typeface="+mn-lt"/>
            </a:endParaRPr>
          </a:p>
          <a:p>
            <a:pPr eaLnBrk="1" hangingPunct="1">
              <a:defRPr/>
            </a:pPr>
            <a:endParaRPr lang="en-US" sz="2400" b="1" dirty="0">
              <a:latin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425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07375" cy="81438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>
                <a:latin typeface="+mj-lt"/>
              </a:rPr>
              <a:t>Стратегии динамического распределения памяти</a:t>
            </a:r>
            <a:endParaRPr lang="en-US" sz="3600" b="1">
              <a:latin typeface="+mj-lt"/>
            </a:endParaRPr>
          </a:p>
        </p:txBody>
      </p:sp>
      <p:sp>
        <p:nvSpPr>
          <p:cNvPr id="425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341438"/>
            <a:ext cx="7848600" cy="4751387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b="1">
                <a:latin typeface="+mn-lt"/>
              </a:rPr>
              <a:t>Как удовлетворить запрос на участок памяти длиной </a:t>
            </a:r>
            <a:r>
              <a:rPr lang="en-US" sz="2000" b="1" i="1">
                <a:latin typeface="+mn-lt"/>
              </a:rPr>
              <a:t>n</a:t>
            </a:r>
            <a:r>
              <a:rPr lang="en-US" sz="2000" b="1">
                <a:latin typeface="+mn-lt"/>
              </a:rPr>
              <a:t>, </a:t>
            </a:r>
            <a:r>
              <a:rPr lang="ru-RU" sz="2000" b="1">
                <a:latin typeface="+mn-lt"/>
              </a:rPr>
              <a:t>используя список свободных областей</a:t>
            </a:r>
            <a:r>
              <a:rPr lang="en-US" sz="2000" b="1">
                <a:latin typeface="+mn-lt"/>
              </a:rPr>
              <a:t>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>
                <a:latin typeface="+mn-lt"/>
              </a:rPr>
              <a:t>Метод первого подходящего </a:t>
            </a:r>
            <a:r>
              <a:rPr lang="en-US" sz="2000" b="1">
                <a:latin typeface="+mn-lt"/>
              </a:rPr>
              <a:t>(First-fit):  </a:t>
            </a:r>
            <a:r>
              <a:rPr lang="ru-RU" sz="2000" b="1">
                <a:latin typeface="+mn-lt"/>
              </a:rPr>
              <a:t>Выбрать первый по списку достаточно большой свободный участок</a:t>
            </a:r>
            <a:r>
              <a:rPr lang="en-US" sz="2000" b="1">
                <a:latin typeface="+mn-lt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>
                <a:latin typeface="+mn-lt"/>
              </a:rPr>
              <a:t>Метод наиболее подходящего (</a:t>
            </a:r>
            <a:r>
              <a:rPr lang="en-US" sz="2000" b="1">
                <a:latin typeface="+mn-lt"/>
              </a:rPr>
              <a:t>Best-fit</a:t>
            </a:r>
            <a:r>
              <a:rPr lang="ru-RU" sz="2000" b="1">
                <a:latin typeface="+mn-lt"/>
              </a:rPr>
              <a:t>)</a:t>
            </a:r>
            <a:r>
              <a:rPr lang="en-US" sz="2000" b="1">
                <a:latin typeface="+mn-lt"/>
              </a:rPr>
              <a:t>:  </a:t>
            </a:r>
            <a:r>
              <a:rPr lang="ru-RU" sz="2000" b="1">
                <a:latin typeface="+mn-lt"/>
              </a:rPr>
              <a:t>Выбрать </a:t>
            </a:r>
            <a:r>
              <a:rPr lang="ru-RU" sz="2000" b="1" i="1">
                <a:latin typeface="+mn-lt"/>
              </a:rPr>
              <a:t>наименьшую </a:t>
            </a:r>
            <a:r>
              <a:rPr lang="ru-RU" sz="2000" b="1">
                <a:latin typeface="+mn-lt"/>
              </a:rPr>
              <a:t>по размеру свободную область достаточно большого размера</a:t>
            </a:r>
            <a:r>
              <a:rPr lang="en-US" sz="2000" b="1">
                <a:latin typeface="+mn-lt"/>
              </a:rPr>
              <a:t>; </a:t>
            </a:r>
            <a:r>
              <a:rPr lang="ru-RU" sz="2000" b="1">
                <a:latin typeface="+mn-lt"/>
              </a:rPr>
              <a:t>требует полного поиска, если список не упорядочен по размеру свободных областей</a:t>
            </a:r>
            <a:r>
              <a:rPr lang="en-US" sz="2000" b="1">
                <a:latin typeface="+mn-lt"/>
              </a:rPr>
              <a:t>.</a:t>
            </a:r>
            <a:r>
              <a:rPr lang="ru-RU" sz="2000" b="1">
                <a:latin typeface="+mn-lt"/>
              </a:rPr>
              <a:t> Приводит к образованию оставшейся части самого маленького размера.</a:t>
            </a:r>
            <a:endParaRPr lang="en-US" sz="2000" b="1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>
                <a:latin typeface="+mn-lt"/>
              </a:rPr>
              <a:t>Метод наименее подходящего (</a:t>
            </a:r>
            <a:r>
              <a:rPr lang="en-US" sz="2000" b="1">
                <a:latin typeface="+mn-lt"/>
              </a:rPr>
              <a:t>Worst-fit</a:t>
            </a:r>
            <a:r>
              <a:rPr lang="ru-RU" sz="2000" b="1">
                <a:latin typeface="+mn-lt"/>
              </a:rPr>
              <a:t>)</a:t>
            </a:r>
            <a:r>
              <a:rPr lang="en-US" sz="2000" b="1">
                <a:latin typeface="+mn-lt"/>
              </a:rPr>
              <a:t>:  </a:t>
            </a:r>
            <a:r>
              <a:rPr lang="ru-RU" sz="2000" b="1">
                <a:latin typeface="+mn-lt"/>
              </a:rPr>
              <a:t>Выбрать подходящую область </a:t>
            </a:r>
            <a:r>
              <a:rPr lang="ru-RU" sz="2000" b="1" i="1">
                <a:latin typeface="+mn-lt"/>
              </a:rPr>
              <a:t>наибольшего</a:t>
            </a:r>
            <a:r>
              <a:rPr lang="ru-RU" sz="2000" b="1">
                <a:latin typeface="+mn-lt"/>
              </a:rPr>
              <a:t> размера</a:t>
            </a:r>
            <a:r>
              <a:rPr lang="en-US" sz="2000" b="1">
                <a:latin typeface="+mn-lt"/>
              </a:rPr>
              <a:t>; </a:t>
            </a:r>
            <a:r>
              <a:rPr lang="ru-RU" sz="2000" b="1">
                <a:latin typeface="+mn-lt"/>
              </a:rPr>
              <a:t>также требует полного поиска</a:t>
            </a:r>
            <a:r>
              <a:rPr lang="en-US" sz="2000" b="1">
                <a:latin typeface="+mn-lt"/>
              </a:rPr>
              <a:t>; </a:t>
            </a:r>
            <a:r>
              <a:rPr lang="ru-RU" sz="2000" b="1">
                <a:latin typeface="+mn-lt"/>
              </a:rPr>
              <a:t>приводит к образованию самой большой из возможных оставшейся части</a:t>
            </a:r>
            <a:r>
              <a:rPr lang="en-US" sz="2000" b="1">
                <a:latin typeface="+mn-lt"/>
              </a:rPr>
              <a:t>.</a:t>
            </a:r>
            <a:endParaRPr lang="ru-RU" sz="2000" b="1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>
                <a:latin typeface="+mn-lt"/>
              </a:rPr>
              <a:t>Первая и вторая стратегии лучше с точки зрения скорости и эффективности использования памяти</a:t>
            </a:r>
            <a:r>
              <a:rPr lang="ru-RU" sz="2400">
                <a:latin typeface="+mn-lt"/>
              </a:rPr>
              <a:t> </a:t>
            </a:r>
            <a:endParaRPr lang="en-US" sz="240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0" y="228600"/>
            <a:ext cx="7886700" cy="5334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>
                <a:latin typeface="+mj-lt"/>
              </a:rPr>
              <a:t>Фрагментация</a:t>
            </a:r>
            <a:endParaRPr lang="en-US" sz="3600" b="1">
              <a:latin typeface="+mj-lt"/>
            </a:endParaRPr>
          </a:p>
        </p:txBody>
      </p:sp>
      <p:sp>
        <p:nvSpPr>
          <p:cNvPr id="427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2" y="857231"/>
            <a:ext cx="7959753" cy="5622943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1800" b="1" i="1" dirty="0">
                <a:latin typeface="+mn-lt"/>
              </a:rPr>
              <a:t>Внешняя фрагментация</a:t>
            </a:r>
            <a:r>
              <a:rPr lang="en-US" sz="1800" b="1" i="1" dirty="0">
                <a:latin typeface="+mn-lt"/>
              </a:rPr>
              <a:t> </a:t>
            </a:r>
            <a:r>
              <a:rPr lang="en-US" sz="1800" b="1" dirty="0">
                <a:latin typeface="+mn-lt"/>
              </a:rPr>
              <a:t>– </a:t>
            </a:r>
            <a:r>
              <a:rPr lang="ru-RU" sz="1800" b="1" dirty="0">
                <a:latin typeface="+mn-lt"/>
              </a:rPr>
              <a:t>имеется достаточно большая область свободной памяти, но она не является </a:t>
            </a:r>
            <a:r>
              <a:rPr lang="ru-RU" sz="1800" b="1" dirty="0" smtClean="0">
                <a:latin typeface="+mn-lt"/>
              </a:rPr>
              <a:t>непрерывной</a:t>
            </a:r>
            <a:endParaRPr lang="en-US" sz="1800" b="1" dirty="0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1800" b="1" i="1" dirty="0">
                <a:latin typeface="+mn-lt"/>
              </a:rPr>
              <a:t>Внутренняя фрагментация</a:t>
            </a:r>
            <a:r>
              <a:rPr lang="en-US" sz="1800" b="1" dirty="0">
                <a:latin typeface="+mn-lt"/>
              </a:rPr>
              <a:t>: </a:t>
            </a:r>
            <a:r>
              <a:rPr lang="ru-RU" sz="1800" b="1" dirty="0">
                <a:latin typeface="+mn-lt"/>
              </a:rPr>
              <a:t>размер выделенной памяти может быть несколько больше размера запрашиваемой памяти</a:t>
            </a:r>
            <a:r>
              <a:rPr lang="en-US" sz="1800" b="1" dirty="0">
                <a:latin typeface="+mn-lt"/>
              </a:rPr>
              <a:t>; </a:t>
            </a:r>
            <a:r>
              <a:rPr lang="ru-RU" sz="1800" b="1" dirty="0">
                <a:latin typeface="+mn-lt"/>
              </a:rPr>
              <a:t>этот излишек – память, внутренняя для области </a:t>
            </a:r>
            <a:r>
              <a:rPr lang="en-US" sz="1800" b="1" dirty="0">
                <a:latin typeface="+mn-lt"/>
              </a:rPr>
              <a:t>(partition), </a:t>
            </a:r>
            <a:r>
              <a:rPr lang="ru-RU" sz="1800" b="1" dirty="0">
                <a:latin typeface="+mn-lt"/>
              </a:rPr>
              <a:t>но не используемая</a:t>
            </a:r>
            <a:r>
              <a:rPr lang="en-US" sz="1800" b="1" dirty="0">
                <a:latin typeface="+mn-lt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1800" b="1" dirty="0">
                <a:latin typeface="+mn-lt"/>
              </a:rPr>
              <a:t>Внешняя фраментация может быть уменьшена путем компактировки </a:t>
            </a:r>
            <a:r>
              <a:rPr lang="en-US" sz="1800" b="1" dirty="0">
                <a:latin typeface="+mn-lt"/>
              </a:rPr>
              <a:t>(compaction) 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1800" b="1" dirty="0">
                <a:latin typeface="+mn-lt"/>
              </a:rPr>
              <a:t>Память перемешивается с целью выделения всей свободной области памяти в один непрерывный блок (возможны разные стратегии – либо простой сдвиг, либо попытка перемешивания методом наиболее подходящего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1800" b="1" dirty="0">
                <a:latin typeface="+mn-lt"/>
              </a:rPr>
              <a:t>Компактировка возможна только если перемещение </a:t>
            </a:r>
            <a:r>
              <a:rPr lang="en-US" sz="1800" b="1" dirty="0">
                <a:latin typeface="+mn-lt"/>
              </a:rPr>
              <a:t>(relocation) </a:t>
            </a:r>
            <a:r>
              <a:rPr lang="ru-RU" sz="1800" b="1" dirty="0">
                <a:latin typeface="+mn-lt"/>
              </a:rPr>
              <a:t>происходит динамически. Она выполняется во время исполнения программы</a:t>
            </a:r>
            <a:r>
              <a:rPr lang="en-US" sz="1800" b="1" dirty="0">
                <a:latin typeface="+mn-lt"/>
              </a:rPr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1800" b="1" dirty="0">
                <a:latin typeface="+mn-lt"/>
              </a:rPr>
              <a:t>Проблема ввода-вывода</a:t>
            </a:r>
            <a:r>
              <a:rPr lang="en-US" sz="1800" b="1" dirty="0">
                <a:latin typeface="+mn-lt"/>
              </a:rPr>
              <a:t>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ru-RU" sz="1800" b="1" dirty="0">
                <a:latin typeface="+mn-lt"/>
              </a:rPr>
              <a:t>Задача, </a:t>
            </a:r>
            <a:r>
              <a:rPr lang="en-US" sz="1800" b="1" dirty="0">
                <a:latin typeface="+mn-lt"/>
              </a:rPr>
              <a:t>“</a:t>
            </a:r>
            <a:r>
              <a:rPr lang="ru-RU" sz="1800" b="1" dirty="0">
                <a:latin typeface="+mn-lt"/>
              </a:rPr>
              <a:t>застрявшая</a:t>
            </a:r>
            <a:r>
              <a:rPr lang="en-US" sz="1800" b="1" dirty="0">
                <a:latin typeface="+mn-lt"/>
              </a:rPr>
              <a:t>”  </a:t>
            </a:r>
            <a:r>
              <a:rPr lang="ru-RU" sz="1800" b="1" dirty="0">
                <a:latin typeface="+mn-lt"/>
              </a:rPr>
              <a:t>в памяти, занятая выполнением ввода-вывода</a:t>
            </a:r>
            <a:r>
              <a:rPr lang="en-US" sz="1800" b="1" dirty="0">
                <a:latin typeface="+mn-lt"/>
              </a:rPr>
              <a:t>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ru-RU" sz="1800" b="1" dirty="0">
                <a:latin typeface="+mn-lt"/>
              </a:rPr>
              <a:t>Ввод-вывод должен выполняться только в буфера ОС</a:t>
            </a:r>
            <a:r>
              <a:rPr lang="en-US" sz="1800" b="1" dirty="0">
                <a:latin typeface="+mn-lt"/>
              </a:rPr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Страничная организация </a:t>
            </a:r>
            <a:r>
              <a:rPr lang="en-US" sz="3600" b="1" smtClean="0"/>
              <a:t>(paging)</a:t>
            </a:r>
          </a:p>
        </p:txBody>
      </p:sp>
      <p:sp>
        <p:nvSpPr>
          <p:cNvPr id="428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00213"/>
            <a:ext cx="7848600" cy="4419600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b="1">
                <a:latin typeface="+mn-lt"/>
              </a:rPr>
              <a:t>Логическое адресное пространство процесса может и не быть непрерывным</a:t>
            </a:r>
            <a:r>
              <a:rPr lang="en-US" sz="2000" b="1">
                <a:latin typeface="+mn-lt"/>
              </a:rPr>
              <a:t>; </a:t>
            </a:r>
            <a:r>
              <a:rPr lang="ru-RU" sz="2000" b="1">
                <a:latin typeface="+mn-lt"/>
              </a:rPr>
              <a:t>процессу выделяется физическая память по мере ее освобождения</a:t>
            </a:r>
            <a:r>
              <a:rPr lang="en-US" sz="2000" b="1">
                <a:latin typeface="+mn-lt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>
                <a:latin typeface="+mn-lt"/>
              </a:rPr>
              <a:t>Физическая память делится на блоки фиксированной длины, называемые фреймами (</a:t>
            </a:r>
            <a:r>
              <a:rPr lang="en-US" sz="2000" b="1">
                <a:latin typeface="+mn-lt"/>
              </a:rPr>
              <a:t>frames</a:t>
            </a:r>
            <a:r>
              <a:rPr lang="ru-RU" sz="2000" b="1">
                <a:latin typeface="+mn-lt"/>
              </a:rPr>
              <a:t>). Размер - степень</a:t>
            </a:r>
            <a:r>
              <a:rPr lang="en-US" sz="2000" b="1">
                <a:latin typeface="+mn-lt"/>
              </a:rPr>
              <a:t> 2, </a:t>
            </a:r>
            <a:r>
              <a:rPr lang="ru-RU" sz="2000" b="1">
                <a:latin typeface="+mn-lt"/>
              </a:rPr>
              <a:t>от </a:t>
            </a:r>
            <a:r>
              <a:rPr lang="en-US" sz="2000" b="1">
                <a:latin typeface="+mn-lt"/>
              </a:rPr>
              <a:t>512 </a:t>
            </a:r>
            <a:r>
              <a:rPr lang="ru-RU" sz="2000" b="1">
                <a:latin typeface="+mn-lt"/>
              </a:rPr>
              <a:t>до </a:t>
            </a:r>
            <a:r>
              <a:rPr lang="en-US" sz="2000" b="1">
                <a:latin typeface="+mn-lt"/>
              </a:rPr>
              <a:t> 8192 </a:t>
            </a:r>
            <a:r>
              <a:rPr lang="ru-RU" sz="2000" b="1">
                <a:latin typeface="+mn-lt"/>
              </a:rPr>
              <a:t>байтов</a:t>
            </a:r>
            <a:endParaRPr lang="en-US" sz="2000" b="1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>
                <a:latin typeface="+mn-lt"/>
              </a:rPr>
              <a:t>Логическая память делится на блоки такого же размера, называемые страницами</a:t>
            </a:r>
            <a:r>
              <a:rPr lang="en-US" sz="2000" b="1">
                <a:latin typeface="+mn-lt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>
                <a:latin typeface="+mn-lt"/>
              </a:rPr>
              <a:t>Поддерживается информация обо всех свободных фреймах</a:t>
            </a:r>
            <a:r>
              <a:rPr lang="en-US" sz="2000" b="1">
                <a:latin typeface="+mn-lt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>
                <a:latin typeface="+mn-lt"/>
              </a:rPr>
              <a:t>Для исполнения программы свободных фреймов и загрузить программу</a:t>
            </a:r>
            <a:r>
              <a:rPr lang="en-US" sz="2000" b="1">
                <a:latin typeface="+mn-lt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>
                <a:latin typeface="+mn-lt"/>
              </a:rPr>
              <a:t>Вводится таблица страниц для трансляции логических адресов в физические</a:t>
            </a:r>
            <a:r>
              <a:rPr lang="en-US" sz="2000" b="1">
                <a:latin typeface="+mn-lt"/>
              </a:rPr>
              <a:t>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>
                <a:latin typeface="+mn-lt"/>
              </a:rPr>
              <a:t>Возможна внутренняя фрагментация</a:t>
            </a:r>
            <a:r>
              <a:rPr lang="en-US" sz="2000" b="1">
                <a:latin typeface="+mn-lt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Wildflower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Wildflowers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Wildflowers">
      <a:fillStyleLst>
        <a:solidFill>
          <a:schemeClr val="phClr">
            <a:shade val="85000"/>
            <a:satMod val="110000"/>
          </a:schemeClr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35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0800000" scaled="1"/>
        </a:gradFill>
        <a:gradFill rotWithShape="1">
          <a:gsLst>
            <a:gs pos="0">
              <a:schemeClr val="phClr">
                <a:shade val="70000"/>
                <a:satMod val="135000"/>
              </a:schemeClr>
            </a:gs>
            <a:gs pos="80000">
              <a:schemeClr val="phClr">
                <a:shade val="90000"/>
                <a:satMod val="135000"/>
              </a:schemeClr>
            </a:gs>
            <a:gs pos="100000">
              <a:schemeClr val="phClr">
                <a:shade val="95000"/>
                <a:satMod val="135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381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  <a:ln w="635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63500">
              <a:srgbClr val="FFFFFF">
                <a:alpha val="50000"/>
              </a:srgbClr>
            </a:innerShdw>
          </a:effectLst>
        </a:effectStyle>
        <a:effectStyle>
          <a:effectLst>
            <a:innerShdw blurRad="190500">
              <a:srgbClr val="FFFFFF">
                <a:alpha val="0"/>
              </a:srgbClr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4200000"/>
            </a:lightRig>
          </a:scene3d>
          <a:sp3d>
            <a:bevelT w="25400" h="25400" prst="relaxedInset"/>
          </a:sp3d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  <a:alpha val="7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Wildflowers</Template>
  <TotalTime>1047</TotalTime>
  <Words>1276</Words>
  <Application>Microsoft Office PowerPoint</Application>
  <PresentationFormat>Экран (4:3)</PresentationFormat>
  <Paragraphs>152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1_Wildflowers</vt:lpstr>
      <vt:lpstr>        Основы современных                  операционных систем                           Лекция 16</vt:lpstr>
      <vt:lpstr>Откачка и подкачка (swapping)</vt:lpstr>
      <vt:lpstr>Схема откачки и подкачки</vt:lpstr>
      <vt:lpstr>Смежное (contiguous) распределение памяти</vt:lpstr>
      <vt:lpstr>Аппаратная поддержка регистров перемещения и границы</vt:lpstr>
      <vt:lpstr>Смежное распределение (продолжение)</vt:lpstr>
      <vt:lpstr>Стратегии динамического распределения памяти</vt:lpstr>
      <vt:lpstr>Фрагментация</vt:lpstr>
      <vt:lpstr>Страничная организация (paging)</vt:lpstr>
      <vt:lpstr>Схема трансляции адресов</vt:lpstr>
      <vt:lpstr>Архитектура трансляции адресов</vt:lpstr>
      <vt:lpstr>Пример страничной организации</vt:lpstr>
      <vt:lpstr>Пример страничной организации</vt:lpstr>
      <vt:lpstr>Список свободных фреймов</vt:lpstr>
      <vt:lpstr>Реализация таблицы страниц</vt:lpstr>
      <vt:lpstr>Ассоциативная память (cache)</vt:lpstr>
      <vt:lpstr>Аппаратная поддержка страничной организации: TLB</vt:lpstr>
      <vt:lpstr>Эффективное время поиска (effective access time – EAT)</vt:lpstr>
      <vt:lpstr>Защита памяти</vt:lpstr>
      <vt:lpstr>Бит valid/invalid в таблице страниц</vt:lpstr>
      <vt:lpstr>Структура таблицы страниц</vt:lpstr>
      <vt:lpstr>Иерархические таблицы страниц</vt:lpstr>
      <vt:lpstr>Пример двухуровневой таблицы страниц</vt:lpstr>
      <vt:lpstr>Схема двухуровневых таблиц страниц</vt:lpstr>
      <vt:lpstr>Схема адресной трансляции по двухуровневой таблице страниц</vt:lpstr>
      <vt:lpstr>Хешированные таблицы страниц</vt:lpstr>
      <vt:lpstr>Хешированная таблица страниц</vt:lpstr>
      <vt:lpstr>Инвертированная таблица страниц</vt:lpstr>
      <vt:lpstr>Архитектура инвертированной таблицы страниц</vt:lpstr>
      <vt:lpstr>Разделяемые страницы</vt:lpstr>
      <vt:lpstr>Пример: разделяемые страницы</vt:lpstr>
    </vt:vector>
  </TitlesOfParts>
  <Company>St.Petersburg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современных операционных систем</dc:title>
  <dc:creator>Mir</dc:creator>
  <cp:lastModifiedBy>SV</cp:lastModifiedBy>
  <cp:revision>102</cp:revision>
  <dcterms:created xsi:type="dcterms:W3CDTF">2001-09-03T03:38:43Z</dcterms:created>
  <dcterms:modified xsi:type="dcterms:W3CDTF">2014-01-26T08:23:25Z</dcterms:modified>
</cp:coreProperties>
</file>