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998A188E-B9E7-48F1-AEB6-303CF7B60EA4}" type="datetimeFigureOut">
              <a:rPr lang="ru-RU" smtClean="0"/>
              <a:pPr/>
              <a:t>28.05.2016</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98680DD7-53DF-417A-B8B8-201F0FF749E9}"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98A188E-B9E7-48F1-AEB6-303CF7B60EA4}" type="datetimeFigureOut">
              <a:rPr lang="ru-RU" smtClean="0"/>
              <a:pPr/>
              <a:t>28.05.2016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8680DD7-53DF-417A-B8B8-201F0FF749E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998A188E-B9E7-48F1-AEB6-303CF7B60EA4}" type="datetimeFigureOut">
              <a:rPr lang="ru-RU" smtClean="0"/>
              <a:pPr/>
              <a:t>28.05.2016</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98680DD7-53DF-417A-B8B8-201F0FF749E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98A188E-B9E7-48F1-AEB6-303CF7B60EA4}" type="datetimeFigureOut">
              <a:rPr lang="ru-RU" smtClean="0"/>
              <a:pPr/>
              <a:t>28.05.2016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8680DD7-53DF-417A-B8B8-201F0FF749E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998A188E-B9E7-48F1-AEB6-303CF7B60EA4}" type="datetimeFigureOut">
              <a:rPr lang="ru-RU" smtClean="0"/>
              <a:pPr/>
              <a:t>28.05.2016</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98680DD7-53DF-417A-B8B8-201F0FF749E9}"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98A188E-B9E7-48F1-AEB6-303CF7B60EA4}" type="datetimeFigureOut">
              <a:rPr lang="ru-RU" smtClean="0"/>
              <a:pPr/>
              <a:t>28.05.2016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8680DD7-53DF-417A-B8B8-201F0FF749E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998A188E-B9E7-48F1-AEB6-303CF7B60EA4}" type="datetimeFigureOut">
              <a:rPr lang="ru-RU" smtClean="0"/>
              <a:pPr/>
              <a:t>28.05.2016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98680DD7-53DF-417A-B8B8-201F0FF749E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998A188E-B9E7-48F1-AEB6-303CF7B60EA4}" type="datetimeFigureOut">
              <a:rPr lang="ru-RU" smtClean="0"/>
              <a:pPr/>
              <a:t>28.05.2016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98680DD7-53DF-417A-B8B8-201F0FF749E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998A188E-B9E7-48F1-AEB6-303CF7B60EA4}" type="datetimeFigureOut">
              <a:rPr lang="ru-RU" smtClean="0"/>
              <a:pPr/>
              <a:t>28.05.2016</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98680DD7-53DF-417A-B8B8-201F0FF749E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98A188E-B9E7-48F1-AEB6-303CF7B60EA4}" type="datetimeFigureOut">
              <a:rPr lang="ru-RU" smtClean="0"/>
              <a:pPr/>
              <a:t>28.05.2016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8680DD7-53DF-417A-B8B8-201F0FF749E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998A188E-B9E7-48F1-AEB6-303CF7B60EA4}" type="datetimeFigureOut">
              <a:rPr lang="ru-RU" smtClean="0"/>
              <a:pPr/>
              <a:t>28.05.2016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8680DD7-53DF-417A-B8B8-201F0FF749E9}"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998A188E-B9E7-48F1-AEB6-303CF7B60EA4}" type="datetimeFigureOut">
              <a:rPr lang="ru-RU" smtClean="0"/>
              <a:pPr/>
              <a:t>28.05.2016</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98680DD7-53DF-417A-B8B8-201F0FF749E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38336" y="1428736"/>
            <a:ext cx="7105664" cy="3330154"/>
          </a:xfrm>
        </p:spPr>
        <p:txBody>
          <a:bodyPr/>
          <a:lstStyle/>
          <a:p>
            <a:r>
              <a:rPr lang="ru-RU" sz="3600" dirty="0" smtClean="0"/>
              <a:t>Особенности конструкций анкерных крепей. Область применения, технология возведения</a:t>
            </a:r>
            <a:r>
              <a:rPr lang="en-US" sz="3600" dirty="0" smtClean="0"/>
              <a:t>/</a:t>
            </a:r>
            <a:endParaRPr lang="ru-RU"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0"/>
            <a:ext cx="7858180" cy="6643710"/>
          </a:xfrm>
        </p:spPr>
        <p:txBody>
          <a:bodyPr>
            <a:normAutofit/>
          </a:bodyPr>
          <a:lstStyle/>
          <a:p>
            <a:pPr algn="just">
              <a:buNone/>
            </a:pPr>
            <a:r>
              <a:rPr lang="ru-RU" sz="2000" dirty="0" smtClean="0"/>
              <a:t>Передвижная машина МАП-1 конструкции ЦНИИ </a:t>
            </a:r>
            <a:r>
              <a:rPr lang="ru-RU" sz="2000" dirty="0" err="1" smtClean="0"/>
              <a:t>подземмаша</a:t>
            </a:r>
            <a:r>
              <a:rPr lang="ru-RU" sz="2000" dirty="0" smtClean="0"/>
              <a:t> предназначена для бурения шпуров под анкеры в выработках высотой 1,8÷3 м в породах с </a:t>
            </a:r>
            <a:r>
              <a:rPr lang="ru-RU" sz="2000" i="1" dirty="0" err="1" smtClean="0"/>
              <a:t>f</a:t>
            </a:r>
            <a:r>
              <a:rPr lang="ru-RU" sz="2000" dirty="0" smtClean="0"/>
              <a:t> = 3÷8. Электрическое сверло машины смонтировано на распорной винтовой стойке. Установка на пневмоколесном ходу. Бурение с промывкой. Гайки закручивают гайковертом с электроприводом на базе ручного электросверла. Глубина шпуров 1,8÷2,5 м.</a:t>
            </a:r>
          </a:p>
          <a:p>
            <a:pPr algn="just">
              <a:buNone/>
            </a:pPr>
            <a:r>
              <a:rPr lang="ru-RU" sz="2000" dirty="0" smtClean="0"/>
              <a:t>Переносной станок ПА-1 предназначен для бурения шпуров в выработках высотой от 1,8 до 2,8 м в породах с </a:t>
            </a:r>
            <a:r>
              <a:rPr lang="ru-RU" sz="2000" i="1" dirty="0" err="1" smtClean="0"/>
              <a:t>f</a:t>
            </a:r>
            <a:r>
              <a:rPr lang="ru-RU" sz="2000" dirty="0" smtClean="0"/>
              <a:t> &lt; 4. Станок состоит из ручного электросверла с принудительной подачей, распорной винтовой стойки и шланга для бурового шлама. Конструкция стойки позволяет менять ее длину. Перед началом крепления забой приводится в безопасное состояние: нависшие куски породы обираются, кровля </a:t>
            </a:r>
            <a:r>
              <a:rPr lang="ru-RU" sz="2000" dirty="0" err="1" smtClean="0"/>
              <a:t>остукивается</a:t>
            </a:r>
            <a:r>
              <a:rPr lang="ru-RU" sz="2000" dirty="0" smtClean="0"/>
              <a:t> для выявления отслоившихся плит. Расположение, глубина и диаметр шпуров должны строго соответствовать паспорту крепления. Глубина шпуров на 5–7 см больше длины анкера при применении опорных плит и на 10–15 см – подхватов. После закрепления анкеров производится их натяжение; металлических – сразу после установки и вяжущих – после установленного срока затвердения закрепляющих составов.</a:t>
            </a:r>
          </a:p>
          <a:p>
            <a:pPr algn="just">
              <a:buNone/>
            </a:pP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357166"/>
            <a:ext cx="7929586" cy="6500834"/>
          </a:xfrm>
        </p:spPr>
        <p:txBody>
          <a:bodyPr>
            <a:normAutofit fontScale="77500" lnSpcReduction="20000"/>
          </a:bodyPr>
          <a:lstStyle/>
          <a:p>
            <a:pPr algn="just">
              <a:buNone/>
            </a:pPr>
            <a:r>
              <a:rPr lang="ru-RU" sz="2900" dirty="0" smtClean="0"/>
              <a:t>Деревянные и металлические клинощелевые анкеры закрепляют в шпуре ударами по выступающему в выработку концу анкера. После закрепления надевают опорные плитки, сетку или подхваты (согласно паспорту крепления) и закручивают гайку. При применении железобетонных анкеров бетон готовят состава 1:2 (цемент-песок) при водоцементном отношении 0,40:0,45.Процесс установки железобетонных анкеров состоит из следующих операций: приготовление бетона, заполнение им шпура и введение в него армирующего стержня.</a:t>
            </a:r>
          </a:p>
          <a:p>
            <a:pPr algn="just">
              <a:buNone/>
            </a:pPr>
            <a:r>
              <a:rPr lang="ru-RU" sz="2900" dirty="0" smtClean="0"/>
              <a:t>Для заполнения шпуров бетоном используются пневмонагнетатели различных конструкций типа ПН-1, разработанного НИПИ</a:t>
            </a:r>
            <a:r>
              <a:rPr lang="en-US" sz="2900" dirty="0" smtClean="0"/>
              <a:t> </a:t>
            </a:r>
            <a:r>
              <a:rPr lang="ru-RU" sz="2900" dirty="0" err="1" smtClean="0"/>
              <a:t>гормашем</a:t>
            </a:r>
            <a:r>
              <a:rPr lang="ru-RU" sz="2900" dirty="0" smtClean="0"/>
              <a:t>.</a:t>
            </a:r>
          </a:p>
          <a:p>
            <a:pPr algn="just">
              <a:buNone/>
            </a:pPr>
            <a:r>
              <a:rPr lang="ru-RU" sz="2900" dirty="0" smtClean="0"/>
              <a:t>Во время установки анкеров один из рабочих занят заполнением скважин бетоном с помощью нагнетательной трубы, а второй регулирует подачу сжатого воздуха трехходовым краном. После заполнения шпура бетоном вручную или с помощью бурильной машины, снабженной насадкой, вводится армирующий стержень. Сетка или подхваты, если они предусмотрены проектом, навешиваются после того, как бетон наберет</a:t>
            </a:r>
            <a:r>
              <a:rPr lang="en-US" sz="2900" dirty="0" smtClean="0"/>
              <a:t> </a:t>
            </a:r>
            <a:r>
              <a:rPr lang="ru-RU" sz="2400" dirty="0" smtClean="0"/>
              <a:t>необходимую прочность (это может производиться через сутки).</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428604"/>
            <a:ext cx="7715304" cy="5429288"/>
          </a:xfrm>
        </p:spPr>
        <p:txBody>
          <a:bodyPr>
            <a:normAutofit fontScale="85000" lnSpcReduction="20000"/>
          </a:bodyPr>
          <a:lstStyle/>
          <a:p>
            <a:pPr algn="just">
              <a:buNone/>
            </a:pPr>
            <a:r>
              <a:rPr lang="ru-RU" sz="2800" i="1" dirty="0" smtClean="0"/>
              <a:t>Сталеполимерные</a:t>
            </a:r>
            <a:r>
              <a:rPr lang="ru-RU" sz="2800" dirty="0" smtClean="0"/>
              <a:t> </a:t>
            </a:r>
            <a:r>
              <a:rPr lang="ru-RU" sz="2800" i="1" dirty="0" smtClean="0"/>
              <a:t>анкеры</a:t>
            </a:r>
            <a:r>
              <a:rPr lang="ru-RU" sz="2800" dirty="0" smtClean="0"/>
              <a:t> выполнены из стального стержня, закрепленного в замковой части шпура синтетическим составом. Технология установки таких анкеров заключается в следующем. В шпур вводят стеклянную или полиэтиленовую или даже бумажную ампулу со смолой, химическим стабилизатором, наполнителем и катализатором. Затем в шпур вводят и вращают в течение нескольких секунд стержень с заостренным концом для разрушения оболочки ампулы. В результате этого происходит смешивание смолы с катализатором. Полученная смесь обволакивает стержень и, затвердевая вокруг него, надежно сцепляется со стенками шпура. На установку такого анкера затрачивается 3÷5 мин.</a:t>
            </a:r>
          </a:p>
          <a:p>
            <a:pPr algn="just">
              <a:buNone/>
            </a:pPr>
            <a:r>
              <a:rPr lang="ru-RU" sz="2800" dirty="0" smtClean="0"/>
              <a:t>В отдельных случаях крепление производится в сочетании рамной крепи с анкерным креплением.</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0"/>
            <a:ext cx="7715304" cy="6455736"/>
          </a:xfrm>
        </p:spPr>
        <p:txBody>
          <a:bodyPr>
            <a:normAutofit/>
          </a:bodyPr>
          <a:lstStyle/>
          <a:p>
            <a:pPr algn="just">
              <a:buNone/>
            </a:pPr>
            <a:r>
              <a:rPr lang="ru-RU" sz="2000" dirty="0" smtClean="0"/>
              <a:t>Анкерная крепь, в отличие от традиционных рамных и других поддерживающих крепей, сразу же после монтажа осуществляет связывание и упрочнение массива в кровле и боках выработки, и активно противодействуют развитию смещений и разрушения пород.  Это преимущество позволяет значительно повысить безопасность горной выработки, сократить затраты труда и металла в течение всего срока ее эксплуатации.</a:t>
            </a:r>
          </a:p>
          <a:p>
            <a:pPr algn="just">
              <a:buNone/>
            </a:pPr>
            <a:r>
              <a:rPr lang="ru-RU" sz="2000" dirty="0" smtClean="0"/>
              <a:t>Анкер металлический – основной тип анкера в системе анкерной крепи. Обладает высокой прочностью на разрыв и податливостью. Податливость арматуры достигается благодаря специальной термической обработке на металлургическом заводе. Данное свойство позволяет анкеру амортизировать предельные нагрузки, в то время как анкер, изготовленный из обычной строительной арматуры, при таких нагрузках разрушится мгновенно. </a:t>
            </a:r>
          </a:p>
          <a:p>
            <a:pPr>
              <a:buNone/>
            </a:pPr>
            <a:r>
              <a:rPr lang="ru-RU" sz="2000" dirty="0" smtClean="0"/>
              <a:t/>
            </a:r>
            <a:br>
              <a:rPr lang="ru-RU" sz="2000" dirty="0" smtClean="0"/>
            </a:br>
            <a:endParaRPr lang="ru-RU" sz="2000" dirty="0" smtClean="0"/>
          </a:p>
          <a:p>
            <a:pPr>
              <a:buNone/>
            </a:pPr>
            <a:endParaRPr lang="ru-RU" dirty="0" smtClean="0"/>
          </a:p>
          <a:p>
            <a:endParaRPr lang="ru-RU" dirty="0"/>
          </a:p>
        </p:txBody>
      </p:sp>
      <p:pic>
        <p:nvPicPr>
          <p:cNvPr id="4" name="Рисунок 3" descr="an1.jpg"/>
          <p:cNvPicPr>
            <a:picLocks noChangeAspect="1"/>
          </p:cNvPicPr>
          <p:nvPr/>
        </p:nvPicPr>
        <p:blipFill>
          <a:blip r:embed="rId2"/>
          <a:stretch>
            <a:fillRect/>
          </a:stretch>
        </p:blipFill>
        <p:spPr>
          <a:xfrm>
            <a:off x="2714612" y="4572008"/>
            <a:ext cx="4857784" cy="207170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357166"/>
            <a:ext cx="7239000" cy="1000132"/>
          </a:xfrm>
        </p:spPr>
        <p:txBody>
          <a:bodyPr>
            <a:normAutofit fontScale="90000"/>
          </a:bodyPr>
          <a:lstStyle/>
          <a:p>
            <a:r>
              <a:rPr lang="ru-RU" sz="2700" dirty="0" smtClean="0"/>
              <a:t>анкер канатный (гибкий) имеет следующий вид и характеристики:</a:t>
            </a:r>
            <a:r>
              <a:rPr lang="ru-RU" dirty="0" smtClean="0"/>
              <a:t/>
            </a:r>
            <a:br>
              <a:rPr lang="ru-RU" dirty="0" smtClean="0"/>
            </a:br>
            <a:endParaRPr lang="ru-RU" dirty="0"/>
          </a:p>
        </p:txBody>
      </p:sp>
      <p:sp>
        <p:nvSpPr>
          <p:cNvPr id="3" name="Содержимое 2"/>
          <p:cNvSpPr>
            <a:spLocks noGrp="1"/>
          </p:cNvSpPr>
          <p:nvPr>
            <p:ph idx="1"/>
          </p:nvPr>
        </p:nvSpPr>
        <p:spPr>
          <a:xfrm>
            <a:off x="214282" y="928670"/>
            <a:ext cx="7786742" cy="5715040"/>
          </a:xfrm>
        </p:spPr>
        <p:txBody>
          <a:bodyPr/>
          <a:lstStyle/>
          <a:p>
            <a:pPr>
              <a:buNone/>
            </a:pPr>
            <a:r>
              <a:rPr lang="ru-RU" dirty="0" smtClean="0"/>
              <a:t> </a:t>
            </a:r>
            <a:r>
              <a:rPr lang="ru-RU" sz="2000" dirty="0" smtClean="0"/>
              <a:t>Гибкий анкер используется при двухуровневой схеме крепления горных выработок, совместно с анкерами первого уровня (металлическими анкерами)</a:t>
            </a:r>
          </a:p>
          <a:p>
            <a:pPr>
              <a:buNone/>
            </a:pPr>
            <a:endParaRPr lang="ru-RU" dirty="0"/>
          </a:p>
        </p:txBody>
      </p:sp>
      <p:pic>
        <p:nvPicPr>
          <p:cNvPr id="4" name="Рисунок 3" descr="an5_1.jpg"/>
          <p:cNvPicPr>
            <a:picLocks noChangeAspect="1"/>
          </p:cNvPicPr>
          <p:nvPr/>
        </p:nvPicPr>
        <p:blipFill>
          <a:blip r:embed="rId2"/>
          <a:stretch>
            <a:fillRect/>
          </a:stretch>
        </p:blipFill>
        <p:spPr>
          <a:xfrm>
            <a:off x="4071934" y="2000240"/>
            <a:ext cx="4178300" cy="4857760"/>
          </a:xfrm>
          <a:prstGeom prst="rect">
            <a:avLst/>
          </a:prstGeom>
        </p:spPr>
      </p:pic>
      <p:graphicFrame>
        <p:nvGraphicFramePr>
          <p:cNvPr id="5" name="Таблица 4"/>
          <p:cNvGraphicFramePr>
            <a:graphicFrameLocks noGrp="1"/>
          </p:cNvGraphicFramePr>
          <p:nvPr/>
        </p:nvGraphicFramePr>
        <p:xfrm>
          <a:off x="214282" y="2143116"/>
          <a:ext cx="4857784" cy="4534519"/>
        </p:xfrm>
        <a:graphic>
          <a:graphicData uri="http://schemas.openxmlformats.org/drawingml/2006/table">
            <a:tbl>
              <a:tblPr/>
              <a:tblGrid>
                <a:gridCol w="3619500"/>
                <a:gridCol w="1238284"/>
              </a:tblGrid>
              <a:tr h="761594">
                <a:tc>
                  <a:txBody>
                    <a:bodyPr/>
                    <a:lstStyle/>
                    <a:p>
                      <a:pPr algn="l"/>
                      <a:r>
                        <a:rPr lang="ru-RU"/>
                        <a:t>1. Разрывное усилие стержня анкера, кН</a:t>
                      </a: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a:t>210</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196">
                <a:tc>
                  <a:txBody>
                    <a:bodyPr/>
                    <a:lstStyle/>
                    <a:p>
                      <a:pPr algn="l"/>
                      <a:r>
                        <a:rPr lang="ru-RU"/>
                        <a:t>2. Диаметр шпура, мм</a:t>
                      </a: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a:t>28-32</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196">
                <a:tc>
                  <a:txBody>
                    <a:bodyPr/>
                    <a:lstStyle/>
                    <a:p>
                      <a:pPr algn="l"/>
                      <a:r>
                        <a:rPr lang="ru-RU"/>
                        <a:t>3. Диаметр стержня анкера, мм</a:t>
                      </a: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a:t>15</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1594">
                <a:tc>
                  <a:txBody>
                    <a:bodyPr/>
                    <a:lstStyle/>
                    <a:p>
                      <a:pPr algn="l"/>
                      <a:r>
                        <a:rPr lang="ru-RU"/>
                        <a:t>4. Стандартная длина стержня анкера, м</a:t>
                      </a: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a:t>От 3 до 7</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1594">
                <a:tc>
                  <a:txBody>
                    <a:bodyPr/>
                    <a:lstStyle/>
                    <a:p>
                      <a:pPr algn="l"/>
                      <a:r>
                        <a:rPr lang="ru-RU"/>
                        <a:t>5. Габаритные размеры гайки, мм высота/сечение</a:t>
                      </a: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a:t>35/65</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196">
                <a:tc>
                  <a:txBody>
                    <a:bodyPr/>
                    <a:lstStyle/>
                    <a:p>
                      <a:pPr algn="l"/>
                      <a:r>
                        <a:rPr lang="ru-RU"/>
                        <a:t>6. Масса анкера, 1м/кг</a:t>
                      </a: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a:t>1,1</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4149">
                <a:tc>
                  <a:txBody>
                    <a:bodyPr/>
                    <a:lstStyle/>
                    <a:p>
                      <a:pPr algn="l"/>
                      <a:r>
                        <a:rPr lang="ru-RU"/>
                        <a:t>7. Размер шайбы</a:t>
                      </a:r>
                    </a:p>
                  </a:txBody>
                  <a:tcPr marL="68580" marR="68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dirty="0"/>
                        <a:t>100х100/133х133/180х180</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14290"/>
            <a:ext cx="7643866" cy="785834"/>
          </a:xfrm>
        </p:spPr>
        <p:txBody>
          <a:bodyPr>
            <a:normAutofit/>
          </a:bodyPr>
          <a:lstStyle/>
          <a:p>
            <a:r>
              <a:rPr lang="ru-RU" sz="2400" dirty="0" smtClean="0"/>
              <a:t>Анкер стеклопластиковый имеет следующий вид и характеристики:</a:t>
            </a:r>
            <a:endParaRPr lang="ru-RU" sz="2400" dirty="0"/>
          </a:p>
        </p:txBody>
      </p:sp>
      <p:sp>
        <p:nvSpPr>
          <p:cNvPr id="3" name="Содержимое 2"/>
          <p:cNvSpPr>
            <a:spLocks noGrp="1"/>
          </p:cNvSpPr>
          <p:nvPr>
            <p:ph idx="1"/>
          </p:nvPr>
        </p:nvSpPr>
        <p:spPr>
          <a:xfrm>
            <a:off x="214282" y="1142984"/>
            <a:ext cx="7715304" cy="5312752"/>
          </a:xfrm>
        </p:spPr>
        <p:txBody>
          <a:bodyPr>
            <a:normAutofit/>
          </a:bodyPr>
          <a:lstStyle/>
          <a:p>
            <a:pPr algn="just">
              <a:buNone/>
            </a:pPr>
            <a:r>
              <a:rPr lang="ru-RU" sz="2000" dirty="0" smtClean="0"/>
              <a:t>Анкер предназначен для крепления бортов и почвы подготовительных выработок, а так же применяется для крепления угольных выработок в подготовительных и очистных забоях. В процессе последующей отработки анкер легко срубается исполнительным органом комбайна. </a:t>
            </a:r>
            <a:endParaRPr lang="ru-RU" sz="2000" dirty="0"/>
          </a:p>
        </p:txBody>
      </p:sp>
      <p:pic>
        <p:nvPicPr>
          <p:cNvPr id="4" name="Рисунок 3" descr="an6_1.jpg"/>
          <p:cNvPicPr>
            <a:picLocks noChangeAspect="1"/>
          </p:cNvPicPr>
          <p:nvPr/>
        </p:nvPicPr>
        <p:blipFill>
          <a:blip r:embed="rId2"/>
          <a:stretch>
            <a:fillRect/>
          </a:stretch>
        </p:blipFill>
        <p:spPr>
          <a:xfrm>
            <a:off x="2714612" y="2928934"/>
            <a:ext cx="5357850" cy="364333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0"/>
            <a:ext cx="7715304" cy="6241446"/>
          </a:xfrm>
        </p:spPr>
        <p:txBody>
          <a:bodyPr>
            <a:normAutofit/>
          </a:bodyPr>
          <a:lstStyle/>
          <a:p>
            <a:pPr>
              <a:buNone/>
            </a:pPr>
            <a:r>
              <a:rPr lang="ru-RU" sz="2400" b="1" dirty="0" smtClean="0"/>
              <a:t>Полимерная сетка-затяжка</a:t>
            </a:r>
            <a:r>
              <a:rPr lang="ru-RU" sz="2400" dirty="0" smtClean="0"/>
              <a:t>.</a:t>
            </a:r>
          </a:p>
          <a:p>
            <a:pPr algn="just">
              <a:buNone/>
            </a:pPr>
            <a:r>
              <a:rPr lang="ru-RU" sz="2000" dirty="0" smtClean="0"/>
              <a:t>Изготовлена из синтетического волокна высокой прочности с антистатическим и негорючим покрытием и предназначена для использования при подземных горных работах для защиты кровли и стен выработки.</a:t>
            </a:r>
          </a:p>
          <a:p>
            <a:pPr algn="just">
              <a:buNone/>
            </a:pPr>
            <a:r>
              <a:rPr lang="ru-RU" sz="1800" dirty="0" smtClean="0"/>
              <a:t>Обеспечивает безопасность рабочих в забое при перехвате нависания кровли и боков при проведении горных выработок, для крепления лавы в монтажных и демонтажных камерах. Служит в качестве ограждений: движущихся частей различных механизмов;  мест ремонта; бункеров; печей; </a:t>
            </a:r>
            <a:r>
              <a:rPr lang="ru-RU" sz="1800" dirty="0" err="1" smtClean="0"/>
              <a:t>зумфов</a:t>
            </a:r>
            <a:r>
              <a:rPr lang="ru-RU" sz="1800" dirty="0" smtClean="0"/>
              <a:t> и т.п. Крепление сетки к кровле, бокам, или забою выработки производится с помощью </a:t>
            </a:r>
            <a:r>
              <a:rPr lang="ru-RU" sz="1800" dirty="0" err="1" smtClean="0"/>
              <a:t>сталеполимерных</a:t>
            </a:r>
            <a:r>
              <a:rPr lang="ru-RU" sz="1800" dirty="0" smtClean="0"/>
              <a:t> или стеклопластиковых анкеров.</a:t>
            </a:r>
          </a:p>
          <a:p>
            <a:endParaRPr lang="ru-RU" dirty="0"/>
          </a:p>
        </p:txBody>
      </p:sp>
      <p:pic>
        <p:nvPicPr>
          <p:cNvPr id="4" name="Рисунок 3" descr="setka_met_IMG_0205mini.jpg"/>
          <p:cNvPicPr>
            <a:picLocks noChangeAspect="1"/>
          </p:cNvPicPr>
          <p:nvPr/>
        </p:nvPicPr>
        <p:blipFill>
          <a:blip r:embed="rId2"/>
          <a:stretch>
            <a:fillRect/>
          </a:stretch>
        </p:blipFill>
        <p:spPr>
          <a:xfrm>
            <a:off x="3643306" y="3714752"/>
            <a:ext cx="4429156" cy="300039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idx="1"/>
          </p:nvPr>
        </p:nvSpPr>
        <p:spPr>
          <a:xfrm>
            <a:off x="214282" y="214290"/>
            <a:ext cx="7786742" cy="6429420"/>
          </a:xfrm>
        </p:spPr>
        <p:txBody>
          <a:bodyPr>
            <a:normAutofit/>
          </a:bodyPr>
          <a:lstStyle/>
          <a:p>
            <a:pPr algn="just">
              <a:buNone/>
            </a:pPr>
            <a:r>
              <a:rPr lang="ru-RU" sz="2000" dirty="0" smtClean="0"/>
              <a:t>Подхват в соединении с сеткой-затяжкой, анкером, гайкой и шайбой  представляет собой ограждение, которое обеспечивает поддержание выработки от высыпания и обрушения горных пород в пространстве между анкерами (фото ниже).</a:t>
            </a:r>
          </a:p>
          <a:p>
            <a:pPr>
              <a:buNone/>
            </a:pPr>
            <a:r>
              <a:rPr lang="ru-RU" sz="2000" dirty="0" smtClean="0"/>
              <a:t>Основные размеры подхватов: первый типоразмер - длина 2 500мм, ширина 250мм, толщина 1,5мм и второй типоразмер - длина 2 000мм, ширина 250мм, толщина 1,5мм.</a:t>
            </a:r>
            <a:endParaRPr lang="ru-RU" sz="2000" b="1" dirty="0" smtClean="0"/>
          </a:p>
          <a:p>
            <a:pPr>
              <a:buNone/>
            </a:pPr>
            <a:endParaRPr lang="ru-RU" sz="2000" b="1" dirty="0" smtClean="0"/>
          </a:p>
          <a:p>
            <a:pPr>
              <a:buNone/>
            </a:pPr>
            <a:r>
              <a:rPr lang="ru-RU" sz="2000" b="1" dirty="0" smtClean="0"/>
              <a:t>Средства мониторинга анкерной</a:t>
            </a:r>
          </a:p>
          <a:p>
            <a:pPr>
              <a:buNone/>
            </a:pPr>
            <a:r>
              <a:rPr lang="ru-RU" sz="2000" b="1" dirty="0" smtClean="0"/>
              <a:t>Крепи:</a:t>
            </a:r>
            <a:r>
              <a:rPr lang="ru-RU" sz="2000" dirty="0" smtClean="0"/>
              <a:t> несущая способность анкерной </a:t>
            </a:r>
          </a:p>
          <a:p>
            <a:pPr>
              <a:buNone/>
            </a:pPr>
            <a:r>
              <a:rPr lang="ru-RU" sz="2000" dirty="0" smtClean="0"/>
              <a:t>крепи проверяется с помощью </a:t>
            </a:r>
          </a:p>
          <a:p>
            <a:pPr>
              <a:buNone/>
            </a:pPr>
            <a:r>
              <a:rPr lang="ru-RU" sz="2000" dirty="0" smtClean="0"/>
              <a:t>штанговыдергивателя «Сила»</a:t>
            </a:r>
            <a:endParaRPr lang="ru-RU" sz="2000" b="1" dirty="0" smtClean="0"/>
          </a:p>
          <a:p>
            <a:pPr>
              <a:buNone/>
            </a:pPr>
            <a:endParaRPr lang="ru-RU" sz="2000" b="1" dirty="0" smtClean="0"/>
          </a:p>
          <a:p>
            <a:pPr>
              <a:buNone/>
            </a:pPr>
            <a:endParaRPr lang="ru-RU" sz="2000" b="1" dirty="0" smtClean="0"/>
          </a:p>
          <a:p>
            <a:pPr algn="just">
              <a:buNone/>
            </a:pPr>
            <a:endParaRPr lang="ru-RU" sz="2000" dirty="0" smtClean="0"/>
          </a:p>
          <a:p>
            <a:endParaRPr lang="ru-RU" dirty="0"/>
          </a:p>
        </p:txBody>
      </p:sp>
      <p:pic>
        <p:nvPicPr>
          <p:cNvPr id="8" name="Рисунок 7" descr="an10.jpg"/>
          <p:cNvPicPr>
            <a:picLocks noChangeAspect="1"/>
          </p:cNvPicPr>
          <p:nvPr/>
        </p:nvPicPr>
        <p:blipFill>
          <a:blip r:embed="rId2"/>
          <a:stretch>
            <a:fillRect/>
          </a:stretch>
        </p:blipFill>
        <p:spPr>
          <a:xfrm>
            <a:off x="4357686" y="2500306"/>
            <a:ext cx="3714776" cy="1747844"/>
          </a:xfrm>
          <a:prstGeom prst="rect">
            <a:avLst/>
          </a:prstGeom>
        </p:spPr>
      </p:pic>
      <p:pic>
        <p:nvPicPr>
          <p:cNvPr id="9" name="Рисунок 8" descr="an8_1.jpg"/>
          <p:cNvPicPr>
            <a:picLocks noChangeAspect="1"/>
          </p:cNvPicPr>
          <p:nvPr/>
        </p:nvPicPr>
        <p:blipFill>
          <a:blip r:embed="rId3"/>
          <a:stretch>
            <a:fillRect/>
          </a:stretch>
        </p:blipFill>
        <p:spPr>
          <a:xfrm>
            <a:off x="214282" y="4500570"/>
            <a:ext cx="6000792" cy="221457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0" y="142852"/>
            <a:ext cx="8215338" cy="6715148"/>
          </a:xfrm>
        </p:spPr>
        <p:txBody>
          <a:bodyPr>
            <a:normAutofit fontScale="92500"/>
          </a:bodyPr>
          <a:lstStyle/>
          <a:p>
            <a:pPr algn="just">
              <a:buNone/>
            </a:pPr>
            <a:r>
              <a:rPr lang="ru-RU" sz="2000" dirty="0" smtClean="0"/>
              <a:t>Конструкция анкерной крепи представляет собой подземное сооружение, механизм работы которого имеет существенные особенности. Для каждой конструкции анкерной крепи выработки определенной формы поперечного сечения, сформированной анкерами определенного типа, длины, диаметра, прочности их закрепления и схемы размещения, существует предельная площадь обнажения и длина выработки, при которых начинается саморазрушение </a:t>
            </a:r>
            <a:r>
              <a:rPr lang="ru-RU" sz="2000" dirty="0" err="1" smtClean="0"/>
              <a:t>приконтурных</a:t>
            </a:r>
            <a:r>
              <a:rPr lang="ru-RU" sz="2000" dirty="0" smtClean="0"/>
              <a:t> (кровли, боков и почвы) пород и самой конструкции. Для предупреждения таких процессов конструкция анкерной крепи должна состоять из следующих элементов:</a:t>
            </a:r>
          </a:p>
          <a:p>
            <a:pPr algn="just">
              <a:buFont typeface="Wingdings" pitchFamily="2" charset="2"/>
              <a:buChar char="Ø"/>
            </a:pPr>
            <a:r>
              <a:rPr lang="ru-RU" sz="1900" dirty="0" smtClean="0"/>
              <a:t>1. Силовая часть перекрытия выработки - элемент конструкции, сформированный основными анкерами для противодействия деформациям и смещению горных пород кровли выработки в ее пространство;</a:t>
            </a:r>
          </a:p>
          <a:p>
            <a:pPr algn="just">
              <a:buFont typeface="Wingdings" pitchFamily="2" charset="2"/>
              <a:buChar char="Ø"/>
            </a:pPr>
            <a:r>
              <a:rPr lang="ru-RU" sz="1900" dirty="0" smtClean="0"/>
              <a:t>2. Подпорная часть перекрытия выработки - элементы конструкции, сформированные дополнительными анкерами для восприятия и передачи нагрузки от силового элемента перекрытия на опору, а также для управления сроком службы конструкции в зависимости от назначения выработки;</a:t>
            </a:r>
          </a:p>
          <a:p>
            <a:pPr algn="just">
              <a:buFont typeface="Wingdings" pitchFamily="2" charset="2"/>
              <a:buChar char="Ø"/>
            </a:pPr>
            <a:r>
              <a:rPr lang="ru-RU" sz="1900" dirty="0" smtClean="0"/>
              <a:t>3. Опоры перекрытия выработки - элементы конструкции, сформированные боковыми анкерами для восприятия и передачи нагрузки от перекрытия на основание и уменьшения нагрузки горных пород боков выработки;</a:t>
            </a:r>
          </a:p>
          <a:p>
            <a:pPr algn="just">
              <a:buFont typeface="Wingdings" pitchFamily="2" charset="2"/>
              <a:buChar char="Ø"/>
            </a:pPr>
            <a:r>
              <a:rPr lang="ru-RU" sz="1900" dirty="0" smtClean="0"/>
              <a:t>4. Основание конструкции - элементы конструкции, сформированные анкерами почвы из горных пород боков выработки, в том числе, ниже ее почвы для восприятия нагрузки от конструкции;</a:t>
            </a:r>
          </a:p>
          <a:p>
            <a:pPr algn="just">
              <a:buNone/>
            </a:pPr>
            <a:endParaRPr lang="ru-RU"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Virab.jpg"/>
          <p:cNvPicPr>
            <a:picLocks noGrp="1" noChangeAspect="1"/>
          </p:cNvPicPr>
          <p:nvPr>
            <p:ph idx="1"/>
          </p:nvPr>
        </p:nvPicPr>
        <p:blipFill>
          <a:blip r:embed="rId2"/>
          <a:stretch>
            <a:fillRect/>
          </a:stretch>
        </p:blipFill>
        <p:spPr>
          <a:xfrm>
            <a:off x="614815" y="1000108"/>
            <a:ext cx="7314771" cy="5456255"/>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71480"/>
            <a:ext cx="8072462" cy="571480"/>
          </a:xfrm>
        </p:spPr>
        <p:txBody>
          <a:bodyPr>
            <a:normAutofit fontScale="90000"/>
          </a:bodyPr>
          <a:lstStyle/>
          <a:p>
            <a:r>
              <a:rPr lang="ru-RU" sz="2700" dirty="0" smtClean="0"/>
              <a:t>Технология возведения анкерной  крепи</a:t>
            </a:r>
            <a:r>
              <a:rPr lang="ru-RU" dirty="0" smtClean="0"/>
              <a:t/>
            </a:r>
            <a:br>
              <a:rPr lang="ru-RU" dirty="0" smtClean="0"/>
            </a:br>
            <a:endParaRPr lang="ru-RU" dirty="0"/>
          </a:p>
        </p:txBody>
      </p:sp>
      <p:sp>
        <p:nvSpPr>
          <p:cNvPr id="3" name="Содержимое 2"/>
          <p:cNvSpPr>
            <a:spLocks noGrp="1"/>
          </p:cNvSpPr>
          <p:nvPr>
            <p:ph idx="1"/>
          </p:nvPr>
        </p:nvSpPr>
        <p:spPr>
          <a:xfrm>
            <a:off x="214282" y="785794"/>
            <a:ext cx="7786742" cy="5857916"/>
          </a:xfrm>
        </p:spPr>
        <p:txBody>
          <a:bodyPr>
            <a:normAutofit fontScale="85000" lnSpcReduction="20000"/>
          </a:bodyPr>
          <a:lstStyle/>
          <a:p>
            <a:pPr algn="just">
              <a:buNone/>
            </a:pPr>
            <a:r>
              <a:rPr lang="ru-RU" dirty="0" smtClean="0"/>
              <a:t>Анкерную крепь применяют для крепления капитальных, подготовительных, вскрывающих, прослеживающих выработок, камер и прочих выработок вне зависимости от угла падения пород, мощности напластований, проведенных по устойчивым породам (</a:t>
            </a:r>
            <a:r>
              <a:rPr lang="ru-RU" i="1" dirty="0" err="1" smtClean="0"/>
              <a:t>f</a:t>
            </a:r>
            <a:r>
              <a:rPr lang="ru-RU" dirty="0" smtClean="0"/>
              <a:t> &gt; 3). Анкерную крепь не применяют в слабых глинистых, сыпучих сильно перемятых породах, в зоне геологических нарушений и т.п. (</a:t>
            </a:r>
            <a:r>
              <a:rPr lang="ru-RU" dirty="0" err="1" smtClean="0"/>
              <a:t>СНиП</a:t>
            </a:r>
            <a:r>
              <a:rPr lang="ru-RU" dirty="0" smtClean="0"/>
              <a:t> Н-94–80).</a:t>
            </a:r>
          </a:p>
          <a:p>
            <a:pPr algn="just">
              <a:buNone/>
            </a:pPr>
            <a:r>
              <a:rPr lang="ru-RU" dirty="0" smtClean="0"/>
              <a:t>Анкерная крепь возводится как временная, так и постоянная, в виде самостоятельной, а также в сочетании с металлической сеткой, </a:t>
            </a:r>
            <a:r>
              <a:rPr lang="ru-RU" dirty="0" err="1" smtClean="0"/>
              <a:t>набрызгбетоном</a:t>
            </a:r>
            <a:r>
              <a:rPr lang="ru-RU" dirty="0" smtClean="0"/>
              <a:t> и с металлическими или деревянными подхватами. Её возведение включает работы по бурению шпуров, установке анкеров. Бурение шпуров под анкеры производится электросверлами, телескопическими перфораторами и бурильными установками. Для бурения шпуров и установки анкеров применяют серийные машины МАП-1, НА-4, УВШ-5/15, ПА-1. Новокузнецким заводом выпущены новые бурильные установки УБШ-214, УБШ-2115, УБШ-308 для бурения шпуров в породах с </a:t>
            </a:r>
            <a:r>
              <a:rPr lang="ru-RU" i="1" dirty="0" err="1" smtClean="0"/>
              <a:t>f</a:t>
            </a:r>
            <a:r>
              <a:rPr lang="ru-RU" dirty="0" smtClean="0"/>
              <a:t> = 8÷14.</a:t>
            </a: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31</TotalTime>
  <Words>746</Words>
  <Application>Microsoft Office PowerPoint</Application>
  <PresentationFormat>Экран (4:3)</PresentationFormat>
  <Paragraphs>49</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Изящная</vt:lpstr>
      <vt:lpstr>Особенности конструкций анкерных крепей. Область применения, технология возведения/</vt:lpstr>
      <vt:lpstr>Презентация PowerPoint</vt:lpstr>
      <vt:lpstr>анкер канатный (гибкий) имеет следующий вид и характеристики: </vt:lpstr>
      <vt:lpstr>Анкер стеклопластиковый имеет следующий вид и характеристики:</vt:lpstr>
      <vt:lpstr>Презентация PowerPoint</vt:lpstr>
      <vt:lpstr>Презентация PowerPoint</vt:lpstr>
      <vt:lpstr>Презентация PowerPoint</vt:lpstr>
      <vt:lpstr>Презентация PowerPoint</vt:lpstr>
      <vt:lpstr>Технология возведения анкерной  крепи </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Особенности конструкций анкерных крепей. Область применения, технология возведения/</dc:title>
  <dc:creator>user</dc:creator>
  <cp:lastModifiedBy>Алеся</cp:lastModifiedBy>
  <cp:revision>7</cp:revision>
  <dcterms:created xsi:type="dcterms:W3CDTF">2016-02-21T08:19:13Z</dcterms:created>
  <dcterms:modified xsi:type="dcterms:W3CDTF">2016-05-28T08:26:14Z</dcterms:modified>
</cp:coreProperties>
</file>