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0" d="100"/>
          <a:sy n="120" d="100"/>
        </p:scale>
        <p:origin x="-175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5B106E36-FD25-4E2D-B0AA-010F637433A0}" type="datetimeFigureOut">
              <a:rPr lang="ru-RU" smtClean="0"/>
              <a:pPr/>
              <a:t>24.04.2015</a:t>
            </a:fld>
            <a:endParaRPr lang="ru-RU"/>
          </a:p>
        </p:txBody>
      </p:sp>
      <p:sp>
        <p:nvSpPr>
          <p:cNvPr id="16" name="Номер слайда 15"/>
          <p:cNvSpPr>
            <a:spLocks noGrp="1"/>
          </p:cNvSpPr>
          <p:nvPr>
            <p:ph type="sldNum" sz="quarter" idx="11"/>
          </p:nvPr>
        </p:nvSpPr>
        <p:spPr/>
        <p:txBody>
          <a:bodyPr/>
          <a:lstStyle/>
          <a:p>
            <a:fld id="{725C68B6-61C2-468F-89AB-4B9F7531AA68}"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24.04.2015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24.04.2015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5B106E36-FD25-4E2D-B0AA-010F637433A0}" type="datetimeFigureOut">
              <a:rPr lang="ru-RU" smtClean="0"/>
              <a:pPr/>
              <a:t>24.04.2015</a:t>
            </a:fld>
            <a:endParaRPr lang="ru-RU"/>
          </a:p>
        </p:txBody>
      </p:sp>
      <p:sp>
        <p:nvSpPr>
          <p:cNvPr id="15" name="Номер слайда 14"/>
          <p:cNvSpPr>
            <a:spLocks noGrp="1"/>
          </p:cNvSpPr>
          <p:nvPr>
            <p:ph type="sldNum" sz="quarter" idx="15"/>
          </p:nvPr>
        </p:nvSpPr>
        <p:spPr/>
        <p:txBody>
          <a:bodyPr/>
          <a:lstStyle>
            <a:lvl1pPr algn="ctr">
              <a:defRPr/>
            </a:lvl1pPr>
          </a:lstStyle>
          <a:p>
            <a:fld id="{725C68B6-61C2-468F-89AB-4B9F7531AA68}"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5B106E36-FD25-4E2D-B0AA-010F637433A0}" type="datetimeFigureOut">
              <a:rPr lang="ru-RU" smtClean="0"/>
              <a:pPr/>
              <a:t>24.04.2015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5B106E36-FD25-4E2D-B0AA-010F637433A0}" type="datetimeFigureOut">
              <a:rPr lang="ru-RU" smtClean="0"/>
              <a:pPr/>
              <a:t>24.04.2015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24.04.2015</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24.04.2015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24.04.2015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5B106E36-FD25-4E2D-B0AA-010F637433A0}" type="datetimeFigureOut">
              <a:rPr lang="ru-RU" smtClean="0"/>
              <a:pPr/>
              <a:t>24.04.2015</a:t>
            </a:fld>
            <a:endParaRPr lang="ru-RU"/>
          </a:p>
        </p:txBody>
      </p:sp>
      <p:sp>
        <p:nvSpPr>
          <p:cNvPr id="9" name="Номер слайда 8"/>
          <p:cNvSpPr>
            <a:spLocks noGrp="1"/>
          </p:cNvSpPr>
          <p:nvPr>
            <p:ph type="sldNum" sz="quarter" idx="15"/>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5B106E36-FD25-4E2D-B0AA-010F637433A0}" type="datetimeFigureOut">
              <a:rPr lang="ru-RU" smtClean="0"/>
              <a:pPr/>
              <a:t>24.04.2015</a:t>
            </a:fld>
            <a:endParaRPr lang="ru-RU"/>
          </a:p>
        </p:txBody>
      </p:sp>
      <p:sp>
        <p:nvSpPr>
          <p:cNvPr id="9" name="Номер слайда 8"/>
          <p:cNvSpPr>
            <a:spLocks noGrp="1"/>
          </p:cNvSpPr>
          <p:nvPr>
            <p:ph type="sldNum" sz="quarter" idx="11"/>
          </p:nvPr>
        </p:nvSpPr>
        <p:spPr/>
        <p:txBody>
          <a:bodyPr/>
          <a:lstStyle/>
          <a:p>
            <a:fld id="{725C68B6-61C2-468F-89AB-4B9F7531AA68}"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5B106E36-FD25-4E2D-B0AA-010F637433A0}" type="datetimeFigureOut">
              <a:rPr lang="ru-RU" smtClean="0"/>
              <a:pPr/>
              <a:t>24.04.2015</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725C68B6-61C2-468F-89AB-4B9F7531AA68}"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716016" y="5661248"/>
            <a:ext cx="4104456" cy="720080"/>
          </a:xfrm>
        </p:spPr>
        <p:txBody>
          <a:bodyPr/>
          <a:lstStyle/>
          <a:p>
            <a:r>
              <a:rPr lang="ru-RU" sz="1600" dirty="0" smtClean="0"/>
              <a:t>Выполнили студентки 1301 ФТД: </a:t>
            </a:r>
            <a:r>
              <a:rPr lang="ru-RU" sz="1600" dirty="0" err="1" smtClean="0"/>
              <a:t>Берестенникова</a:t>
            </a:r>
            <a:r>
              <a:rPr lang="ru-RU" sz="1600" dirty="0" smtClean="0"/>
              <a:t> Д., </a:t>
            </a:r>
            <a:r>
              <a:rPr lang="ru-RU" sz="1600" dirty="0" err="1" smtClean="0"/>
              <a:t>Громина</a:t>
            </a:r>
            <a:r>
              <a:rPr lang="ru-RU" sz="1600" dirty="0" smtClean="0"/>
              <a:t> Я.</a:t>
            </a:r>
            <a:endParaRPr lang="ru-RU" sz="1600" dirty="0"/>
          </a:p>
        </p:txBody>
      </p:sp>
      <p:sp>
        <p:nvSpPr>
          <p:cNvPr id="2" name="Заголовок 1"/>
          <p:cNvSpPr>
            <a:spLocks noGrp="1"/>
          </p:cNvSpPr>
          <p:nvPr>
            <p:ph type="ctrTitle"/>
          </p:nvPr>
        </p:nvSpPr>
        <p:spPr/>
        <p:txBody>
          <a:bodyPr/>
          <a:lstStyle/>
          <a:p>
            <a:r>
              <a:rPr lang="ru-RU" b="1" i="1"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Система и структура таможенных органов России</a:t>
            </a:r>
            <a:endParaRPr lang="ru-RU" b="1" i="1"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16386" name="Picture 2" descr="http://www.b-port.com/mediafiles/items/2014/04/128758/eca4a6acf3ab04444f3ece1b08fdd297_XL.jpg"/>
          <p:cNvPicPr>
            <a:picLocks noChangeAspect="1" noChangeArrowheads="1"/>
          </p:cNvPicPr>
          <p:nvPr/>
        </p:nvPicPr>
        <p:blipFill>
          <a:blip r:embed="rId2" cstate="print"/>
          <a:srcRect/>
          <a:stretch>
            <a:fillRect/>
          </a:stretch>
        </p:blipFill>
        <p:spPr bwMode="auto">
          <a:xfrm>
            <a:off x="467544" y="3645024"/>
            <a:ext cx="3956025" cy="2591197"/>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23528" y="332656"/>
            <a:ext cx="5194920" cy="5763344"/>
          </a:xfrm>
        </p:spPr>
        <p:txBody>
          <a:bodyPr>
            <a:normAutofit fontScale="92500"/>
          </a:bodyPr>
          <a:lstStyle/>
          <a:p>
            <a:pPr>
              <a:buNone/>
            </a:pPr>
            <a:r>
              <a:rPr lang="ru-RU" dirty="0" smtClean="0">
                <a:solidFill>
                  <a:srgbClr val="002060"/>
                </a:solidFill>
              </a:rPr>
              <a:t>Территория региона деятельности (подведомственного региона) таможенного поста определяется Управлением (в отношении таможенного поста, непосредственно подчиненного таможне, – по представлению таможни) либо ГТК России (ФТС </a:t>
            </a:r>
            <a:r>
              <a:rPr lang="ru-RU" dirty="0" smtClean="0">
                <a:solidFill>
                  <a:srgbClr val="002060"/>
                </a:solidFill>
              </a:rPr>
              <a:t>РФ). </a:t>
            </a:r>
            <a:r>
              <a:rPr lang="ru-RU" dirty="0" smtClean="0">
                <a:solidFill>
                  <a:srgbClr val="002060"/>
                </a:solidFill>
              </a:rPr>
              <a:t>Территория региона деятельности таможенного поста, непосредственно подчиненного таможне, входит в состав подведомственного региона этой таможни.</a:t>
            </a:r>
          </a:p>
          <a:p>
            <a:endParaRPr lang="ru-RU" dirty="0"/>
          </a:p>
        </p:txBody>
      </p:sp>
      <p:pic>
        <p:nvPicPr>
          <p:cNvPr id="19458" name="Picture 2" descr="http://zasluga.ru/catalog_photos/sherrrtammAvb1.jpg"/>
          <p:cNvPicPr>
            <a:picLocks noChangeAspect="1" noChangeArrowheads="1"/>
          </p:cNvPicPr>
          <p:nvPr/>
        </p:nvPicPr>
        <p:blipFill>
          <a:blip r:embed="rId2" cstate="print"/>
          <a:srcRect/>
          <a:stretch>
            <a:fillRect/>
          </a:stretch>
        </p:blipFill>
        <p:spPr bwMode="auto">
          <a:xfrm>
            <a:off x="5508104" y="764704"/>
            <a:ext cx="3384376" cy="4264185"/>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04664"/>
            <a:ext cx="8229600" cy="6192688"/>
          </a:xfrm>
          <a:solidFill>
            <a:schemeClr val="bg2">
              <a:lumMod val="75000"/>
            </a:schemeClr>
          </a:solidFill>
        </p:spPr>
        <p:txBody>
          <a:bodyPr>
            <a:normAutofit/>
          </a:bodyPr>
          <a:lstStyle/>
          <a:p>
            <a:pPr>
              <a:buNone/>
            </a:pPr>
            <a:r>
              <a:rPr lang="ru-RU" sz="2400" b="1" i="1" u="sng" dirty="0" smtClean="0"/>
              <a:t>Таможенный пост возглавляет начальник. Назначение на должность и освобождение от должности начальника таможенного поста осуществляется:</a:t>
            </a:r>
          </a:p>
          <a:p>
            <a:pPr marL="514350" indent="-514350">
              <a:buNone/>
            </a:pPr>
            <a:r>
              <a:rPr lang="ru-RU" sz="2000" i="1" dirty="0" smtClean="0"/>
              <a:t>- приказом ГТК России (ФТС </a:t>
            </a:r>
            <a:r>
              <a:rPr lang="ru-RU" sz="2000" i="1" dirty="0" smtClean="0"/>
              <a:t>РФ) </a:t>
            </a:r>
            <a:r>
              <a:rPr lang="ru-RU" sz="2000" i="1" dirty="0" smtClean="0"/>
              <a:t>– в отношении таможенного поста, подчиненного непосредственно ГТК России (ФТС </a:t>
            </a:r>
            <a:r>
              <a:rPr lang="ru-RU" sz="2000" i="1" dirty="0" smtClean="0"/>
              <a:t>РФ);</a:t>
            </a:r>
            <a:endParaRPr lang="ru-RU" sz="2000" i="1" dirty="0" smtClean="0"/>
          </a:p>
          <a:p>
            <a:pPr marL="514350" indent="-514350">
              <a:buNone/>
            </a:pPr>
            <a:r>
              <a:rPr lang="ru-RU" sz="2000" i="1" dirty="0" smtClean="0"/>
              <a:t>- начальником Управления – в отношении таможенного поста, подчиненного непосредственно Управлению;</a:t>
            </a:r>
          </a:p>
          <a:p>
            <a:pPr marL="514350" indent="-514350">
              <a:buNone/>
            </a:pPr>
            <a:r>
              <a:rPr lang="ru-RU" sz="2000" i="1" dirty="0" smtClean="0"/>
              <a:t>- приказом Управления по представлению начальника таможни и по согласованию с соответствующими функциональными подразделениями Управления – в отношении таможенного поста, подчиненного непосредственно таможне;</a:t>
            </a:r>
          </a:p>
          <a:p>
            <a:pPr marL="514350" indent="-514350">
              <a:buNone/>
            </a:pPr>
            <a:r>
              <a:rPr lang="ru-RU" sz="2000" i="1" dirty="0" smtClean="0"/>
              <a:t>- начальником таможни – в отношении таможенного поста, подчиненного таможне, непосредственно подчиненной ГТК России (ФТС </a:t>
            </a:r>
            <a:r>
              <a:rPr lang="ru-RU" sz="2000" i="1" dirty="0" smtClean="0"/>
              <a:t>РФ).</a:t>
            </a:r>
            <a:endParaRPr lang="ru-RU" sz="2000" i="1" dirty="0" smtClean="0"/>
          </a:p>
          <a:p>
            <a:pPr marL="514350" indent="-514350">
              <a:buNone/>
            </a:pP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467544" y="548680"/>
            <a:ext cx="8280920" cy="769441"/>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СПАСИБО ЗА ВНИМАНИЕ!</a:t>
            </a:r>
            <a:endPar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7410" name="Picture 2" descr="http://sammler.ru/uploads/post-15-1143817936.jpg"/>
          <p:cNvPicPr>
            <a:picLocks noChangeAspect="1" noChangeArrowheads="1"/>
          </p:cNvPicPr>
          <p:nvPr/>
        </p:nvPicPr>
        <p:blipFill>
          <a:blip r:embed="rId2" cstate="print"/>
          <a:srcRect/>
          <a:stretch>
            <a:fillRect/>
          </a:stretch>
        </p:blipFill>
        <p:spPr bwMode="auto">
          <a:xfrm>
            <a:off x="971600" y="1521020"/>
            <a:ext cx="7272808" cy="467204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lnSpcReduction="10000"/>
          </a:bodyPr>
          <a:lstStyle/>
          <a:p>
            <a:pPr>
              <a:buNone/>
            </a:pPr>
            <a:r>
              <a:rPr lang="ru-RU" dirty="0" smtClean="0"/>
              <a:t>Таможенные органы – это единая централизованная система, действующая в рамках всего государства. В нее входят:</a:t>
            </a:r>
          </a:p>
          <a:p>
            <a:r>
              <a:rPr lang="ru-RU" dirty="0" smtClean="0"/>
              <a:t>- федеральный орган исполнительной власти, уполномоченный в области таможенного дела (Федеральная таможенная служба Министерства экономического развития и торговли РФ – ФТС </a:t>
            </a:r>
            <a:r>
              <a:rPr lang="ru-RU" dirty="0" smtClean="0"/>
              <a:t>РФ);</a:t>
            </a:r>
            <a:endParaRPr lang="ru-RU" dirty="0" smtClean="0"/>
          </a:p>
          <a:p>
            <a:r>
              <a:rPr lang="ru-RU" dirty="0" smtClean="0"/>
              <a:t>- региональные таможенные управления РФ;</a:t>
            </a:r>
          </a:p>
          <a:p>
            <a:r>
              <a:rPr lang="ru-RU" dirty="0" smtClean="0"/>
              <a:t>- таможни РФ;</a:t>
            </a:r>
          </a:p>
          <a:p>
            <a:r>
              <a:rPr lang="ru-RU" dirty="0" smtClean="0"/>
              <a:t>- таможенные посты РФ.</a:t>
            </a:r>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051720" y="404664"/>
            <a:ext cx="6768752" cy="5832648"/>
          </a:xfrm>
        </p:spPr>
        <p:txBody>
          <a:bodyPr>
            <a:normAutofit/>
          </a:bodyPr>
          <a:lstStyle/>
          <a:p>
            <a:pPr algn="just">
              <a:buNone/>
            </a:pPr>
            <a:r>
              <a:rPr lang="ru-RU" sz="2400" i="1" dirty="0" smtClean="0"/>
              <a:t>    Создание, реорганизация и ликвидация таможенных органов осуществляется федеральным органом исполнительной власти, уполномоченным в области таможенного дела, однако фактически на практике руководство таможенными органами по-прежнему осуществляет Государственный таможенный комитет России – ГТК РФ (ФТС </a:t>
            </a:r>
            <a:r>
              <a:rPr lang="ru-RU" sz="2400" i="1" dirty="0" smtClean="0"/>
              <a:t>РФ</a:t>
            </a:r>
            <a:r>
              <a:rPr lang="ru-RU" sz="2400" i="1" dirty="0" smtClean="0"/>
              <a:t>), который как таможенный орган в законе не фигурирует, но решения об его упразднении принято еще не было.</a:t>
            </a:r>
          </a:p>
          <a:p>
            <a:endParaRPr lang="ru-RU" i="1" dirty="0"/>
          </a:p>
        </p:txBody>
      </p:sp>
      <p:pic>
        <p:nvPicPr>
          <p:cNvPr id="2050" name="Picture 2" descr="ОСО РТУ (ромб), AR007 - Вышитый знак Отдела Специальных Операций Таможенной службы РФ,"/>
          <p:cNvPicPr>
            <a:picLocks noChangeAspect="1" noChangeArrowheads="1"/>
          </p:cNvPicPr>
          <p:nvPr/>
        </p:nvPicPr>
        <p:blipFill>
          <a:blip r:embed="rId2" cstate="print"/>
          <a:srcRect/>
          <a:stretch>
            <a:fillRect/>
          </a:stretch>
        </p:blipFill>
        <p:spPr bwMode="auto">
          <a:xfrm>
            <a:off x="323528" y="908720"/>
            <a:ext cx="1900277" cy="3096344"/>
          </a:xfrm>
          <a:prstGeom prst="rect">
            <a:avLst/>
          </a:prstGeom>
          <a:noFill/>
        </p:spPr>
      </p:pic>
      <p:pic>
        <p:nvPicPr>
          <p:cNvPr id="2052" name="Picture 4" descr="http://static.ua-katalog.info/cache/news/news_main_67777_93516851964.jpg"/>
          <p:cNvPicPr>
            <a:picLocks noChangeAspect="1" noChangeArrowheads="1"/>
          </p:cNvPicPr>
          <p:nvPr/>
        </p:nvPicPr>
        <p:blipFill>
          <a:blip r:embed="rId3" cstate="print"/>
          <a:srcRect/>
          <a:stretch>
            <a:fillRect/>
          </a:stretch>
        </p:blipFill>
        <p:spPr bwMode="auto">
          <a:xfrm>
            <a:off x="467544" y="4869160"/>
            <a:ext cx="2857500" cy="1619251"/>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179512" y="1196752"/>
            <a:ext cx="3178696" cy="4896544"/>
          </a:xfrm>
          <a:solidFill>
            <a:schemeClr val="bg2">
              <a:lumMod val="90000"/>
            </a:schemeClr>
          </a:solidFill>
        </p:spPr>
        <p:txBody>
          <a:bodyPr>
            <a:normAutofit fontScale="70000" lnSpcReduction="20000"/>
          </a:bodyPr>
          <a:lstStyle/>
          <a:p>
            <a:pPr>
              <a:buNone/>
            </a:pPr>
            <a:r>
              <a:rPr lang="ru-RU" i="1" dirty="0" smtClean="0">
                <a:latin typeface="Times New Roman" pitchFamily="18" charset="0"/>
                <a:cs typeface="Times New Roman" pitchFamily="18" charset="0"/>
              </a:rPr>
              <a:t>     ФТС </a:t>
            </a:r>
            <a:r>
              <a:rPr lang="ru-RU" i="1"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РФ, определяет компетенцию конкретных таможенных органов по совершению определенных таможенных операций. Он вправе создавать специализированные таможенные органы, компетенция которых ограничивается отдельными правомочиями для выполнения некоторых функций, возложенных на таможенные органы, либо для совершения таможенных операций в отношении определенных видов товаров.</a:t>
            </a:r>
          </a:p>
          <a:p>
            <a:endParaRPr lang="ru-RU" dirty="0"/>
          </a:p>
        </p:txBody>
      </p:sp>
      <p:sp>
        <p:nvSpPr>
          <p:cNvPr id="1025" name="Rectangle 1"/>
          <p:cNvSpPr>
            <a:spLocks noChangeArrowheads="1"/>
          </p:cNvSpPr>
          <p:nvPr/>
        </p:nvSpPr>
        <p:spPr bwMode="auto">
          <a:xfrm>
            <a:off x="6084168" y="1078867"/>
            <a:ext cx="2736304" cy="4278094"/>
          </a:xfrm>
          <a:prstGeom prst="rect">
            <a:avLst/>
          </a:prstGeom>
          <a:solidFill>
            <a:schemeClr val="accent4"/>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600"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Региональные таможенные управления (РТУ) действуют на основании положений, утверждаемых федеральным органом исполнительной власти, уполномоченным в области таможенного дела. В них создается коллегия в составе начальника РТУ (председатель коллегии), заместителей начальника РТУ по должности, а также должностных лиц руководящего состава РТУ и подчиненных таможенных органов.</a:t>
            </a:r>
            <a:endParaRPr kumimoji="0" lang="ru-RU" sz="1600" b="0" i="1"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26" name="Rectangle 2"/>
          <p:cNvSpPr>
            <a:spLocks noChangeArrowheads="1"/>
          </p:cNvSpPr>
          <p:nvPr/>
        </p:nvSpPr>
        <p:spPr bwMode="auto">
          <a:xfrm>
            <a:off x="3419872" y="1758005"/>
            <a:ext cx="2520280" cy="4278094"/>
          </a:xfrm>
          <a:prstGeom prst="rect">
            <a:avLst/>
          </a:prstGeom>
          <a:solidFill>
            <a:schemeClr val="accent2"/>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1600"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Члены коллегии РТУ (кроме лиц, входящих в ее состав по должности) утверждаются по представлению начальника РТУ федеральным органом исполнительной власти, уполномоченным в области таможенного дела.</a:t>
            </a:r>
            <a:endParaRPr kumimoji="0" lang="ru-RU" sz="1600" b="0" i="1"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defTabSz="914400" rtl="0" eaLnBrk="0" fontAlgn="base" latinLnBrk="0" hangingPunct="0">
              <a:lnSpc>
                <a:spcPct val="100000"/>
              </a:lnSpc>
              <a:spcBef>
                <a:spcPct val="0"/>
              </a:spcBef>
              <a:spcAft>
                <a:spcPct val="0"/>
              </a:spcAft>
              <a:buClrTx/>
              <a:buSzTx/>
              <a:buFontTx/>
              <a:buNone/>
              <a:tabLst/>
            </a:pPr>
            <a:r>
              <a:rPr kumimoji="0" lang="ru-RU" sz="1600" b="0" i="1"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Коллегия на своих заседаниях рассматривает важнейшие вопросы, связанные с деятельностью РТУ.</a:t>
            </a:r>
            <a:endParaRPr kumimoji="0" lang="ru-RU" sz="1600" b="0" i="1"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027" name="Rectangle 3"/>
          <p:cNvSpPr>
            <a:spLocks noChangeArrowheads="1"/>
          </p:cNvSpPr>
          <p:nvPr/>
        </p:nvSpPr>
        <p:spPr bwMode="auto">
          <a:xfrm>
            <a:off x="3347864" y="404664"/>
            <a:ext cx="2736304"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b="1" i="1" u="sng"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rPr>
              <a:t>Таможенные</a:t>
            </a:r>
            <a:r>
              <a:rPr kumimoji="0" lang="ru-RU" b="1" i="1" u="sng" strike="noStrike" cap="none" normalizeH="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rPr>
              <a:t> органы</a:t>
            </a:r>
            <a:endParaRPr kumimoji="0" lang="ru-RU" b="1" i="1" u="sng" strike="noStrike" cap="none" normalizeH="0" baseline="0" dirty="0" smtClean="0">
              <a:ln>
                <a:noFill/>
              </a:ln>
              <a:solidFill>
                <a:schemeClr val="tx1"/>
              </a:solidFill>
              <a:effectLst>
                <a:outerShdw blurRad="38100" dist="38100" dir="2700000" algn="tl">
                  <a:srgbClr val="000000">
                    <a:alpha val="43137"/>
                  </a:srgbClr>
                </a:outerShdw>
              </a:effectLst>
              <a:latin typeface="Arial" pitchFamily="34" charset="0"/>
              <a:cs typeface="Arial" pitchFamily="34" charset="0"/>
            </a:endParaRPr>
          </a:p>
        </p:txBody>
      </p:sp>
      <p:cxnSp>
        <p:nvCxnSpPr>
          <p:cNvPr id="10" name="Прямая со стрелкой 9"/>
          <p:cNvCxnSpPr/>
          <p:nvPr/>
        </p:nvCxnSpPr>
        <p:spPr>
          <a:xfrm>
            <a:off x="4860032" y="836712"/>
            <a:ext cx="1152128" cy="28803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a:off x="4427984" y="836712"/>
            <a:ext cx="0" cy="72008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Прямая со стрелкой 13"/>
          <p:cNvCxnSpPr/>
          <p:nvPr/>
        </p:nvCxnSpPr>
        <p:spPr>
          <a:xfrm flipH="1">
            <a:off x="2483768" y="836712"/>
            <a:ext cx="1512168" cy="21602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04664"/>
            <a:ext cx="8229600" cy="5691336"/>
          </a:xfrm>
        </p:spPr>
        <p:txBody>
          <a:bodyPr>
            <a:normAutofit/>
          </a:bodyPr>
          <a:lstStyle/>
          <a:p>
            <a:pPr>
              <a:buNone/>
            </a:pPr>
            <a:r>
              <a:rPr lang="ru-RU" b="1" i="1" dirty="0" smtClean="0"/>
              <a:t>Основными задачами регионального таможенного управления являются:</a:t>
            </a:r>
          </a:p>
          <a:p>
            <a:r>
              <a:rPr lang="ru-RU" i="1" dirty="0" smtClean="0"/>
              <a:t>- </a:t>
            </a:r>
            <a:r>
              <a:rPr lang="ru-RU" sz="2400" i="1" dirty="0" smtClean="0"/>
              <a:t>реализация таможенной политики Российской Федерации на территории подведомственного региона;</a:t>
            </a:r>
          </a:p>
          <a:p>
            <a:endParaRPr lang="ru-RU" sz="2400" i="1" dirty="0" smtClean="0"/>
          </a:p>
          <a:p>
            <a:r>
              <a:rPr lang="ru-RU" sz="2400" i="1" dirty="0" smtClean="0"/>
              <a:t>- разработка и реализация в пределах своей компетенции в подведомственном регионе мер, направленных на обеспечение единства таможенной территории Российской Федерации;</a:t>
            </a:r>
          </a:p>
          <a:p>
            <a:endParaRPr lang="ru-RU" sz="2400" i="1" dirty="0" smtClean="0"/>
          </a:p>
          <a:p>
            <a:r>
              <a:rPr lang="ru-RU" sz="2400" i="1" dirty="0" smtClean="0"/>
              <a:t>- обеспечение соблюдения порядка перемещения товаров и транспортных средств через таможенную границу.</a:t>
            </a:r>
            <a:endParaRPr lang="ru-RU" sz="2400" i="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404664"/>
            <a:ext cx="8229600" cy="6048672"/>
          </a:xfrm>
        </p:spPr>
        <p:txBody>
          <a:bodyPr>
            <a:normAutofit lnSpcReduction="10000"/>
          </a:bodyPr>
          <a:lstStyle/>
          <a:p>
            <a:pPr>
              <a:buNone/>
            </a:pPr>
            <a:r>
              <a:rPr lang="ru-RU" sz="3200" b="1" i="1" u="sng" dirty="0" smtClean="0"/>
              <a:t>Основными задачами таможни являются:</a:t>
            </a:r>
          </a:p>
          <a:p>
            <a:pPr marL="457200" indent="-457200">
              <a:buFont typeface="Wingdings" pitchFamily="2" charset="2"/>
              <a:buChar char="v"/>
            </a:pPr>
            <a:r>
              <a:rPr lang="ru-RU" sz="2000" i="1" dirty="0" smtClean="0">
                <a:solidFill>
                  <a:srgbClr val="C00000"/>
                </a:solidFill>
              </a:rPr>
              <a:t>- непосредственное осуществление таможенного дела на территории подведомственного региона;</a:t>
            </a:r>
          </a:p>
          <a:p>
            <a:pPr marL="457200" indent="-457200">
              <a:buFont typeface="Wingdings" pitchFamily="2" charset="2"/>
              <a:buChar char="v"/>
            </a:pPr>
            <a:endParaRPr lang="ru-RU" sz="2000" i="1" dirty="0" smtClean="0">
              <a:solidFill>
                <a:srgbClr val="C00000"/>
              </a:solidFill>
            </a:endParaRPr>
          </a:p>
          <a:p>
            <a:pPr marL="457200" indent="-457200">
              <a:buFont typeface="Wingdings" pitchFamily="2" charset="2"/>
              <a:buChar char="v"/>
            </a:pPr>
            <a:r>
              <a:rPr lang="ru-RU" sz="2000" i="1" dirty="0" smtClean="0">
                <a:solidFill>
                  <a:srgbClr val="C00000"/>
                </a:solidFill>
              </a:rPr>
              <a:t>- осуществление мер по реализации таможенной политики Российской Федерации на территории подведомственного региона;</a:t>
            </a:r>
          </a:p>
          <a:p>
            <a:pPr marL="457200" indent="-457200">
              <a:buFont typeface="Wingdings" pitchFamily="2" charset="2"/>
              <a:buChar char="v"/>
            </a:pPr>
            <a:endParaRPr lang="ru-RU" sz="2000" i="1" dirty="0" smtClean="0">
              <a:solidFill>
                <a:srgbClr val="C00000"/>
              </a:solidFill>
            </a:endParaRPr>
          </a:p>
          <a:p>
            <a:pPr marL="457200" indent="-457200">
              <a:buFont typeface="Wingdings" pitchFamily="2" charset="2"/>
              <a:buChar char="v"/>
            </a:pPr>
            <a:r>
              <a:rPr lang="ru-RU" sz="2000" i="1" dirty="0" smtClean="0">
                <a:solidFill>
                  <a:srgbClr val="C00000"/>
                </a:solidFill>
              </a:rPr>
              <a:t>- реализация в пределах своей компетенции в подведомственном регионе мер, направленных на обеспечение единства таможенной территории Российской Федерации, экономической безопасности Российской Федерации в части, относящейся к таможенному делу;</a:t>
            </a:r>
          </a:p>
          <a:p>
            <a:pPr marL="457200" indent="-457200">
              <a:buFont typeface="Wingdings" pitchFamily="2" charset="2"/>
              <a:buChar char="v"/>
            </a:pPr>
            <a:endParaRPr lang="ru-RU" sz="2000" i="1" dirty="0" smtClean="0">
              <a:solidFill>
                <a:srgbClr val="C00000"/>
              </a:solidFill>
            </a:endParaRPr>
          </a:p>
          <a:p>
            <a:pPr marL="457200" indent="-457200">
              <a:buFont typeface="Wingdings" pitchFamily="2" charset="2"/>
              <a:buChar char="v"/>
            </a:pPr>
            <a:r>
              <a:rPr lang="ru-RU" sz="2000" i="1" dirty="0" smtClean="0">
                <a:solidFill>
                  <a:srgbClr val="C00000"/>
                </a:solidFill>
              </a:rPr>
              <a:t>- обеспечение в пределах своей компетенции в подведомственном регионе защиты экономических интересов Российской Федерации;</a:t>
            </a:r>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620688"/>
            <a:ext cx="8229600" cy="5475312"/>
          </a:xfrm>
          <a:solidFill>
            <a:schemeClr val="accent3">
              <a:lumMod val="60000"/>
              <a:lumOff val="40000"/>
            </a:schemeClr>
          </a:solidFill>
        </p:spPr>
        <p:txBody>
          <a:bodyPr>
            <a:normAutofit lnSpcReduction="10000"/>
          </a:bodyPr>
          <a:lstStyle/>
          <a:p>
            <a:pPr marL="457200" indent="-457200">
              <a:buFont typeface="Wingdings" pitchFamily="2" charset="2"/>
              <a:buChar char="v"/>
            </a:pPr>
            <a:r>
              <a:rPr lang="ru-RU" sz="2000" i="1" dirty="0" smtClean="0"/>
              <a:t>- применение в подведомственном регионе средств таможенного регулирования экономической деятельности;</a:t>
            </a:r>
          </a:p>
          <a:p>
            <a:pPr marL="457200" indent="-457200">
              <a:buFont typeface="Wingdings" pitchFamily="2" charset="2"/>
              <a:buChar char="v"/>
            </a:pPr>
            <a:endParaRPr lang="ru-RU" sz="2000" i="1" dirty="0" smtClean="0"/>
          </a:p>
          <a:p>
            <a:pPr marL="457200" indent="-457200">
              <a:buFont typeface="Wingdings" pitchFamily="2" charset="2"/>
              <a:buChar char="v"/>
            </a:pPr>
            <a:r>
              <a:rPr lang="ru-RU" sz="2000" i="1" dirty="0" smtClean="0"/>
              <a:t>- осуществление таможенного оформления и таможенного контроля;</a:t>
            </a:r>
          </a:p>
          <a:p>
            <a:pPr marL="457200" indent="-457200">
              <a:buFont typeface="Wingdings" pitchFamily="2" charset="2"/>
              <a:buChar char="v"/>
            </a:pPr>
            <a:endParaRPr lang="ru-RU" sz="2000" i="1" dirty="0" smtClean="0"/>
          </a:p>
          <a:p>
            <a:pPr marL="457200" indent="-457200">
              <a:buFont typeface="Wingdings" pitchFamily="2" charset="2"/>
              <a:buChar char="v"/>
            </a:pPr>
            <a:r>
              <a:rPr lang="ru-RU" sz="2000" i="1" dirty="0" smtClean="0"/>
              <a:t>- осуществление в пределах компетенции таможенных органов Российской Федерации и своих полномочий валютного контроля;</a:t>
            </a:r>
          </a:p>
          <a:p>
            <a:pPr marL="457200" indent="-457200">
              <a:buFont typeface="Wingdings" pitchFamily="2" charset="2"/>
              <a:buChar char="v"/>
            </a:pPr>
            <a:endParaRPr lang="ru-RU" sz="2000" i="1" dirty="0" smtClean="0"/>
          </a:p>
          <a:p>
            <a:pPr marL="457200" indent="-457200">
              <a:buFont typeface="Wingdings" pitchFamily="2" charset="2"/>
              <a:buChar char="v"/>
            </a:pPr>
            <a:r>
              <a:rPr lang="ru-RU" sz="2000" i="1" dirty="0" smtClean="0"/>
              <a:t>- осуществление борьбы с контрабандой и иными преступлениями в сфере таможенного дела, с нарушениями таможенных правил;</a:t>
            </a:r>
          </a:p>
          <a:p>
            <a:pPr marL="457200" indent="-457200">
              <a:buFont typeface="Wingdings" pitchFamily="2" charset="2"/>
              <a:buChar char="v"/>
            </a:pPr>
            <a:endParaRPr lang="ru-RU" sz="2000" i="1" dirty="0" smtClean="0"/>
          </a:p>
          <a:p>
            <a:pPr marL="457200" indent="-457200">
              <a:buFont typeface="Wingdings" pitchFamily="2" charset="2"/>
              <a:buChar char="v"/>
            </a:pPr>
            <a:r>
              <a:rPr lang="ru-RU" sz="2000" i="1" dirty="0" smtClean="0"/>
              <a:t>- руководство, обеспечение, координация и контроль за деятельностью нижестоящих таможенных постов.</a:t>
            </a:r>
          </a:p>
          <a:p>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95536" y="908720"/>
            <a:ext cx="8229600" cy="4824536"/>
          </a:xfrm>
          <a:solidFill>
            <a:schemeClr val="accent5">
              <a:lumMod val="60000"/>
              <a:lumOff val="40000"/>
            </a:schemeClr>
          </a:solidFill>
        </p:spPr>
        <p:txBody>
          <a:bodyPr>
            <a:normAutofit lnSpcReduction="10000"/>
          </a:bodyPr>
          <a:lstStyle/>
          <a:p>
            <a:pPr>
              <a:buNone/>
            </a:pPr>
            <a:r>
              <a:rPr lang="ru-RU" b="1" i="1" dirty="0" smtClean="0"/>
              <a:t>        </a:t>
            </a:r>
            <a:r>
              <a:rPr lang="ru-RU" b="1" i="1" dirty="0" smtClean="0">
                <a:solidFill>
                  <a:srgbClr val="FF0000"/>
                </a:solidFill>
                <a:effectLst>
                  <a:outerShdw blurRad="38100" dist="38100" dir="2700000" algn="tl">
                    <a:srgbClr val="000000">
                      <a:alpha val="43137"/>
                    </a:srgbClr>
                  </a:outerShdw>
                </a:effectLst>
              </a:rPr>
              <a:t>Типовая структура, типовая штатная численность, типовая численность структурных подразделений таможни и фонд оплаты труда таможни утверждаются ГТК России (ФТС </a:t>
            </a:r>
            <a:r>
              <a:rPr lang="ru-RU" b="1" i="1" dirty="0" smtClean="0">
                <a:solidFill>
                  <a:srgbClr val="FF0000"/>
                </a:solidFill>
                <a:effectLst>
                  <a:outerShdw blurRad="38100" dist="38100" dir="2700000" algn="tl">
                    <a:srgbClr val="000000">
                      <a:alpha val="43137"/>
                    </a:srgbClr>
                  </a:outerShdw>
                </a:effectLst>
              </a:rPr>
              <a:t>РФ).</a:t>
            </a:r>
            <a:endParaRPr lang="ru-RU" b="1" i="1" dirty="0" smtClean="0">
              <a:solidFill>
                <a:srgbClr val="FF0000"/>
              </a:solidFill>
              <a:effectLst>
                <a:outerShdw blurRad="38100" dist="38100" dir="2700000" algn="tl">
                  <a:srgbClr val="000000">
                    <a:alpha val="43137"/>
                  </a:srgbClr>
                </a:outerShdw>
              </a:effectLst>
            </a:endParaRPr>
          </a:p>
          <a:p>
            <a:pPr>
              <a:buNone/>
            </a:pPr>
            <a:endParaRPr lang="ru-RU" b="1" i="1" dirty="0" smtClean="0"/>
          </a:p>
          <a:p>
            <a:pPr>
              <a:buNone/>
            </a:pPr>
            <a:r>
              <a:rPr lang="ru-RU" b="1" i="1" dirty="0" smtClean="0"/>
              <a:t>      </a:t>
            </a:r>
            <a:r>
              <a:rPr lang="ru-RU" i="1" dirty="0" smtClean="0">
                <a:solidFill>
                  <a:srgbClr val="FFFF00"/>
                </a:solidFill>
                <a:effectLst>
                  <a:outerShdw blurRad="38100" dist="38100" dir="2700000" algn="tl">
                    <a:srgbClr val="000000">
                      <a:alpha val="43137"/>
                    </a:srgbClr>
                  </a:outerShdw>
                </a:effectLst>
              </a:rPr>
              <a:t>Допускается создание специализированных таможен, выполняющих специальные таможенные операции или осуществляющих таможенный контроль за перемещением через таможенную границу отдельных специфических товаров.</a:t>
            </a:r>
          </a:p>
          <a:p>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67544" y="404664"/>
            <a:ext cx="8229600" cy="5724128"/>
          </a:xfrm>
          <a:solidFill>
            <a:schemeClr val="accent2"/>
          </a:solidFill>
        </p:spPr>
        <p:txBody>
          <a:bodyPr>
            <a:normAutofit fontScale="92500"/>
          </a:bodyPr>
          <a:lstStyle/>
          <a:p>
            <a:pPr>
              <a:buNone/>
            </a:pPr>
            <a:r>
              <a:rPr lang="ru-RU" i="1" dirty="0" smtClean="0"/>
              <a:t>Таможенный пост осуществляет свою деятельность на основании положений, утверждаемых федеральным органом исполнительной власти, уполномоченным в области таможенного дела  под непосредственным руководством таможни Российской Федерации либо регионального таможенного управления Российской Федерации в случае непосредственного подчинения Управлению.</a:t>
            </a:r>
          </a:p>
          <a:p>
            <a:pPr>
              <a:buNone/>
            </a:pPr>
            <a:r>
              <a:rPr lang="ru-RU" i="1" dirty="0" smtClean="0"/>
              <a:t>    Решение о непосредственном подчинении таможенного поста Управлению принимает ГТК России (ФТС </a:t>
            </a:r>
            <a:r>
              <a:rPr lang="ru-RU" i="1" dirty="0" smtClean="0"/>
              <a:t>РФ), </a:t>
            </a:r>
            <a:r>
              <a:rPr lang="ru-RU" i="1" dirty="0" smtClean="0"/>
              <a:t>в том числе по представлению либо с учетом мнения Управления. Решениями ГТК России (ФТС </a:t>
            </a:r>
            <a:r>
              <a:rPr lang="ru-RU" i="1" dirty="0" smtClean="0"/>
              <a:t>РФ) </a:t>
            </a:r>
            <a:r>
              <a:rPr lang="ru-RU" i="1" dirty="0" smtClean="0"/>
              <a:t>отдельные таможенные посты могут быть подчинены непосредственно ГТК России (ФТС </a:t>
            </a:r>
            <a:r>
              <a:rPr lang="ru-RU" i="1" dirty="0" smtClean="0"/>
              <a:t>РФ).</a:t>
            </a:r>
            <a:endParaRPr lang="ru-RU" i="1" dirty="0" smtClean="0"/>
          </a:p>
          <a:p>
            <a:endParaRPr lang="ru-RU"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TotalTime>
  <Words>602</Words>
  <Application>Microsoft Office PowerPoint</Application>
  <PresentationFormat>Экран (4:3)</PresentationFormat>
  <Paragraphs>48</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Бумажная</vt:lpstr>
      <vt:lpstr>Система и структура таможенных органов России</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Система и структура таможенных органов России</dc:title>
  <dc:creator>Семья</dc:creator>
  <cp:lastModifiedBy>Семья</cp:lastModifiedBy>
  <cp:revision>2</cp:revision>
  <dcterms:created xsi:type="dcterms:W3CDTF">2015-03-26T20:12:14Z</dcterms:created>
  <dcterms:modified xsi:type="dcterms:W3CDTF">2015-04-23T21:23:33Z</dcterms:modified>
</cp:coreProperties>
</file>