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71" autoAdjust="0"/>
  </p:normalViewPr>
  <p:slideViewPr>
    <p:cSldViewPr>
      <p:cViewPr varScale="1">
        <p:scale>
          <a:sx n="84" d="100"/>
          <a:sy n="84" d="100"/>
        </p:scale>
        <p:origin x="-1406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6" y="548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 smtClean="0"/>
            </a:lvl1pPr>
          </a:lstStyle>
          <a:p>
            <a:pPr>
              <a:defRPr/>
            </a:pPr>
            <a:fld id="{DA0857EF-AE72-4BFE-8E91-5CC1C59E5CA8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7D4373E-2472-4525-90FB-4CBC7E57B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757F5-F44E-4FC5-971F-9FFC4A3F74B9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CF359-F997-45A5-831E-BE179650F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7788E-D4F9-43BA-A750-5F5C97402176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101DB-AF0D-4F71-8E9F-8F8B6B30F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9DB16-060C-44FE-9FF1-E4E6A4965F06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BCBA0-8299-4AE5-9C16-30DC829C1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E44E1-F120-4D2D-B3B1-B30F4F0EBE94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32227-45A1-4DAE-9B6B-FC7F5E6CA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9FC8F-0B59-4ED0-8A02-59F1D18FFEDD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F1A8C-3AAA-4EAB-8324-AFD1635EA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98F6D-8FDF-4B0D-B2C2-B4C03608BE38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B5356-D005-4E34-A912-273D1FFD0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26572-7B7C-455D-BCA3-35DAAB031F26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827E2-5969-4FBF-9C3F-38924EAAA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34B43-3617-4E98-BBE1-535DD3AFDE50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DEC16-B03A-494C-AB36-B3809E9AB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198C9-CD12-4A28-B63F-015F552D9F50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E7BBB-2B39-4C48-B808-D75911C3A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96725-3F5D-4841-A962-2127094DFDF2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7F55A-4731-4B04-976C-BF840A613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37D3D5-893A-499E-8D13-D7D3E0877944}" type="datetimeFigureOut">
              <a:rPr lang="ru-RU"/>
              <a:pPr>
                <a:defRPr/>
              </a:pPr>
              <a:t>13.03.2012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6D4130-36BE-457B-919C-04C5D2DB7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3" r:id="rId8"/>
    <p:sldLayoutId id="2147483674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yphonov.ru/tryphonov2/terms2/mcrcrn1.htm" TargetMode="External"/><Relationship Id="rId13" Type="http://schemas.openxmlformats.org/officeDocument/2006/relationships/hyperlink" Target="http://www.tryphonov.ru/tryphonov2/terms2/capill.htm" TargetMode="External"/><Relationship Id="rId3" Type="http://schemas.openxmlformats.org/officeDocument/2006/relationships/hyperlink" Target="http://www.tryphonov.ru/tryphonov6/terms6/system.htm" TargetMode="External"/><Relationship Id="rId7" Type="http://schemas.openxmlformats.org/officeDocument/2006/relationships/hyperlink" Target="http://www.tryphonov.ru/tryphonov2/terms2/mcrcrn2.htm" TargetMode="External"/><Relationship Id="rId12" Type="http://schemas.openxmlformats.org/officeDocument/2006/relationships/hyperlink" Target="http://www.tryphonov.ru/tryphonov2/terms2/arterl.htm" TargetMode="External"/><Relationship Id="rId2" Type="http://schemas.openxmlformats.org/officeDocument/2006/relationships/hyperlink" Target="http://www.tryphonov.ru/tryphonov6/terms6/dynmc.htm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tryphonov.ru/tryphonov2/terms2/kidn.htm" TargetMode="External"/><Relationship Id="rId11" Type="http://schemas.openxmlformats.org/officeDocument/2006/relationships/hyperlink" Target="http://www.tryphonov.ru/tryphonov2/terms2/mcircb.htm" TargetMode="External"/><Relationship Id="rId5" Type="http://schemas.openxmlformats.org/officeDocument/2006/relationships/hyperlink" Target="http://www.tryphonov.ru/tryphonov2/terms2/blstre.htm" TargetMode="External"/><Relationship Id="rId10" Type="http://schemas.openxmlformats.org/officeDocument/2006/relationships/hyperlink" Target="http://www.tryphonov.ru/tryphonov2/terms2/vein.htm" TargetMode="External"/><Relationship Id="rId4" Type="http://schemas.openxmlformats.org/officeDocument/2006/relationships/hyperlink" Target="http://www.tryphonov.ru/tryphonov2/terms2/blvess.htm" TargetMode="External"/><Relationship Id="rId9" Type="http://schemas.openxmlformats.org/officeDocument/2006/relationships/hyperlink" Target="http://www.tryphonov.ru/tryphonov2/terms2/artery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9992" y="2708476"/>
            <a:ext cx="3888432" cy="170216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Особенности кровообращения почек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3309938" cy="1260475"/>
          </a:xfrm>
        </p:spPr>
        <p:txBody>
          <a:bodyPr/>
          <a:lstStyle/>
          <a:p>
            <a:r>
              <a:rPr lang="ru-RU" dirty="0" smtClean="0"/>
              <a:t>Выполнил: студент  102 группы СД</a:t>
            </a:r>
          </a:p>
          <a:p>
            <a:r>
              <a:rPr lang="ru-RU" dirty="0" smtClean="0"/>
              <a:t>Горшкова Юлия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188" y="692150"/>
            <a:ext cx="3851275" cy="5257800"/>
          </a:xfrm>
        </p:spPr>
        <p:txBody>
          <a:bodyPr rtlCol="0">
            <a:normAutofit lnSpcReduction="1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dirty="0"/>
              <a:t>В физиологических условиях кровоток в почках распределяется следующим образом: наружное, </a:t>
            </a:r>
            <a:r>
              <a:rPr lang="ru-RU" b="1" dirty="0"/>
              <a:t>корковое вещество</a:t>
            </a:r>
            <a:r>
              <a:rPr lang="ru-RU" dirty="0"/>
              <a:t> — 80 %, юкстамедуллярная зона коркового вещества — </a:t>
            </a:r>
            <a:r>
              <a:rPr lang="ru-RU" dirty="0" smtClean="0"/>
              <a:t>15%,</a:t>
            </a:r>
            <a:r>
              <a:rPr lang="ru-RU" dirty="0"/>
              <a:t> </a:t>
            </a:r>
            <a:r>
              <a:rPr lang="ru-RU" b="1" dirty="0"/>
              <a:t>мозговое вещество</a:t>
            </a:r>
            <a:r>
              <a:rPr lang="ru-RU" dirty="0"/>
              <a:t> — </a:t>
            </a:r>
            <a:r>
              <a:rPr lang="ru-RU" dirty="0" smtClean="0"/>
              <a:t>3%,</a:t>
            </a:r>
            <a:r>
              <a:rPr lang="ru-RU" dirty="0"/>
              <a:t> </a:t>
            </a:r>
            <a:r>
              <a:rPr lang="ru-RU" b="1" dirty="0"/>
              <a:t>жировая капсула</a:t>
            </a:r>
            <a:r>
              <a:rPr lang="ru-RU" dirty="0"/>
              <a:t> — 2 %.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" name="Picture 2" descr="C:\Users\Кити\Desktop\почка.gif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4687886" y="1412776"/>
            <a:ext cx="3700538" cy="4076005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848872" cy="1224136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Особенность почечного кровообращения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2205038"/>
            <a:ext cx="7200900" cy="3960812"/>
          </a:xfrm>
        </p:spPr>
        <p:txBody>
          <a:bodyPr rtlCol="0">
            <a:normAutofit fontScale="92500" lnSpcReduction="2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dirty="0"/>
              <a:t>Особенность почечного кровообращения заключается в наличии двух последовательных капиллярных сетей. Приносящие артериолы распадаются на клубочковые капилляры </a:t>
            </a:r>
            <a:r>
              <a:rPr lang="ru-RU" dirty="0" smtClean="0"/>
              <a:t>почек, </a:t>
            </a:r>
            <a:r>
              <a:rPr lang="ru-RU" dirty="0"/>
              <a:t>отделенные от </a:t>
            </a:r>
            <a:r>
              <a:rPr lang="ru-RU" dirty="0" smtClean="0"/>
              <a:t>капиллярного </a:t>
            </a:r>
            <a:r>
              <a:rPr lang="ru-RU" dirty="0"/>
              <a:t>ложа почек выносящими артериолами. Выносящие артериолы характеризуются высоким гидродинамическим сопротивлением. Давление в клубочковых капиллярах почек довольно велико </a:t>
            </a:r>
            <a:r>
              <a:rPr lang="ru-RU" dirty="0" smtClean="0"/>
              <a:t>,а </a:t>
            </a:r>
            <a:r>
              <a:rPr lang="ru-RU" dirty="0"/>
              <a:t>давление в </a:t>
            </a:r>
            <a:r>
              <a:rPr lang="ru-RU" dirty="0" err="1"/>
              <a:t>околоканальцевых</a:t>
            </a:r>
            <a:r>
              <a:rPr lang="ru-RU" dirty="0"/>
              <a:t> капиллярах почек - относительно </a:t>
            </a:r>
            <a:r>
              <a:rPr lang="ru-RU" dirty="0" smtClean="0"/>
              <a:t>мало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ъект 2"/>
          <p:cNvSpPr>
            <a:spLocks noGrp="1"/>
          </p:cNvSpPr>
          <p:nvPr>
            <p:ph idx="1"/>
          </p:nvPr>
        </p:nvSpPr>
        <p:spPr>
          <a:xfrm>
            <a:off x="1042988" y="1916113"/>
            <a:ext cx="6777037" cy="3916362"/>
          </a:xfrm>
        </p:spPr>
        <p:txBody>
          <a:bodyPr/>
          <a:lstStyle/>
          <a:p>
            <a:r>
              <a:rPr lang="ru-RU" b="1" dirty="0" smtClean="0"/>
              <a:t>Почки</a:t>
            </a:r>
            <a:r>
              <a:rPr lang="ru-RU" b="1" dirty="0" smtClean="0">
                <a:latin typeface="Arial" charset="0"/>
              </a:rPr>
              <a:t>(</a:t>
            </a:r>
            <a:r>
              <a:rPr lang="en-US" b="1" dirty="0" err="1" smtClean="0">
                <a:latin typeface="Arial" charset="0"/>
              </a:rPr>
              <a:t>ren</a:t>
            </a:r>
            <a:r>
              <a:rPr lang="ru-RU" b="1" dirty="0" smtClean="0">
                <a:latin typeface="Arial" charset="0"/>
              </a:rPr>
              <a:t>)</a:t>
            </a:r>
            <a:r>
              <a:rPr lang="ru-RU" dirty="0" smtClean="0"/>
              <a:t> — главный и наиболее важный парный орган мочевой системы человека. Почки имеют бобовидную форму, и располагаются в </a:t>
            </a:r>
            <a:r>
              <a:rPr lang="ru-RU" dirty="0" err="1" smtClean="0"/>
              <a:t>забрюшинном</a:t>
            </a:r>
            <a:r>
              <a:rPr lang="ru-RU" dirty="0" smtClean="0"/>
              <a:t> пространстве по обе стороны от позвоночника.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4752975" cy="863600"/>
          </a:xfrm>
        </p:spPr>
        <p:txBody>
          <a:bodyPr/>
          <a:lstStyle/>
          <a:p>
            <a:r>
              <a:rPr lang="ru-RU" dirty="0" smtClean="0"/>
              <a:t>Строение почки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7175" y="1341438"/>
            <a:ext cx="4608513" cy="5040312"/>
          </a:xfrm>
        </p:spPr>
        <p:txBody>
          <a:bodyPr>
            <a:normAutofit/>
          </a:bodyPr>
          <a:lstStyle/>
          <a:p>
            <a:r>
              <a:rPr lang="ru-RU" sz="2000" smtClean="0"/>
              <a:t>Схема строения почки (сагиттальный разрез): </a:t>
            </a:r>
          </a:p>
          <a:p>
            <a:pPr>
              <a:buFont typeface="Wingdings 2" pitchFamily="18" charset="2"/>
              <a:buNone/>
            </a:pPr>
            <a:r>
              <a:rPr lang="en-US" sz="2000" smtClean="0"/>
              <a:t>   </a:t>
            </a:r>
            <a:r>
              <a:rPr lang="ru-RU" sz="2000" smtClean="0"/>
              <a:t>1 — мочеточник</a:t>
            </a:r>
            <a:r>
              <a:rPr lang="en-US" sz="2000" smtClean="0"/>
              <a:t>(ureter)</a:t>
            </a:r>
            <a:endParaRPr lang="ru-RU" sz="2000" smtClean="0"/>
          </a:p>
          <a:p>
            <a:pPr>
              <a:buFont typeface="Wingdings 2" pitchFamily="18" charset="2"/>
              <a:buNone/>
            </a:pPr>
            <a:r>
              <a:rPr lang="en-US" sz="2000" smtClean="0"/>
              <a:t>   </a:t>
            </a:r>
            <a:r>
              <a:rPr lang="ru-RU" sz="2000" smtClean="0"/>
              <a:t>2 — почечная вена</a:t>
            </a:r>
            <a:r>
              <a:rPr lang="en-US" sz="2000" smtClean="0"/>
              <a:t>(vena renalis)</a:t>
            </a:r>
            <a:r>
              <a:rPr lang="ru-RU" sz="2000" smtClean="0"/>
              <a:t>                   </a:t>
            </a:r>
            <a:endParaRPr lang="en-US" sz="2000" smtClean="0"/>
          </a:p>
          <a:p>
            <a:pPr>
              <a:buFont typeface="Wingdings 2" pitchFamily="18" charset="2"/>
              <a:buNone/>
            </a:pPr>
            <a:r>
              <a:rPr lang="en-US" sz="2000" smtClean="0"/>
              <a:t>  </a:t>
            </a:r>
            <a:r>
              <a:rPr lang="ru-RU" sz="2000" smtClean="0"/>
              <a:t> 3 — почечная артерия</a:t>
            </a:r>
            <a:r>
              <a:rPr lang="en-US" sz="2000" smtClean="0"/>
              <a:t>(arteria renalis)</a:t>
            </a:r>
            <a:r>
              <a:rPr lang="ru-RU" sz="2000" smtClean="0"/>
              <a:t> </a:t>
            </a:r>
            <a:endParaRPr lang="en-US" sz="2000" smtClean="0"/>
          </a:p>
          <a:p>
            <a:pPr>
              <a:buFont typeface="Wingdings 2" pitchFamily="18" charset="2"/>
              <a:buNone/>
            </a:pPr>
            <a:r>
              <a:rPr lang="en-US" sz="2000" smtClean="0"/>
              <a:t>   </a:t>
            </a:r>
            <a:r>
              <a:rPr lang="ru-RU" sz="2000" smtClean="0"/>
              <a:t>4 — мозговое</a:t>
            </a:r>
            <a:r>
              <a:rPr lang="en-US" sz="2000" smtClean="0"/>
              <a:t> </a:t>
            </a:r>
            <a:r>
              <a:rPr lang="ru-RU" sz="2000" smtClean="0"/>
              <a:t>вещество;              </a:t>
            </a:r>
            <a:endParaRPr lang="en-US" sz="2000" smtClean="0"/>
          </a:p>
          <a:p>
            <a:pPr>
              <a:buFont typeface="Wingdings 2" pitchFamily="18" charset="2"/>
              <a:buNone/>
            </a:pPr>
            <a:r>
              <a:rPr lang="en-US" sz="2000" smtClean="0"/>
              <a:t>   </a:t>
            </a:r>
            <a:r>
              <a:rPr lang="ru-RU" sz="2000" smtClean="0"/>
              <a:t>5 — корковое вещество</a:t>
            </a:r>
            <a:r>
              <a:rPr lang="en-US" sz="2000" smtClean="0"/>
              <a:t>(cortex)</a:t>
            </a:r>
            <a:r>
              <a:rPr lang="ru-RU" sz="2000" smtClean="0"/>
              <a:t>            </a:t>
            </a:r>
            <a:endParaRPr lang="en-US" sz="2000" smtClean="0"/>
          </a:p>
          <a:p>
            <a:pPr>
              <a:buFont typeface="Wingdings 2" pitchFamily="18" charset="2"/>
              <a:buNone/>
            </a:pPr>
            <a:r>
              <a:rPr lang="en-US" sz="2000" smtClean="0"/>
              <a:t>   </a:t>
            </a:r>
            <a:r>
              <a:rPr lang="ru-RU" sz="2000" smtClean="0"/>
              <a:t>6 — лоханка;                               </a:t>
            </a:r>
            <a:endParaRPr lang="en-US" sz="2000" smtClean="0"/>
          </a:p>
          <a:p>
            <a:pPr>
              <a:buFont typeface="Wingdings 2" pitchFamily="18" charset="2"/>
              <a:buNone/>
            </a:pPr>
            <a:r>
              <a:rPr lang="en-US" sz="2000" smtClean="0"/>
              <a:t>  </a:t>
            </a:r>
            <a:r>
              <a:rPr lang="ru-RU" sz="2000" smtClean="0"/>
              <a:t> 7 — почечные пирамиды       </a:t>
            </a:r>
            <a:endParaRPr lang="en-US" sz="2000" smtClean="0"/>
          </a:p>
          <a:p>
            <a:pPr>
              <a:buFont typeface="Wingdings 2" pitchFamily="18" charset="2"/>
              <a:buNone/>
            </a:pPr>
            <a:r>
              <a:rPr lang="en-US" sz="2000" smtClean="0"/>
              <a:t>   </a:t>
            </a:r>
            <a:r>
              <a:rPr lang="ru-RU" sz="2000" smtClean="0"/>
              <a:t>8 — большие почечные чашечки</a:t>
            </a:r>
          </a:p>
        </p:txBody>
      </p:sp>
      <p:pic>
        <p:nvPicPr>
          <p:cNvPr id="15363" name="Picture 3" descr="C:\Users\Кити\Desktop\Почки картинк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323975"/>
            <a:ext cx="3529012" cy="44831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1042988" y="476250"/>
            <a:ext cx="7024687" cy="1512888"/>
          </a:xfrm>
        </p:spPr>
        <p:txBody>
          <a:bodyPr/>
          <a:lstStyle/>
          <a:p>
            <a:r>
              <a:rPr lang="ru-RU" sz="4800" dirty="0" smtClean="0"/>
              <a:t>Функции почек</a:t>
            </a: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1042988" y="2060575"/>
            <a:ext cx="6777037" cy="3771900"/>
          </a:xfrm>
        </p:spPr>
        <p:txBody>
          <a:bodyPr/>
          <a:lstStyle/>
          <a:p>
            <a:r>
              <a:rPr lang="ru-RU" smtClean="0"/>
              <a:t>Регуляция водно-солевого баланса организма </a:t>
            </a:r>
          </a:p>
          <a:p>
            <a:r>
              <a:rPr lang="ru-RU" smtClean="0"/>
              <a:t>выведение ненужных и вредных (токсичных) веществ из организма</a:t>
            </a:r>
          </a:p>
          <a:p>
            <a:r>
              <a:rPr lang="ru-RU" smtClean="0"/>
              <a:t>регуляция артериального давления</a:t>
            </a:r>
          </a:p>
          <a:p>
            <a:r>
              <a:rPr lang="ru-RU" smtClean="0"/>
              <a:t>участвуют в поддержании натриевого баланса в крови</a:t>
            </a:r>
          </a:p>
          <a:p>
            <a:r>
              <a:rPr lang="ru-RU" smtClean="0"/>
              <a:t>почки также задействованы в обмене веществ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idx="1"/>
          </p:nvPr>
        </p:nvSpPr>
        <p:spPr>
          <a:xfrm>
            <a:off x="1042988" y="1052513"/>
            <a:ext cx="6777037" cy="4779962"/>
          </a:xfrm>
        </p:spPr>
        <p:txBody>
          <a:bodyPr/>
          <a:lstStyle/>
          <a:p>
            <a:r>
              <a:rPr lang="ru-RU" b="1" smtClean="0"/>
              <a:t>Основная функция почек</a:t>
            </a:r>
            <a:r>
              <a:rPr lang="ru-RU" smtClean="0"/>
              <a:t> заключается в том, чтобы, фильтруя кровь, вывести из нее конечные продукты обмена, излишки воды и натрия, которые затем через другие части мочевыделительной системы будут удалены из организма. Примерно 70% от всего количества выводимых из организма веществ приходится на долю почек.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476250"/>
            <a:ext cx="7848600" cy="12239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Строение мочевыделительной     системы</a:t>
            </a:r>
            <a:endParaRPr lang="ru-RU" dirty="0"/>
          </a:p>
        </p:txBody>
      </p:sp>
      <p:pic>
        <p:nvPicPr>
          <p:cNvPr id="2050" name="Picture 2" descr="C:\Users\Кити\Desktop\Поч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2699792" y="1844824"/>
            <a:ext cx="4176464" cy="4392488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971550" y="620713"/>
            <a:ext cx="7632700" cy="1008062"/>
          </a:xfrm>
        </p:spPr>
        <p:txBody>
          <a:bodyPr/>
          <a:lstStyle/>
          <a:p>
            <a:r>
              <a:rPr lang="ru-RU" dirty="0" smtClean="0"/>
              <a:t>Кровоснабжение почек</a:t>
            </a: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611188" y="1773238"/>
            <a:ext cx="7848600" cy="4059237"/>
          </a:xfrm>
        </p:spPr>
        <p:txBody>
          <a:bodyPr/>
          <a:lstStyle/>
          <a:p>
            <a:r>
              <a:rPr lang="ru-RU" dirty="0" smtClean="0"/>
              <a:t>По интенсивности кровоснабжения почки занимают первое место в организме среди других органов. Суммарный кровоток в них составляет 20 — 25 % ударного объема сердца. Через почки, масса которых составляет менее 1/200 массы тела</a:t>
            </a:r>
            <a:r>
              <a:rPr lang="ru-RU" dirty="0" smtClean="0"/>
              <a:t>, за </a:t>
            </a:r>
            <a:r>
              <a:rPr lang="ru-RU" dirty="0" smtClean="0"/>
              <a:t>3 минуты проходит вся кровь, циркулирующая в организме. Следовательно, кровоснабжение почек по сравнению с другими органами наиболее интенсивное.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6375" y="620713"/>
            <a:ext cx="6335713" cy="863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Кровообращение почек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700213"/>
            <a:ext cx="6777037" cy="4132262"/>
          </a:xfrm>
        </p:spPr>
        <p:txBody>
          <a:bodyPr rtlCol="0">
            <a:normAutofit fontScale="85000" lnSpcReduction="2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dirty="0"/>
              <a:t>В почках различают </a:t>
            </a:r>
            <a:r>
              <a:rPr lang="ru-RU" dirty="0" smtClean="0"/>
              <a:t>два </a:t>
            </a:r>
            <a:r>
              <a:rPr lang="ru-RU" dirty="0"/>
              <a:t>круга кровообращения: большой —</a:t>
            </a:r>
            <a:r>
              <a:rPr lang="ru-RU" b="1" dirty="0"/>
              <a:t> </a:t>
            </a:r>
            <a:r>
              <a:rPr lang="ru-RU" b="1" dirty="0" smtClean="0"/>
              <a:t>корковый</a:t>
            </a:r>
            <a:r>
              <a:rPr lang="ru-RU" dirty="0" smtClean="0"/>
              <a:t>, и </a:t>
            </a:r>
            <a:r>
              <a:rPr lang="ru-RU" dirty="0"/>
              <a:t>малый — </a:t>
            </a:r>
            <a:r>
              <a:rPr lang="ru-RU" b="1" dirty="0"/>
              <a:t>юкстамедуллярный</a:t>
            </a:r>
            <a:r>
              <a:rPr lang="ru-RU" dirty="0"/>
              <a:t> и соответственно два типа нефронов - корковые и юкстамедуллярные. Через корковый круг кровообращения в норме протекает 85—90 %, а через юкстамедуллярный 15-10 % крови</a:t>
            </a:r>
            <a:r>
              <a:rPr lang="ru-RU" dirty="0" smtClean="0"/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dirty="0"/>
              <a:t>Большая часть крови фильтруется через маленькие поры в стенках кровеносных сосудов клубочка и внутреннего слоя капсулы. В результате образуется первичная моча, по содержанию глюкозы, натрия, </a:t>
            </a:r>
            <a:r>
              <a:rPr lang="ru-RU" dirty="0" smtClean="0"/>
              <a:t>фосфатов, </a:t>
            </a:r>
            <a:r>
              <a:rPr lang="ru-RU" dirty="0"/>
              <a:t>мочевины, мочевой кислоты и других веществ близкая к </a:t>
            </a:r>
            <a:r>
              <a:rPr lang="ru-RU" dirty="0" err="1"/>
              <a:t>ультрафильтрату</a:t>
            </a:r>
            <a:r>
              <a:rPr lang="ru-RU" dirty="0"/>
              <a:t> плазмы крови. Не фильтруются клетки крови и большинство крупных молекул, например белки.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312658" cy="108012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Кровеносные сосуды почек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750" y="1700213"/>
            <a:ext cx="7488238" cy="4537075"/>
          </a:xfrm>
        </p:spPr>
        <p:txBody>
          <a:bodyPr rtlCol="0">
            <a:noAutofit/>
          </a:bodyPr>
          <a:lstStyle/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000" dirty="0" smtClean="0"/>
              <a:t>Кровеносные </a:t>
            </a:r>
            <a:r>
              <a:rPr lang="ru-RU" sz="2000" dirty="0"/>
              <a:t>сосуды </a:t>
            </a:r>
            <a:r>
              <a:rPr lang="ru-RU" sz="2000" dirty="0" smtClean="0"/>
              <a:t>почек-это сложнейшая</a:t>
            </a:r>
            <a:r>
              <a:rPr lang="ru-RU" sz="2000" dirty="0"/>
              <a:t> </a:t>
            </a:r>
            <a:r>
              <a:rPr lang="ru-RU" sz="2000" i="1" u="sng" dirty="0">
                <a:hlinkClick r:id="rId2"/>
              </a:rPr>
              <a:t>динамическая</a:t>
            </a:r>
            <a:r>
              <a:rPr lang="ru-RU" sz="2000" dirty="0"/>
              <a:t> </a:t>
            </a:r>
            <a:r>
              <a:rPr lang="ru-RU" sz="2000" i="1" u="sng" dirty="0" smtClean="0">
                <a:hlinkClick r:id="rId3"/>
              </a:rPr>
              <a:t>система</a:t>
            </a:r>
            <a:r>
              <a:rPr lang="ru-RU" sz="2000" dirty="0"/>
              <a:t> параллельно </a:t>
            </a:r>
            <a:r>
              <a:rPr lang="ru-RU" sz="2000" dirty="0" smtClean="0"/>
              <a:t>и последовательно </a:t>
            </a:r>
            <a:r>
              <a:rPr lang="ru-RU" sz="2000" dirty="0"/>
              <a:t>соединенных </a:t>
            </a:r>
            <a:r>
              <a:rPr lang="ru-RU" sz="2000" i="1" u="sng" dirty="0">
                <a:hlinkClick r:id="rId4"/>
              </a:rPr>
              <a:t>кровеносных сосудов</a:t>
            </a:r>
            <a:r>
              <a:rPr lang="ru-RU" sz="2000" dirty="0"/>
              <a:t> по которым осуществляется </a:t>
            </a:r>
            <a:r>
              <a:rPr lang="ru-RU" sz="2000" i="1" u="sng" dirty="0">
                <a:hlinkClick r:id="rId5"/>
              </a:rPr>
              <a:t>кровоток</a:t>
            </a:r>
            <a:r>
              <a:rPr lang="ru-RU" sz="2000" dirty="0"/>
              <a:t> в </a:t>
            </a:r>
            <a:r>
              <a:rPr lang="ru-RU" sz="2000" i="1" u="sng" dirty="0" smtClean="0">
                <a:hlinkClick r:id="rId6"/>
              </a:rPr>
              <a:t>почках</a:t>
            </a:r>
            <a:r>
              <a:rPr lang="ru-RU" sz="2000" dirty="0"/>
              <a:t>.  Сеть кровеносных сосудов почки </a:t>
            </a:r>
            <a:r>
              <a:rPr lang="ru-RU" sz="2000" dirty="0" smtClean="0"/>
              <a:t>состоит из </a:t>
            </a:r>
            <a:r>
              <a:rPr lang="ru-RU" sz="2000" i="1" u="sng" dirty="0" err="1" smtClean="0">
                <a:hlinkClick r:id="rId7"/>
              </a:rPr>
              <a:t>макрогемациркуляторного</a:t>
            </a:r>
            <a:r>
              <a:rPr lang="ru-RU" sz="2000" i="1" u="sng" dirty="0" smtClean="0">
                <a:hlinkClick r:id="rId7"/>
              </a:rPr>
              <a:t> </a:t>
            </a:r>
            <a:r>
              <a:rPr lang="ru-RU" sz="2000" i="1" u="sng" dirty="0">
                <a:hlinkClick r:id="rId7"/>
              </a:rPr>
              <a:t>русла</a:t>
            </a:r>
            <a:r>
              <a:rPr lang="ru-RU" sz="2000" dirty="0"/>
              <a:t> почек и </a:t>
            </a:r>
            <a:r>
              <a:rPr lang="ru-RU" sz="2000" i="1" u="sng" dirty="0" err="1" smtClean="0">
                <a:hlinkClick r:id="rId8"/>
              </a:rPr>
              <a:t>микрогемациркуляторного</a:t>
            </a:r>
            <a:r>
              <a:rPr lang="ru-RU" sz="2000" i="1" u="sng" dirty="0" smtClean="0">
                <a:hlinkClick r:id="rId8"/>
              </a:rPr>
              <a:t> русла</a:t>
            </a:r>
            <a:r>
              <a:rPr lang="ru-RU" sz="2000" i="1" u="sng" dirty="0" smtClean="0"/>
              <a:t> </a:t>
            </a:r>
            <a:r>
              <a:rPr lang="ru-RU" sz="2000" dirty="0" smtClean="0"/>
              <a:t>почек</a:t>
            </a:r>
            <a:r>
              <a:rPr lang="ru-RU" sz="2000" dirty="0"/>
              <a:t>. Макрогемациркуляторное русло включает </a:t>
            </a:r>
            <a:r>
              <a:rPr lang="ru-RU" sz="2000" i="1" u="sng" dirty="0">
                <a:hlinkClick r:id="rId9"/>
              </a:rPr>
              <a:t>артерии</a:t>
            </a:r>
            <a:r>
              <a:rPr lang="ru-RU" sz="2000" dirty="0"/>
              <a:t> и </a:t>
            </a:r>
            <a:r>
              <a:rPr lang="ru-RU" sz="2000" i="1" u="sng" dirty="0">
                <a:hlinkClick r:id="rId10"/>
              </a:rPr>
              <a:t>вены</a:t>
            </a:r>
            <a:r>
              <a:rPr lang="ru-RU" sz="2000" dirty="0"/>
              <a:t>, а </a:t>
            </a:r>
            <a:r>
              <a:rPr lang="ru-RU" sz="2000" i="1" u="sng" dirty="0" err="1">
                <a:hlinkClick r:id="rId11"/>
              </a:rPr>
              <a:t>микрогемациркуляторное</a:t>
            </a:r>
            <a:r>
              <a:rPr lang="ru-RU" sz="2000" i="1" u="sng" dirty="0">
                <a:hlinkClick r:id="rId11"/>
              </a:rPr>
              <a:t> русло</a:t>
            </a:r>
            <a:r>
              <a:rPr lang="ru-RU" sz="2000" dirty="0"/>
              <a:t>, расположенное между артериями и венами, состоит из </a:t>
            </a:r>
            <a:r>
              <a:rPr lang="ru-RU" sz="2000" i="1" u="sng" dirty="0">
                <a:hlinkClick r:id="rId12"/>
              </a:rPr>
              <a:t>артериол</a:t>
            </a:r>
            <a:r>
              <a:rPr lang="ru-RU" sz="2000" dirty="0"/>
              <a:t>, </a:t>
            </a:r>
            <a:r>
              <a:rPr lang="ru-RU" sz="2000" i="1" u="sng" dirty="0">
                <a:hlinkClick r:id="rId13"/>
              </a:rPr>
              <a:t>капилляров</a:t>
            </a:r>
            <a:r>
              <a:rPr lang="ru-RU" sz="2000" dirty="0"/>
              <a:t> </a:t>
            </a:r>
            <a:r>
              <a:rPr lang="ru-RU" sz="2000" dirty="0" smtClean="0"/>
              <a:t>.</a:t>
            </a:r>
            <a:r>
              <a:rPr lang="ru-RU" sz="2000" dirty="0"/>
              <a:t> 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92</TotalTime>
  <Words>347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Особенности кровообращения почек</vt:lpstr>
      <vt:lpstr>Слайд 2</vt:lpstr>
      <vt:lpstr>Строение почки</vt:lpstr>
      <vt:lpstr>Функции почек</vt:lpstr>
      <vt:lpstr>Слайд 5</vt:lpstr>
      <vt:lpstr>Строение мочевыделительной     системы</vt:lpstr>
      <vt:lpstr>Кровоснабжение почек</vt:lpstr>
      <vt:lpstr>Кровообращение почек</vt:lpstr>
      <vt:lpstr>Кровеносные сосуды почек</vt:lpstr>
      <vt:lpstr>Слайд 10</vt:lpstr>
      <vt:lpstr>Особенность почечного кровообращения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кровообращения почек</dc:title>
  <dc:creator>Кити</dc:creator>
  <cp:lastModifiedBy>Natasha</cp:lastModifiedBy>
  <cp:revision>12</cp:revision>
  <dcterms:created xsi:type="dcterms:W3CDTF">2011-10-01T09:08:59Z</dcterms:created>
  <dcterms:modified xsi:type="dcterms:W3CDTF">2012-03-13T11:04:53Z</dcterms:modified>
</cp:coreProperties>
</file>