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50000"/>
                    </a14:imgEffect>
                    <a14:imgEffect>
                      <a14:colorTemperature colorTemp="11500"/>
                    </a14:imgEffect>
                    <a14:imgEffect>
                      <a14:saturation sat="275000"/>
                    </a14:imgEffect>
                    <a14:imgEffect>
                      <a14:brightnessContrast bright="-11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E13AE58-C065-48A4-B263-D4929668AF79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09F894-C846-484E-8AD2-CEA5F304D1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990656" cy="3168351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философского учения о бытии</a:t>
            </a:r>
            <a:endParaRPr lang="ru-RU" sz="6000" b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717032"/>
            <a:ext cx="3312368" cy="2736304"/>
          </a:xfrm>
        </p:spPr>
        <p:txBody>
          <a:bodyPr>
            <a:normAutofit/>
          </a:bodyPr>
          <a:lstStyle/>
          <a:p>
            <a:pPr algn="just"/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Кальницкая Ксения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Проверила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Кот Лидия Алексеевна</a:t>
            </a:r>
          </a:p>
        </p:txBody>
      </p:sp>
    </p:spTree>
    <p:extLst>
      <p:ext uri="{BB962C8B-B14F-4D97-AF65-F5344CB8AC3E}">
        <p14:creationId xmlns:p14="http://schemas.microsoft.com/office/powerpoint/2010/main" val="58628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Пространство</a:t>
            </a:r>
            <a:r>
              <a:rPr lang="ru-RU" sz="3200" dirty="0"/>
              <a:t> – это всеобщая, объективная форма существования материи, которая выражает порядок расположения одновременно существующих объектов. Специфическими свойствами </a:t>
            </a:r>
            <a:r>
              <a:rPr lang="ru-RU" sz="3200" b="1" dirty="0">
                <a:solidFill>
                  <a:srgbClr val="7030A0"/>
                </a:solidFill>
              </a:rPr>
              <a:t>пространства</a:t>
            </a:r>
            <a:r>
              <a:rPr lang="ru-RU" sz="3200" dirty="0"/>
              <a:t> можно назвать характеристики различных материальных систем: симметрия и </a:t>
            </a:r>
            <a:r>
              <a:rPr lang="ru-RU" sz="3200" dirty="0" err="1"/>
              <a:t>ассиметрия</a:t>
            </a:r>
            <a:r>
              <a:rPr lang="ru-RU" sz="3200" dirty="0"/>
              <a:t>, их форма и размеры, расстояние между элементами мира, границы между ними.</a:t>
            </a:r>
          </a:p>
        </p:txBody>
      </p:sp>
    </p:spTree>
    <p:extLst>
      <p:ext uri="{BB962C8B-B14F-4D97-AF65-F5344CB8AC3E}">
        <p14:creationId xmlns:p14="http://schemas.microsoft.com/office/powerpoint/2010/main" val="332026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5"/>
            <a:ext cx="820891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Время</a:t>
            </a:r>
            <a:r>
              <a:rPr lang="ru-RU" sz="2400" dirty="0"/>
              <a:t> – это всеобщая, объективная форма существования материи, выражающая длительность процессов бытия и последовательность сменяющих друг друга состояний объектов материальных систем и процессов. </a:t>
            </a:r>
            <a:endParaRPr lang="ru-RU" sz="2400" dirty="0" smtClean="0"/>
          </a:p>
          <a:p>
            <a:pPr algn="ctr"/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Время</a:t>
            </a:r>
            <a:r>
              <a:rPr lang="ru-RU" sz="2400" dirty="0" smtClean="0"/>
              <a:t> </a:t>
            </a:r>
            <a:r>
              <a:rPr lang="ru-RU" sz="2400" dirty="0"/>
              <a:t>характеризуется тем, что оно одновременно, ассиметрично и необратимо. Правда, современная физика доказала, что </a:t>
            </a:r>
            <a:r>
              <a:rPr lang="ru-RU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время</a:t>
            </a:r>
            <a:r>
              <a:rPr lang="ru-RU" sz="2400" dirty="0"/>
              <a:t> тесно связанно с пространственными характеристиками материальной системы, что оно зависит, например, от скорости движения, от характера в структуре этой системы, от мощности гравитационных полей и т.д.</a:t>
            </a:r>
          </a:p>
          <a:p>
            <a:pPr algn="ctr"/>
            <a:r>
              <a:rPr lang="ru-RU" sz="2400" dirty="0"/>
              <a:t>Проявление </a:t>
            </a:r>
            <a:r>
              <a:rPr lang="ru-RU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времени</a:t>
            </a:r>
            <a:r>
              <a:rPr lang="ru-RU" sz="2400" dirty="0"/>
              <a:t> и пространства различно в различных формах движения. Поэтому в последнее время выделяют различные типы </a:t>
            </a:r>
            <a:r>
              <a:rPr lang="ru-RU" sz="24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времени</a:t>
            </a:r>
            <a:r>
              <a:rPr lang="ru-RU" sz="2400" dirty="0"/>
              <a:t>: </a:t>
            </a:r>
            <a:r>
              <a:rPr lang="ru-RU" sz="2400" i="1" u="sng" dirty="0"/>
              <a:t>биологическое, психологическое, социальное.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7720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2155"/>
            <a:ext cx="878497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Бытие</a:t>
            </a:r>
            <a:r>
              <a:rPr lang="ru-RU" sz="2800" dirty="0" smtClean="0"/>
              <a:t> </a:t>
            </a:r>
            <a:r>
              <a:rPr lang="ru-RU" sz="2800" dirty="0"/>
              <a:t>- это философская категория, обозначающая реальность, существующую объективно, независимо от сознания, воли и эмоций человека, философская категория для обозначения сущего как оно мыслится.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Можно выделить </a:t>
            </a:r>
            <a:r>
              <a:rPr lang="ru-RU" sz="2800" dirty="0"/>
              <a:t>различные его </a:t>
            </a:r>
            <a:r>
              <a:rPr lang="ru-RU" sz="2800" dirty="0" smtClean="0">
                <a:solidFill>
                  <a:srgbClr val="FF0000"/>
                </a:solidFill>
              </a:rPr>
              <a:t>формы</a:t>
            </a:r>
            <a:r>
              <a:rPr lang="ru-RU" sz="2800" dirty="0" smtClean="0"/>
              <a:t>: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FF0000"/>
                </a:solidFill>
              </a:rPr>
              <a:t>1)</a:t>
            </a:r>
            <a:r>
              <a:rPr lang="ru-RU" sz="2800" dirty="0" smtClean="0"/>
              <a:t> бытие </a:t>
            </a:r>
            <a:r>
              <a:rPr lang="ru-RU" sz="2800" dirty="0"/>
              <a:t>вещей, процессов и состояний природы;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2)</a:t>
            </a:r>
            <a:r>
              <a:rPr lang="ru-RU" sz="2800" dirty="0" smtClean="0"/>
              <a:t> бытие </a:t>
            </a:r>
            <a:r>
              <a:rPr lang="ru-RU" sz="2800" dirty="0"/>
              <a:t>человека в мире </a:t>
            </a:r>
            <a:r>
              <a:rPr lang="ru-RU" sz="2800" dirty="0" smtClean="0"/>
              <a:t>природы;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3) </a:t>
            </a:r>
            <a:r>
              <a:rPr lang="ru-RU" sz="2800" dirty="0" smtClean="0"/>
              <a:t>бытие </a:t>
            </a:r>
            <a:r>
              <a:rPr lang="ru-RU" sz="2800" dirty="0"/>
              <a:t>духовного, идеального;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4) </a:t>
            </a:r>
            <a:r>
              <a:rPr lang="ru-RU" sz="2800" dirty="0" smtClean="0"/>
              <a:t>индивидуализированное </a:t>
            </a:r>
            <a:r>
              <a:rPr lang="ru-RU" sz="2800" dirty="0"/>
              <a:t>и внеиндивидуавизированное (объективированное) духовное бытие;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5) </a:t>
            </a:r>
            <a:r>
              <a:rPr lang="ru-RU" sz="2800" dirty="0" smtClean="0"/>
              <a:t>социальное </a:t>
            </a:r>
            <a:r>
              <a:rPr lang="ru-RU" sz="2800" dirty="0"/>
              <a:t>бытие (индивидуальное и бытие общества).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65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64096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реальное и идеальное бытие. 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200" dirty="0" smtClean="0"/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Реальное </a:t>
            </a:r>
            <a:r>
              <a:rPr lang="ru-RU" sz="2400" dirty="0"/>
              <a:t>бытие часто называют </a:t>
            </a:r>
            <a:r>
              <a:rPr lang="ru-RU" sz="2400" dirty="0" smtClean="0"/>
              <a:t>существованием</a:t>
            </a:r>
            <a:r>
              <a:rPr lang="ru-RU" sz="2400" dirty="0"/>
              <a:t>.</a:t>
            </a:r>
            <a:endParaRPr lang="ru-RU" sz="2400" dirty="0" smtClean="0"/>
          </a:p>
          <a:p>
            <a:r>
              <a:rPr lang="ru-RU" sz="2400" dirty="0">
                <a:solidFill>
                  <a:srgbClr val="0070C0"/>
                </a:solidFill>
              </a:rPr>
              <a:t>И</a:t>
            </a:r>
            <a:r>
              <a:rPr lang="ru-RU" sz="2400" dirty="0" smtClean="0">
                <a:solidFill>
                  <a:srgbClr val="0070C0"/>
                </a:solidFill>
              </a:rPr>
              <a:t>деальное</a:t>
            </a:r>
            <a:r>
              <a:rPr lang="ru-RU" sz="2400" dirty="0" smtClean="0"/>
              <a:t> </a:t>
            </a:r>
            <a:r>
              <a:rPr lang="ru-RU" sz="2400" dirty="0"/>
              <a:t>— сущностью.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Реальное</a:t>
            </a:r>
            <a:r>
              <a:rPr lang="ru-RU" sz="2400" dirty="0" smtClean="0"/>
              <a:t> </a:t>
            </a:r>
            <a:r>
              <a:rPr lang="ru-RU" sz="2400" dirty="0"/>
              <a:t>бытие — это то, что сообщает вещам, процессам действиям, личностям и т.д. их реальность; оно имеет пространственно-временной характер, оно индивидуально, неповторимо.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0070C0"/>
                </a:solidFill>
              </a:rPr>
              <a:t>Идеальное</a:t>
            </a:r>
            <a:r>
              <a:rPr lang="ru-RU" sz="2400" dirty="0" smtClean="0"/>
              <a:t> </a:t>
            </a:r>
            <a:r>
              <a:rPr lang="ru-RU" sz="2400" dirty="0"/>
              <a:t>бытие лишено временного, действительного, опытного характера, ему не свойственно быть фактом; оно является строго неизменным (застывшим), существующим вечно (Н. Гартман). Идеальным бытием обладают ценности, идеи, математические и логические понятия.</a:t>
            </a:r>
          </a:p>
        </p:txBody>
      </p:sp>
    </p:spTree>
    <p:extLst>
      <p:ext uri="{BB962C8B-B14F-4D97-AF65-F5344CB8AC3E}">
        <p14:creationId xmlns:p14="http://schemas.microsoft.com/office/powerpoint/2010/main" val="377966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5689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/>
              <a:t>Мате́рия</a:t>
            </a:r>
            <a:r>
              <a:rPr lang="ru-RU" sz="3200" dirty="0"/>
              <a:t> (от </a:t>
            </a:r>
            <a:r>
              <a:rPr lang="ru-RU" sz="3200" dirty="0" smtClean="0"/>
              <a:t>лат</a:t>
            </a:r>
            <a:r>
              <a:rPr lang="ru-RU" sz="3200" dirty="0" smtClean="0">
                <a:hlinkClick r:id="rId2" tooltip="Латинский язык"/>
              </a:rPr>
              <a:t>.</a:t>
            </a:r>
            <a:r>
              <a:rPr lang="ru-RU" sz="3200" dirty="0"/>
              <a:t> </a:t>
            </a:r>
            <a:r>
              <a:rPr lang="la-Latn" sz="3200" i="1" dirty="0"/>
              <a:t>materia</a:t>
            </a:r>
            <a:r>
              <a:rPr lang="ru-RU" sz="3200" dirty="0"/>
              <a:t> — вещество) — </a:t>
            </a:r>
            <a:r>
              <a:rPr lang="ru-RU" sz="3200" dirty="0" smtClean="0"/>
              <a:t>философская категория для обозначения физической</a:t>
            </a:r>
            <a:r>
              <a:rPr lang="ru-RU" sz="3200" dirty="0"/>
              <a:t> субстанции вообще, в </a:t>
            </a:r>
            <a:r>
              <a:rPr lang="ru-RU" sz="3200" dirty="0" smtClean="0"/>
              <a:t>противоположность сознанию</a:t>
            </a:r>
            <a:r>
              <a:rPr lang="ru-RU" sz="3200" dirty="0"/>
              <a:t> </a:t>
            </a:r>
            <a:r>
              <a:rPr lang="ru-RU" sz="3200" dirty="0" smtClean="0"/>
              <a:t>или</a:t>
            </a:r>
            <a:r>
              <a:rPr lang="ru-RU" sz="3200" dirty="0"/>
              <a:t> </a:t>
            </a:r>
            <a:r>
              <a:rPr lang="ru-RU" sz="3200" dirty="0" smtClean="0"/>
              <a:t>духу. </a:t>
            </a:r>
            <a:r>
              <a:rPr lang="ru-RU" sz="3200" dirty="0"/>
              <a:t>В материалистической философской традиции категория «материя» обозначает субстанцию, обладающую статусом первоначала (объективной реальностью) по отношению к сознанию (субъективной реальности</a:t>
            </a:r>
            <a:r>
              <a:rPr lang="ru-RU" sz="3200" dirty="0" smtClean="0"/>
              <a:t>): </a:t>
            </a:r>
            <a:r>
              <a:rPr lang="ru-RU" sz="3200" dirty="0"/>
              <a:t>материя </a:t>
            </a:r>
            <a:r>
              <a:rPr lang="ru-RU" sz="3200" dirty="0" smtClean="0"/>
              <a:t>отображается</a:t>
            </a:r>
            <a:r>
              <a:rPr lang="ru-RU" sz="3200" dirty="0"/>
              <a:t> нашими </a:t>
            </a:r>
            <a:r>
              <a:rPr lang="ru-RU" sz="3200" dirty="0" smtClean="0"/>
              <a:t>ощущениями, существуя </a:t>
            </a:r>
            <a:r>
              <a:rPr lang="ru-RU" sz="3200" dirty="0"/>
              <a:t> независимо от них (объективно).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9216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dirty="0"/>
              <a:t>Понимание материи всегда было связано с поиском носителя всех свойств явлений и предметов, существующих в реальности. В результате возникла проблема субстанции.</a:t>
            </a:r>
          </a:p>
          <a:p>
            <a:pPr algn="ctr"/>
            <a:endParaRPr lang="ru-RU" sz="2300" b="1" dirty="0" smtClean="0"/>
          </a:p>
          <a:p>
            <a:pPr algn="ctr"/>
            <a:r>
              <a:rPr lang="ru-RU" sz="2300" b="1" dirty="0" smtClean="0"/>
              <a:t>Субстанция</a:t>
            </a:r>
            <a:r>
              <a:rPr lang="ru-RU" sz="2300" dirty="0" smtClean="0"/>
              <a:t> </a:t>
            </a:r>
            <a:r>
              <a:rPr lang="ru-RU" sz="2300" dirty="0"/>
              <a:t>(лат. </a:t>
            </a:r>
            <a:r>
              <a:rPr lang="ru-RU" sz="2300" dirty="0" err="1"/>
              <a:t>substantia</a:t>
            </a:r>
            <a:r>
              <a:rPr lang="ru-RU" sz="2300" dirty="0"/>
              <a:t>) — сущность, нечто, лежащее в основе, объективная реальность, рассматриваемая со стороны ее внутреннего единства. Если определенная философская концепция исходит из одной субстанции, то это — монистическая философия (</a:t>
            </a:r>
            <a:r>
              <a:rPr lang="ru-RU" sz="2300" dirty="0" err="1"/>
              <a:t>mono</a:t>
            </a:r>
            <a:r>
              <a:rPr lang="ru-RU" sz="2300" dirty="0"/>
              <a:t> — один); если признается два начала (</a:t>
            </a:r>
            <a:r>
              <a:rPr lang="ru-RU" sz="2300" dirty="0" err="1"/>
              <a:t>duo</a:t>
            </a:r>
            <a:r>
              <a:rPr lang="ru-RU" sz="2300" dirty="0"/>
              <a:t> — два), две равносильные субстанции, то это — дуализм; если признается много начал, то мы имеем дело с плюрализмом. В истории философии субстанция интерпретировалась по-разному: как субстрат (основа); как конкретная индивидуальность (Бог), как существенное свойство; как то, что способно к самостоятельному существованию; как основание и центр изменения предмета; как логический субъект и т.д. Это был путь формирования научного понимания категории материи.</a:t>
            </a:r>
          </a:p>
        </p:txBody>
      </p:sp>
    </p:spTree>
    <p:extLst>
      <p:ext uri="{BB962C8B-B14F-4D97-AF65-F5344CB8AC3E}">
        <p14:creationId xmlns:p14="http://schemas.microsoft.com/office/powerpoint/2010/main" val="410356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Единство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многообразие современного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мира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 </a:t>
            </a:r>
            <a:r>
              <a:rPr lang="ru-RU" sz="2800" dirty="0"/>
              <a:t>мире нет ничего, кроме движущейся материи. Не существует никакого другого мира, кроме мира бесконечной материи, движущейся во времени и пространстве. Положение марксистского философского материализма о едином материальном мире полностью отбрасывает все измышления о «творящем духе», о «первоначале мира», о «боге», «абсолютной идее» и т. п. </a:t>
            </a:r>
            <a:r>
              <a:rPr lang="ru-RU" sz="2800" u="sng" dirty="0">
                <a:solidFill>
                  <a:srgbClr val="456A1C"/>
                </a:solidFill>
              </a:rPr>
              <a:t>Мир един и многообразен</a:t>
            </a:r>
            <a:r>
              <a:rPr lang="ru-RU" sz="2800" dirty="0" smtClean="0"/>
              <a:t>.</a:t>
            </a:r>
          </a:p>
          <a:p>
            <a:pPr algn="just"/>
            <a:endParaRPr lang="ru-RU" sz="2200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79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892" y="620688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Материальный мир, природа — это бесконечное разнообразие предметов, тел, явлений и процессов. Это — неорганическая природа, органический мир, общество во всём их неисчерпаемом богатстве и многообразии. </a:t>
            </a:r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92D050"/>
                </a:solidFill>
              </a:rPr>
              <a:t>Многообразие</a:t>
            </a:r>
            <a:r>
              <a:rPr lang="ru-RU" sz="2800" dirty="0" smtClean="0"/>
              <a:t> </a:t>
            </a:r>
            <a:r>
              <a:rPr lang="ru-RU" sz="2800" dirty="0"/>
              <a:t>мира заключается в качественном различии материальных вещей и процессов, в многообразии форм движения материи. Вместе с тем качественное разнообразие мира, многообразие форм материального движения существует в единстве. Действительное единство мира состоит в его материальности.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65711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92D050"/>
                </a:solidFill>
              </a:rPr>
              <a:t>Единство мира</a:t>
            </a:r>
            <a:r>
              <a:rPr lang="ru-RU" sz="3200" dirty="0"/>
              <a:t> и его </a:t>
            </a:r>
            <a:r>
              <a:rPr lang="ru-RU" sz="3200" dirty="0">
                <a:solidFill>
                  <a:srgbClr val="92D050"/>
                </a:solidFill>
              </a:rPr>
              <a:t>многообразие</a:t>
            </a:r>
            <a:r>
              <a:rPr lang="ru-RU" sz="3200" dirty="0"/>
              <a:t> находятся я диалектическом соотношении, они внутренне и неразрывно связаны между собой; единая материя не существует иначе, как в качественно многообразных формах, всё многообразие мира — это многообразие форм единой материи, единого материального мира. Все данные науки и практики убедительно подтверждают единство материального </a:t>
            </a:r>
            <a:r>
              <a:rPr lang="ru-RU" sz="3200" dirty="0" smtClean="0"/>
              <a:t>мира.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2176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Атрибутами материи являются: движение, пространство, время. </a:t>
            </a:r>
          </a:p>
          <a:p>
            <a:endParaRPr lang="ru-RU" dirty="0" smtClean="0"/>
          </a:p>
          <a:p>
            <a:pPr algn="ctr"/>
            <a:r>
              <a:rPr lang="ru-RU" sz="2400" dirty="0" smtClean="0"/>
              <a:t>Действительно</a:t>
            </a:r>
            <a:r>
              <a:rPr lang="ru-RU" sz="2400" dirty="0"/>
              <a:t>, материя немыслима без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движения</a:t>
            </a:r>
            <a:r>
              <a:rPr lang="ru-RU" sz="2400" dirty="0"/>
              <a:t>, точно так же, как движение немыслимо без материи. Если есть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движение</a:t>
            </a:r>
            <a:r>
              <a:rPr lang="ru-RU" sz="2400" dirty="0"/>
              <a:t>, то это движение "чего-то" конкретного, а не движение вообще или "само по себе", движение "ничего".</a:t>
            </a:r>
          </a:p>
          <a:p>
            <a:pPr algn="ctr"/>
            <a:r>
              <a:rPr lang="ru-RU" sz="2400" dirty="0"/>
              <a:t>Но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движение</a:t>
            </a:r>
            <a:r>
              <a:rPr lang="ru-RU" sz="2400" dirty="0"/>
              <a:t> – это есть всякое изменение, а покой есть понятие относительное, частный случай движения, его момент.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Движение</a:t>
            </a:r>
            <a:r>
              <a:rPr lang="ru-RU" sz="2400" dirty="0"/>
              <a:t> поэтому абсолютно.</a:t>
            </a:r>
          </a:p>
          <a:p>
            <a:pPr algn="ctr"/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Движение</a:t>
            </a:r>
            <a:r>
              <a:rPr lang="ru-RU" sz="2400" dirty="0"/>
              <a:t> существует в различных формах: механической, физической, химической, биологической, социальной.</a:t>
            </a:r>
          </a:p>
          <a:p>
            <a:pPr algn="ctr"/>
            <a:r>
              <a:rPr lang="ru-RU" sz="2400" dirty="0"/>
              <a:t>Особой формой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движения</a:t>
            </a:r>
            <a:r>
              <a:rPr lang="ru-RU" sz="2400" dirty="0"/>
              <a:t> и изменения является развитие. Развитие это такое количественное и качественное изменение объекта или его состояние, которое характеризуется направленностью, определенными закономерностями и необратимостью.</a:t>
            </a:r>
          </a:p>
        </p:txBody>
      </p:sp>
    </p:spTree>
    <p:extLst>
      <p:ext uri="{BB962C8B-B14F-4D97-AF65-F5344CB8AC3E}">
        <p14:creationId xmlns:p14="http://schemas.microsoft.com/office/powerpoint/2010/main" val="387275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178</TotalTime>
  <Words>694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Основы философского учения о бытии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философского учения о бытии</dc:title>
  <dc:creator>Ксения</dc:creator>
  <cp:lastModifiedBy>Ната</cp:lastModifiedBy>
  <cp:revision>11</cp:revision>
  <dcterms:created xsi:type="dcterms:W3CDTF">2013-11-26T01:16:07Z</dcterms:created>
  <dcterms:modified xsi:type="dcterms:W3CDTF">2013-12-04T13:18:45Z</dcterms:modified>
</cp:coreProperties>
</file>