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</p:sldMasterIdLst>
  <p:notesMasterIdLst>
    <p:notesMasterId r:id="rId34"/>
  </p:notesMasterIdLst>
  <p:sldIdLst>
    <p:sldId id="256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318" r:id="rId32"/>
    <p:sldId id="319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64" autoAdjust="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7F63F8B-7CB9-4D83-AED2-2DF14B53E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246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5D2BAA-42EA-4987-8213-EDACD5BB124B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7" descr="title - 2.png"/>
          <p:cNvPicPr>
            <a:picLocks noChangeAspect="1"/>
          </p:cNvPicPr>
          <p:nvPr/>
        </p:nvPicPr>
        <p:blipFill>
          <a:blip r:embed="rId2" cstate="print"/>
          <a:srcRect l="13043" t="17903" r="2805" b="2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2009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60AAA-90EE-4400-9B7F-FDA72805C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ummer1.png"/>
          <p:cNvPicPr>
            <a:picLocks noChangeAspect="1"/>
          </p:cNvPicPr>
          <p:nvPr/>
        </p:nvPicPr>
        <p:blipFill>
          <a:blip r:embed="rId2" cstate="print"/>
          <a:srcRect l="4546" r="4546"/>
          <a:stretch>
            <a:fillRect/>
          </a:stretch>
        </p:blipFill>
        <p:spPr bwMode="auto">
          <a:xfrm>
            <a:off x="0" y="161925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2009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A52A8-285D-4DAD-B138-945EF1DCE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itle - 2.png"/>
          <p:cNvPicPr>
            <a:picLocks noChangeAspect="1"/>
          </p:cNvPicPr>
          <p:nvPr/>
        </p:nvPicPr>
        <p:blipFill>
          <a:blip r:embed="rId2" cstate="print"/>
          <a:srcRect l="13043" t="17903" r="10455" b="98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2009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07E44-4516-4AEB-8D61-C4E424C84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flowers content.png"/>
          <p:cNvPicPr>
            <a:picLocks noChangeAspect="1"/>
          </p:cNvPicPr>
          <p:nvPr/>
        </p:nvPicPr>
        <p:blipFill>
          <a:blip r:embed="rId2" cstate="print"/>
          <a:srcRect l="4546" t="8217" r="4546" b="131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2009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E7E5-E3E1-4587-81DA-DCBE7832B8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8FD1-3348-4528-8878-BB097B4E0D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1625"/>
            <a:ext cx="8229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250" y="1981200"/>
            <a:ext cx="6413500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2009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</a:lstStyle>
          <a:p>
            <a:pPr>
              <a:defRPr/>
            </a:pPr>
            <a:fld id="{31AD90A2-47A1-43A9-8C44-7446FC7FE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5" r:id="rId1"/>
    <p:sldLayoutId id="2147483996" r:id="rId2"/>
    <p:sldLayoutId id="2147483997" r:id="rId3"/>
    <p:sldLayoutId id="2147483998" r:id="rId4"/>
    <p:sldLayoutId id="2147483999" r:id="rId5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rgbClr val="666666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9pPr>
    </p:titleStyle>
    <p:bodyStyle>
      <a:lvl1pPr marL="349250" indent="-349250" algn="l" rtl="0" fontAlgn="base">
        <a:spcBef>
          <a:spcPts val="1800"/>
        </a:spcBef>
        <a:spcAft>
          <a:spcPct val="0"/>
        </a:spcAft>
        <a:buBlip>
          <a:blip r:embed="rId7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1pPr>
      <a:lvl2pPr marL="5778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2pPr>
      <a:lvl3pPr marL="806450" indent="-349250" algn="l" rtl="0" fontAlgn="base">
        <a:spcBef>
          <a:spcPts val="1800"/>
        </a:spcBef>
        <a:spcAft>
          <a:spcPct val="0"/>
        </a:spcAft>
        <a:buBlip>
          <a:blip r:embed="rId7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3pPr>
      <a:lvl4pPr marL="1035050" indent="-349250" algn="l" rtl="0" fontAlgn="base">
        <a:spcBef>
          <a:spcPts val="1800"/>
        </a:spcBef>
        <a:spcAft>
          <a:spcPct val="0"/>
        </a:spcAft>
        <a:buBlip>
          <a:blip r:embed="rId8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4pPr>
      <a:lvl5pPr marL="1263650" indent="-349250" algn="l" rtl="0" fontAlgn="base">
        <a:spcBef>
          <a:spcPts val="1800"/>
        </a:spcBef>
        <a:spcAft>
          <a:spcPct val="0"/>
        </a:spcAft>
        <a:buBlip>
          <a:blip r:embed="rId7"/>
        </a:buBlip>
        <a:defRPr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+mn-lt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8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w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33375"/>
            <a:ext cx="8915400" cy="2374900"/>
          </a:xfrm>
        </p:spPr>
        <p:txBody>
          <a:bodyPr/>
          <a:lstStyle/>
          <a:p>
            <a:r>
              <a:rPr lang="en-US" sz="4000" b="1" dirty="0" smtClean="0">
                <a:solidFill>
                  <a:srgbClr val="666666"/>
                </a:solidFill>
              </a:rPr>
              <a:t>         </a:t>
            </a:r>
            <a:r>
              <a:rPr lang="ru-RU" sz="4000" b="1" dirty="0" smtClean="0">
                <a:solidFill>
                  <a:srgbClr val="666666"/>
                </a:solidFill>
              </a:rPr>
              <a:t>Основы современных        </a:t>
            </a:r>
            <a:br>
              <a:rPr lang="ru-RU" sz="4000" b="1" dirty="0" smtClean="0">
                <a:solidFill>
                  <a:srgbClr val="666666"/>
                </a:solidFill>
              </a:rPr>
            </a:br>
            <a:r>
              <a:rPr lang="en-US" sz="4000" b="1" dirty="0" smtClean="0">
                <a:solidFill>
                  <a:srgbClr val="666666"/>
                </a:solidFill>
              </a:rPr>
              <a:t>         </a:t>
            </a:r>
            <a:r>
              <a:rPr lang="ru-RU" sz="4000" b="1" dirty="0" smtClean="0">
                <a:solidFill>
                  <a:srgbClr val="666666"/>
                </a:solidFill>
              </a:rPr>
              <a:t>операционных систем</a:t>
            </a:r>
            <a:br>
              <a:rPr lang="ru-RU" sz="4000" b="1" dirty="0" smtClean="0">
                <a:solidFill>
                  <a:srgbClr val="666666"/>
                </a:solidFill>
              </a:rPr>
            </a:br>
            <a:r>
              <a:rPr lang="en-US" sz="4000" b="1" dirty="0" smtClean="0">
                <a:solidFill>
                  <a:srgbClr val="666666"/>
                </a:solidFill>
              </a:rPr>
              <a:t>                          </a:t>
            </a:r>
            <a:r>
              <a:rPr lang="ru-RU" sz="3200" i="1" dirty="0" smtClean="0">
                <a:solidFill>
                  <a:srgbClr val="666666"/>
                </a:solidFill>
              </a:rPr>
              <a:t>Лекция </a:t>
            </a:r>
            <a:r>
              <a:rPr lang="en-US" sz="3200" i="1" dirty="0" smtClean="0">
                <a:solidFill>
                  <a:srgbClr val="666666"/>
                </a:solidFill>
              </a:rPr>
              <a:t>25</a:t>
            </a:r>
            <a:endParaRPr lang="en-US" sz="3200" dirty="0" smtClean="0">
              <a:solidFill>
                <a:srgbClr val="666666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A82E0-542A-4FA4-94AC-A6034A449E52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646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81000"/>
            <a:ext cx="7924800" cy="914400"/>
          </a:xfrm>
        </p:spPr>
        <p:txBody>
          <a:bodyPr/>
          <a:lstStyle/>
          <a:p>
            <a:pPr>
              <a:defRPr/>
            </a:pPr>
            <a:r>
              <a:rPr lang="ru-RU"/>
              <a:t>Принципы проектирования</a:t>
            </a:r>
            <a:endParaRPr lang="en-US"/>
          </a:p>
        </p:txBody>
      </p:sp>
      <p:sp>
        <p:nvSpPr>
          <p:cNvPr id="6461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524000"/>
            <a:ext cx="8001000" cy="51054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2000" b="1" dirty="0"/>
              <a:t>Linux </a:t>
            </a:r>
            <a:r>
              <a:rPr lang="ru-RU" sz="2000" b="1" dirty="0"/>
              <a:t>– многопользовательская и многозадачная ОС</a:t>
            </a:r>
            <a:r>
              <a:rPr lang="en-US" sz="2000" b="1" dirty="0"/>
              <a:t> </a:t>
            </a:r>
            <a:r>
              <a:rPr lang="ru-RU" sz="2000" b="1" dirty="0"/>
              <a:t>с полным набором </a:t>
            </a:r>
            <a:r>
              <a:rPr lang="en-US" sz="2000" b="1" dirty="0"/>
              <a:t>UNIX-</a:t>
            </a:r>
            <a:r>
              <a:rPr lang="ru-RU" sz="2000" b="1" dirty="0"/>
              <a:t>совместимых инструментов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Ее файловая система соответствует традиционной семантике</a:t>
            </a:r>
            <a:r>
              <a:rPr lang="en-US" sz="2000" b="1" dirty="0"/>
              <a:t> UNIX</a:t>
            </a:r>
            <a:r>
              <a:rPr lang="ru-RU" sz="2000" b="1" dirty="0"/>
              <a:t>. Она полностью реализует стандартную сетевую модель</a:t>
            </a:r>
            <a:r>
              <a:rPr lang="en-US" sz="2000" b="1" dirty="0"/>
              <a:t> UNIX.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Основные цели проектирования </a:t>
            </a:r>
            <a:r>
              <a:rPr lang="en-US" sz="2000" b="1" dirty="0"/>
              <a:t>Linux – </a:t>
            </a:r>
            <a:r>
              <a:rPr lang="ru-RU" sz="2000" b="1" dirty="0"/>
              <a:t>скорость, эффективность и стандартизация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en-US" sz="2000" b="1" dirty="0"/>
              <a:t>Linux </a:t>
            </a:r>
            <a:r>
              <a:rPr lang="ru-RU" sz="2000" b="1" dirty="0"/>
              <a:t>разработан как система, совместимая со стандартами</a:t>
            </a:r>
            <a:r>
              <a:rPr lang="en-US" sz="2000" b="1" dirty="0"/>
              <a:t> POSIX </a:t>
            </a:r>
            <a:r>
              <a:rPr lang="ru-RU" sz="2000" b="1" dirty="0"/>
              <a:t>по крайней мере два дистрибутива</a:t>
            </a:r>
            <a:r>
              <a:rPr lang="en-US" sz="2000" b="1" dirty="0"/>
              <a:t> Linux </a:t>
            </a:r>
            <a:r>
              <a:rPr lang="ru-RU" sz="2000" b="1" dirty="0"/>
              <a:t>были официально сертифицированы как совместимые с </a:t>
            </a:r>
            <a:r>
              <a:rPr lang="en-US" sz="2000" b="1" dirty="0"/>
              <a:t>POSIX.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Программный интерфейс</a:t>
            </a:r>
            <a:r>
              <a:rPr lang="en-US" sz="2000" b="1" dirty="0"/>
              <a:t> Linux </a:t>
            </a:r>
            <a:r>
              <a:rPr lang="ru-RU" sz="2000" b="1" dirty="0"/>
              <a:t>соответствует семантике</a:t>
            </a:r>
            <a:r>
              <a:rPr lang="en-US" sz="2000" b="1" dirty="0"/>
              <a:t> </a:t>
            </a:r>
            <a:r>
              <a:rPr lang="en-US" sz="2000" b="1" i="1" dirty="0"/>
              <a:t>SVR4 UNIX, </a:t>
            </a:r>
            <a:r>
              <a:rPr lang="ru-RU" sz="2000" b="1" i="1" dirty="0"/>
              <a:t>но не</a:t>
            </a:r>
            <a:r>
              <a:rPr lang="en-US" sz="2000" b="1" i="1" dirty="0"/>
              <a:t> BSD UNIX</a:t>
            </a:r>
            <a:r>
              <a:rPr lang="en-US" sz="2000" b="1" dirty="0"/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AE8AA6-B94E-422E-8917-1B8F49C46507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64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/>
              <a:t>Компоненты системы</a:t>
            </a:r>
            <a:r>
              <a:rPr lang="en-US"/>
              <a:t> Linux</a:t>
            </a:r>
          </a:p>
        </p:txBody>
      </p:sp>
      <p:pic>
        <p:nvPicPr>
          <p:cNvPr id="7" name="Picture 6" descr="Fig_25.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643050"/>
            <a:ext cx="9001156" cy="352654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03F029-8AA0-46DF-ACF5-24D0DE4AB8C5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64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90600" y="533400"/>
            <a:ext cx="7772400" cy="8445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600"/>
              <a:t>Компоненты системы</a:t>
            </a:r>
            <a:r>
              <a:rPr lang="en-US" sz="3600"/>
              <a:t> Linux </a:t>
            </a:r>
            <a:r>
              <a:rPr lang="ru-RU" sz="3600"/>
              <a:t>(прод.)</a:t>
            </a:r>
            <a:endParaRPr lang="en-US" sz="3600"/>
          </a:p>
        </p:txBody>
      </p:sp>
      <p:sp>
        <p:nvSpPr>
          <p:cNvPr id="6481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088" y="1628775"/>
            <a:ext cx="8066087" cy="4537075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/>
              <a:t>Как большинство реализаций</a:t>
            </a:r>
            <a:r>
              <a:rPr lang="en-US" sz="2400" b="1" dirty="0"/>
              <a:t> UNIX</a:t>
            </a:r>
            <a:r>
              <a:rPr lang="ru-RU" sz="2400" b="1" dirty="0"/>
              <a:t>, </a:t>
            </a:r>
            <a:r>
              <a:rPr lang="en-US" sz="2400" b="1" dirty="0"/>
              <a:t>Linux </a:t>
            </a:r>
            <a:r>
              <a:rPr lang="ru-RU" sz="2400" b="1" dirty="0"/>
              <a:t>состоит из трех основных групп кода – ядро, системные библиотеки и системные утилиты</a:t>
            </a:r>
            <a:r>
              <a:rPr lang="en-US" sz="2400" b="1" dirty="0"/>
              <a:t>; </a:t>
            </a:r>
            <a:r>
              <a:rPr lang="ru-RU" sz="2400" b="1" dirty="0"/>
              <a:t>наиболее важно различие между ядром и всеми остальными компонентами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Ядро отвечает за поддержку основных концепций (абстракций) ОС</a:t>
            </a:r>
            <a:r>
              <a:rPr lang="en-US" sz="2400" b="1" dirty="0"/>
              <a:t>.</a:t>
            </a:r>
          </a:p>
          <a:p>
            <a:pPr lvl="1">
              <a:lnSpc>
                <a:spcPct val="90000"/>
              </a:lnSpc>
              <a:defRPr/>
            </a:pPr>
            <a:r>
              <a:rPr lang="ru-RU" sz="2400" b="1" dirty="0"/>
              <a:t>Код </a:t>
            </a:r>
            <a:r>
              <a:rPr lang="ru-RU" sz="2400" b="1" dirty="0" smtClean="0"/>
              <a:t>ядра </a:t>
            </a:r>
            <a:r>
              <a:rPr lang="ru-RU" sz="2400" b="1" dirty="0"/>
              <a:t>исполняется в </a:t>
            </a:r>
            <a:r>
              <a:rPr lang="ru-RU" sz="2400" b="1" i="1" dirty="0"/>
              <a:t>привилегированном режиме</a:t>
            </a:r>
            <a:r>
              <a:rPr lang="ru-RU" sz="2400" b="1" dirty="0"/>
              <a:t>, и ему полностью доступны все аппаратные ресурсы компьютера</a:t>
            </a:r>
            <a:r>
              <a:rPr lang="en-US" sz="2400" b="1" dirty="0"/>
              <a:t>.</a:t>
            </a:r>
          </a:p>
          <a:p>
            <a:pPr lvl="1">
              <a:lnSpc>
                <a:spcPct val="90000"/>
              </a:lnSpc>
              <a:defRPr/>
            </a:pPr>
            <a:r>
              <a:rPr lang="ru-RU" sz="2400" b="1" dirty="0"/>
              <a:t>Весь код и структуры </a:t>
            </a:r>
            <a:r>
              <a:rPr lang="ru-RU" sz="2400" b="1" dirty="0" smtClean="0"/>
              <a:t>данных </a:t>
            </a:r>
            <a:r>
              <a:rPr lang="ru-RU" sz="2400" b="1" dirty="0"/>
              <a:t>ядра хранятся и исполняются в едином адресном пространстве</a:t>
            </a:r>
            <a:r>
              <a:rPr lang="en-US" sz="2400" b="1" dirty="0"/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DC5AF0-484D-481B-A426-6B118C14BA2A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64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81000"/>
            <a:ext cx="7772400" cy="844550"/>
          </a:xfrm>
        </p:spPr>
        <p:txBody>
          <a:bodyPr/>
          <a:lstStyle/>
          <a:p>
            <a:pPr>
              <a:defRPr/>
            </a:pPr>
            <a:r>
              <a:rPr lang="ru-RU" sz="3200"/>
              <a:t>Компоненты системы</a:t>
            </a:r>
            <a:r>
              <a:rPr lang="en-US" sz="3200"/>
              <a:t> Linux </a:t>
            </a:r>
            <a:r>
              <a:rPr lang="ru-RU" sz="3200"/>
              <a:t>(прод.)</a:t>
            </a:r>
            <a:endParaRPr lang="en-US" sz="3200"/>
          </a:p>
        </p:txBody>
      </p:sp>
      <p:sp>
        <p:nvSpPr>
          <p:cNvPr id="649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428728" y="1500174"/>
            <a:ext cx="6413500" cy="4144963"/>
          </a:xfrm>
        </p:spPr>
        <p:txBody>
          <a:bodyPr>
            <a:normAutofit fontScale="92500"/>
          </a:bodyPr>
          <a:lstStyle/>
          <a:p>
            <a:pPr>
              <a:defRPr/>
            </a:pPr>
            <a:r>
              <a:rPr lang="ru-RU" sz="2400" b="1" dirty="0"/>
              <a:t>Системные библиотеки определяют стандартный набор функций, </a:t>
            </a:r>
            <a:r>
              <a:rPr lang="en-US" sz="2400" b="1" dirty="0"/>
              <a:t> </a:t>
            </a:r>
            <a:r>
              <a:rPr lang="ru-RU" sz="2400" b="1" dirty="0"/>
              <a:t>с помощью которого приложения взаимодействуют с ядром</a:t>
            </a:r>
            <a:r>
              <a:rPr lang="en-US" sz="2400" b="1" dirty="0"/>
              <a:t>, </a:t>
            </a:r>
            <a:r>
              <a:rPr lang="ru-RU" sz="2400" b="1" dirty="0"/>
              <a:t>и которые реализуют основную часть функциональности ОС,</a:t>
            </a:r>
            <a:r>
              <a:rPr lang="en-US" sz="2400" b="1" dirty="0"/>
              <a:t> </a:t>
            </a:r>
            <a:r>
              <a:rPr lang="ru-RU" sz="2400" b="1" dirty="0"/>
              <a:t>не требующую исполнения в привилегированном режиме</a:t>
            </a:r>
            <a:r>
              <a:rPr lang="en-US" sz="2400" b="1" dirty="0"/>
              <a:t>.</a:t>
            </a:r>
            <a:br>
              <a:rPr lang="en-US" sz="2400" b="1" dirty="0"/>
            </a:br>
            <a:endParaRPr lang="en-US" sz="2400" b="1" dirty="0"/>
          </a:p>
          <a:p>
            <a:pPr>
              <a:defRPr/>
            </a:pPr>
            <a:r>
              <a:rPr lang="ru-RU" sz="2400" b="1" dirty="0"/>
              <a:t>Системные утилиты выполняют индивидуальные специфические задачи</a:t>
            </a:r>
            <a:r>
              <a:rPr lang="en-US" sz="2400" b="1" dirty="0"/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374C3-8EF2-489B-BAD0-00E7F39328DE}" type="slidenum">
              <a:rPr lang="en-US" smtClean="0"/>
              <a:pPr>
                <a:defRPr/>
              </a:pPr>
              <a:t>14</a:t>
            </a:fld>
            <a:endParaRPr lang="en-US" smtClean="0"/>
          </a:p>
        </p:txBody>
      </p:sp>
      <p:sp>
        <p:nvSpPr>
          <p:cNvPr id="650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04800"/>
            <a:ext cx="7772400" cy="533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Модули ядра</a:t>
            </a:r>
            <a:endParaRPr lang="en-US"/>
          </a:p>
        </p:txBody>
      </p:sp>
      <p:sp>
        <p:nvSpPr>
          <p:cNvPr id="6502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76350" y="1076325"/>
            <a:ext cx="7181850" cy="501967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1900" b="1" dirty="0" smtClean="0"/>
              <a:t>Одним из важнейших новшеств в ядре </a:t>
            </a:r>
            <a:r>
              <a:rPr lang="ru-RU" sz="1900" b="1" dirty="0" err="1" smtClean="0"/>
              <a:t>Linux</a:t>
            </a:r>
            <a:r>
              <a:rPr lang="ru-RU" sz="1900" b="1" dirty="0" smtClean="0"/>
              <a:t> являются загружаемые модули ядра (</a:t>
            </a:r>
            <a:r>
              <a:rPr lang="ru-RU" sz="1900" b="1" dirty="0" err="1" smtClean="0"/>
              <a:t>loadable</a:t>
            </a:r>
            <a:r>
              <a:rPr lang="ru-RU" sz="1900" b="1" dirty="0" smtClean="0"/>
              <a:t> </a:t>
            </a:r>
            <a:r>
              <a:rPr lang="ru-RU" sz="1900" b="1" dirty="0" err="1" smtClean="0"/>
              <a:t>kernel</a:t>
            </a:r>
            <a:r>
              <a:rPr lang="ru-RU" sz="1900" b="1" dirty="0" smtClean="0"/>
              <a:t> </a:t>
            </a:r>
            <a:r>
              <a:rPr lang="ru-RU" sz="1900" b="1" dirty="0" err="1" smtClean="0"/>
              <a:t>modules</a:t>
            </a:r>
            <a:r>
              <a:rPr lang="ru-RU" sz="1900" b="1" dirty="0" smtClean="0"/>
              <a:t>, LKM), появившиеся в версии 1.2. Они обеспечивают ядру гибкость и функциональность</a:t>
            </a:r>
            <a:endParaRPr lang="en-US" sz="1900" b="1" dirty="0" smtClean="0"/>
          </a:p>
          <a:p>
            <a:pPr>
              <a:lnSpc>
                <a:spcPct val="90000"/>
              </a:lnSpc>
              <a:defRPr/>
            </a:pPr>
            <a:r>
              <a:rPr lang="ru-RU" sz="1800" b="1" dirty="0" smtClean="0"/>
              <a:t>Части </a:t>
            </a:r>
            <a:r>
              <a:rPr lang="ru-RU" sz="1800" b="1" dirty="0"/>
              <a:t>(секции) кода ядра могут компилироваться, загружаться и выгружаться,</a:t>
            </a:r>
            <a:r>
              <a:rPr lang="en-US" sz="1800" b="1" dirty="0"/>
              <a:t> </a:t>
            </a:r>
            <a:r>
              <a:rPr lang="ru-RU" sz="1800" b="1" dirty="0"/>
              <a:t>независимо от остальной части ядра.</a:t>
            </a:r>
            <a:endParaRPr lang="en-US" sz="1800" b="1" dirty="0"/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Модуль ядра может реализовывать драйвер устройства</a:t>
            </a:r>
            <a:r>
              <a:rPr lang="en-US" sz="1800" b="1" dirty="0"/>
              <a:t>, </a:t>
            </a:r>
            <a:r>
              <a:rPr lang="ru-RU" sz="1800" b="1" dirty="0"/>
              <a:t>файловую систему или сетевой протокол</a:t>
            </a:r>
            <a:r>
              <a:rPr lang="en-US" sz="18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Модульный интерфейс позволяет третьим сторонам</a:t>
            </a:r>
            <a:r>
              <a:rPr lang="en-US" sz="1800" b="1" dirty="0"/>
              <a:t> </a:t>
            </a:r>
            <a:r>
              <a:rPr lang="ru-RU" sz="1800" b="1" dirty="0"/>
              <a:t>разрабатывать и распространять на своих собственных условиях драйверы или файловые системы, которые не могут распространяться на основе </a:t>
            </a:r>
            <a:r>
              <a:rPr lang="en-US" sz="1800" b="1" dirty="0"/>
              <a:t>GPL.</a:t>
            </a:r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Модули ядра позволяют инсталлировать </a:t>
            </a:r>
            <a:r>
              <a:rPr lang="en-US" sz="1800" b="1" dirty="0"/>
              <a:t>Linux </a:t>
            </a:r>
            <a:r>
              <a:rPr lang="ru-RU" sz="1800" b="1" dirty="0"/>
              <a:t>в виде стандартного, минимального ядра</a:t>
            </a:r>
            <a:r>
              <a:rPr lang="en-US" sz="1800" b="1" dirty="0"/>
              <a:t>, </a:t>
            </a:r>
            <a:r>
              <a:rPr lang="ru-RU" sz="1800" b="1" dirty="0"/>
              <a:t>без использования каких-либо встроенных устройств</a:t>
            </a:r>
            <a:r>
              <a:rPr lang="en-US" sz="18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Три компоненты модуля </a:t>
            </a:r>
            <a:r>
              <a:rPr lang="en-US" sz="1800" b="1" dirty="0"/>
              <a:t>Linux </a:t>
            </a:r>
            <a:r>
              <a:rPr lang="ru-RU" sz="1800" b="1" dirty="0"/>
              <a:t>поддерживают</a:t>
            </a:r>
            <a:r>
              <a:rPr lang="en-US" sz="1800" b="1" dirty="0"/>
              <a:t>:</a:t>
            </a:r>
          </a:p>
          <a:p>
            <a:pPr lvl="1">
              <a:lnSpc>
                <a:spcPct val="90000"/>
              </a:lnSpc>
              <a:defRPr/>
            </a:pPr>
            <a:r>
              <a:rPr lang="ru-RU" sz="1800" b="1" dirty="0"/>
              <a:t>Управление модулем</a:t>
            </a:r>
            <a:r>
              <a:rPr lang="en-US" sz="1800" b="1" dirty="0"/>
              <a:t> </a:t>
            </a:r>
          </a:p>
          <a:p>
            <a:pPr lvl="1">
              <a:lnSpc>
                <a:spcPct val="90000"/>
              </a:lnSpc>
              <a:defRPr/>
            </a:pPr>
            <a:r>
              <a:rPr lang="ru-RU" sz="1800" b="1" dirty="0"/>
              <a:t>Регистрацию драйвера</a:t>
            </a:r>
            <a:endParaRPr lang="en-US" sz="1800" b="1" dirty="0"/>
          </a:p>
          <a:p>
            <a:pPr lvl="1">
              <a:lnSpc>
                <a:spcPct val="90000"/>
              </a:lnSpc>
              <a:defRPr/>
            </a:pPr>
            <a:r>
              <a:rPr lang="ru-RU" sz="1800" b="1" dirty="0"/>
              <a:t>Разрешение конфликтов</a:t>
            </a:r>
            <a:endParaRPr lang="en-US" sz="18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A992B0-7A04-418C-8EC8-88BE138E63D8}" type="slidenum">
              <a:rPr lang="en-US" smtClean="0"/>
              <a:pPr>
                <a:defRPr/>
              </a:pPr>
              <a:t>15</a:t>
            </a:fld>
            <a:endParaRPr lang="en-US" smtClean="0"/>
          </a:p>
        </p:txBody>
      </p:sp>
      <p:sp>
        <p:nvSpPr>
          <p:cNvPr id="65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Управление модулем</a:t>
            </a:r>
            <a:endParaRPr lang="en-US"/>
          </a:p>
        </p:txBody>
      </p:sp>
      <p:sp>
        <p:nvSpPr>
          <p:cNvPr id="6512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11188" y="1557338"/>
            <a:ext cx="8001000" cy="4572000"/>
          </a:xfrm>
        </p:spPr>
        <p:txBody>
          <a:bodyPr/>
          <a:lstStyle/>
          <a:p>
            <a:pPr>
              <a:defRPr/>
            </a:pPr>
            <a:r>
              <a:rPr lang="ru-RU" sz="2000" b="1" dirty="0"/>
              <a:t>Управляет загрузкой модуля в память и его взаимодействием с остальной частью ядра</a:t>
            </a:r>
            <a:r>
              <a:rPr lang="en-US" sz="2000" b="1" dirty="0"/>
              <a:t>.</a:t>
            </a:r>
          </a:p>
          <a:p>
            <a:pPr>
              <a:defRPr/>
            </a:pPr>
            <a:r>
              <a:rPr lang="ru-RU" sz="2000" b="1" dirty="0"/>
              <a:t>Управление модулем разбито на две части</a:t>
            </a:r>
            <a:r>
              <a:rPr lang="en-US" sz="2000" b="1" dirty="0"/>
              <a:t>:</a:t>
            </a:r>
          </a:p>
          <a:p>
            <a:pPr lvl="1">
              <a:defRPr/>
            </a:pPr>
            <a:r>
              <a:rPr lang="ru-RU" sz="2000" b="1" dirty="0"/>
              <a:t>Управление частями кода модуля в памяти ядра</a:t>
            </a:r>
            <a:endParaRPr lang="en-US" sz="2000" b="1" dirty="0"/>
          </a:p>
          <a:p>
            <a:pPr lvl="1">
              <a:defRPr/>
            </a:pPr>
            <a:r>
              <a:rPr lang="ru-RU" sz="2000" b="1" dirty="0"/>
              <a:t>Управление символами, на которые модуль разрешает ссылаться</a:t>
            </a:r>
            <a:endParaRPr lang="en-US" sz="2000" b="1" dirty="0"/>
          </a:p>
          <a:p>
            <a:pPr>
              <a:defRPr/>
            </a:pPr>
            <a:r>
              <a:rPr lang="en-US" sz="2000" b="1" dirty="0"/>
              <a:t>Module requestor – </a:t>
            </a:r>
            <a:r>
              <a:rPr lang="ru-RU" sz="2000" b="1" dirty="0"/>
              <a:t>управляет </a:t>
            </a:r>
            <a:r>
              <a:rPr lang="ru-RU" sz="2000" b="1" dirty="0" smtClean="0"/>
              <a:t>загрузкой </a:t>
            </a:r>
            <a:r>
              <a:rPr lang="ru-RU" sz="2000" b="1" dirty="0"/>
              <a:t>запрошенных, но еще не загруженных модулей</a:t>
            </a:r>
            <a:r>
              <a:rPr lang="en-US" sz="2000" b="1" dirty="0"/>
              <a:t>; </a:t>
            </a:r>
            <a:r>
              <a:rPr lang="ru-RU" sz="2000" b="1" dirty="0"/>
              <a:t>он также регулярно опрашивает ядро, чтобы убедиться, что модуль до сих пор используется</a:t>
            </a:r>
            <a:r>
              <a:rPr lang="en-US" sz="2000" b="1" dirty="0"/>
              <a:t>, </a:t>
            </a:r>
            <a:r>
              <a:rPr lang="ru-RU" sz="2000" b="1" dirty="0"/>
              <a:t>и выгрузит его, если он долгое время активно не использовался</a:t>
            </a:r>
            <a:r>
              <a:rPr lang="en-US" sz="2000" b="1" dirty="0"/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исходного кода загружаемого модуля </a:t>
            </a:r>
            <a:r>
              <a:rPr lang="en-US" dirty="0" smtClean="0"/>
              <a:t>Linux</a:t>
            </a:r>
            <a:endParaRPr lang="ru-RU" dirty="0"/>
          </a:p>
        </p:txBody>
      </p:sp>
      <p:pic>
        <p:nvPicPr>
          <p:cNvPr id="6" name="Содержимое 5" descr="linux_kernel_modul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92016" y="2000240"/>
            <a:ext cx="6174284" cy="392909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8FD1-3348-4528-8878-BB097B4E0D4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532895-F07B-419B-8C60-088F644100C5}" type="slidenum">
              <a:rPr lang="en-US" smtClean="0"/>
              <a:pPr>
                <a:defRPr/>
              </a:pPr>
              <a:t>17</a:t>
            </a:fld>
            <a:endParaRPr lang="en-US" smtClean="0"/>
          </a:p>
        </p:txBody>
      </p:sp>
      <p:sp>
        <p:nvSpPr>
          <p:cNvPr id="65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5730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Регистрация драйверов</a:t>
            </a:r>
            <a:endParaRPr lang="en-US"/>
          </a:p>
        </p:txBody>
      </p:sp>
      <p:sp>
        <p:nvSpPr>
          <p:cNvPr id="6522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524000"/>
            <a:ext cx="8077200" cy="4572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/>
              <a:t>Предоставляет модулю возможность сообщить ядру, что новый драйвер доступен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Ядро поддерживает динамическую таблицу всех известных драйверов</a:t>
            </a:r>
            <a:r>
              <a:rPr lang="en-US" sz="2400" b="1" dirty="0"/>
              <a:t> </a:t>
            </a:r>
            <a:r>
              <a:rPr lang="ru-RU" sz="2400" b="1" dirty="0"/>
              <a:t>и обеспечивает набор подпрограмм для добавления драйверов в эти таблицы или удаления из них в любое время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Таблицы регистрации включают следующие элементы</a:t>
            </a:r>
            <a:r>
              <a:rPr lang="en-US" sz="2400" b="1" dirty="0"/>
              <a:t>:  </a:t>
            </a:r>
          </a:p>
          <a:p>
            <a:pPr lvl="1">
              <a:lnSpc>
                <a:spcPct val="90000"/>
              </a:lnSpc>
              <a:defRPr/>
            </a:pPr>
            <a:r>
              <a:rPr lang="ru-RU" sz="2400" b="1" dirty="0"/>
              <a:t>Драйверы устройств</a:t>
            </a:r>
            <a:endParaRPr lang="en-US" sz="2400" b="1" dirty="0"/>
          </a:p>
          <a:p>
            <a:pPr lvl="1">
              <a:lnSpc>
                <a:spcPct val="90000"/>
              </a:lnSpc>
              <a:defRPr/>
            </a:pPr>
            <a:r>
              <a:rPr lang="ru-RU" sz="2400" b="1" dirty="0"/>
              <a:t>Файловые системы</a:t>
            </a:r>
            <a:r>
              <a:rPr lang="en-US" sz="2400" b="1" dirty="0"/>
              <a:t> </a:t>
            </a:r>
          </a:p>
          <a:p>
            <a:pPr lvl="1">
              <a:lnSpc>
                <a:spcPct val="90000"/>
              </a:lnSpc>
              <a:defRPr/>
            </a:pPr>
            <a:r>
              <a:rPr lang="ru-RU" sz="2400" b="1" dirty="0"/>
              <a:t>Сетевые протоколы</a:t>
            </a:r>
            <a:endParaRPr lang="en-US" sz="2400" b="1" dirty="0"/>
          </a:p>
          <a:p>
            <a:pPr lvl="1">
              <a:lnSpc>
                <a:spcPct val="90000"/>
              </a:lnSpc>
              <a:defRPr/>
            </a:pPr>
            <a:r>
              <a:rPr lang="ru-RU" sz="2400" b="1" dirty="0"/>
              <a:t>Двоичные форматы</a:t>
            </a:r>
            <a:endParaRPr lang="en-US" sz="24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060722-4122-45DB-BD4F-7F451B63D272}" type="slidenum">
              <a:rPr lang="en-US" smtClean="0"/>
              <a:pPr>
                <a:defRPr/>
              </a:pPr>
              <a:t>18</a:t>
            </a:fld>
            <a:endParaRPr lang="en-US" smtClean="0"/>
          </a:p>
        </p:txBody>
      </p:sp>
      <p:sp>
        <p:nvSpPr>
          <p:cNvPr id="65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763588"/>
          </a:xfrm>
        </p:spPr>
        <p:txBody>
          <a:bodyPr/>
          <a:lstStyle/>
          <a:p>
            <a:pPr>
              <a:defRPr/>
            </a:pPr>
            <a:r>
              <a:rPr lang="ru-RU"/>
              <a:t>Разрешение конфликтов</a:t>
            </a:r>
            <a:endParaRPr lang="en-US"/>
          </a:p>
        </p:txBody>
      </p:sp>
      <p:sp>
        <p:nvSpPr>
          <p:cNvPr id="65331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42910" y="1142984"/>
            <a:ext cx="8153400" cy="5181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/>
              <a:t>Механизм, который позволяет различным драйверам устройств</a:t>
            </a:r>
            <a:r>
              <a:rPr lang="en-US" sz="2400" b="1" dirty="0"/>
              <a:t> </a:t>
            </a:r>
            <a:r>
              <a:rPr lang="ru-RU" sz="2400" b="1" dirty="0"/>
              <a:t>резервировать аппаратные ресурсы и </a:t>
            </a:r>
            <a:r>
              <a:rPr lang="en-US" sz="2400" b="1" dirty="0"/>
              <a:t> </a:t>
            </a:r>
            <a:r>
              <a:rPr lang="ru-RU" sz="2400" b="1" dirty="0"/>
              <a:t>защищать эти ресурсы от случайного использования другими драйверами</a:t>
            </a:r>
            <a:r>
              <a:rPr lang="en-US" sz="2400" b="1" dirty="0"/>
              <a:t/>
            </a:r>
            <a:br>
              <a:rPr lang="en-US" sz="2400" b="1" dirty="0"/>
            </a:br>
            <a:endParaRPr lang="en-US" sz="2400" b="1" dirty="0"/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Цели модуля разрешения конфликтов</a:t>
            </a:r>
            <a:r>
              <a:rPr lang="en-US" sz="2400" b="1" dirty="0"/>
              <a:t>:</a:t>
            </a:r>
          </a:p>
          <a:p>
            <a:pPr lvl="1">
              <a:lnSpc>
                <a:spcPct val="90000"/>
              </a:lnSpc>
              <a:defRPr/>
            </a:pPr>
            <a:r>
              <a:rPr lang="ru-RU" sz="2400" b="1" dirty="0"/>
              <a:t>Предотвратить конфликты, связанные с использованием аппаратуры</a:t>
            </a:r>
            <a:endParaRPr lang="en-US" sz="2400" b="1" dirty="0"/>
          </a:p>
          <a:p>
            <a:pPr lvl="1">
              <a:lnSpc>
                <a:spcPct val="90000"/>
              </a:lnSpc>
              <a:defRPr/>
            </a:pPr>
            <a:r>
              <a:rPr lang="ru-RU" sz="2400" b="1" dirty="0"/>
              <a:t>Предотвратить </a:t>
            </a:r>
            <a:r>
              <a:rPr lang="ru-RU" sz="2400" b="1" i="1" dirty="0"/>
              <a:t>автопроверки</a:t>
            </a:r>
            <a:r>
              <a:rPr lang="en-US" sz="2400" b="1" dirty="0"/>
              <a:t> </a:t>
            </a:r>
            <a:r>
              <a:rPr lang="ru-RU" sz="2400" b="1" dirty="0"/>
              <a:t>(</a:t>
            </a:r>
            <a:r>
              <a:rPr lang="en-US" sz="2400" b="1" i="1" dirty="0" err="1"/>
              <a:t>autoprobes</a:t>
            </a:r>
            <a:r>
              <a:rPr lang="ru-RU" sz="2400" b="1" i="1" dirty="0"/>
              <a:t>)</a:t>
            </a:r>
            <a:r>
              <a:rPr lang="en-US" sz="2400" b="1" i="1" dirty="0"/>
              <a:t> </a:t>
            </a:r>
            <a:r>
              <a:rPr lang="ru-RU" sz="2400" b="1" dirty="0"/>
              <a:t>от пересечения с уже существующими драйверами устройств</a:t>
            </a:r>
            <a:endParaRPr lang="en-US" sz="2400" b="1" dirty="0"/>
          </a:p>
          <a:p>
            <a:pPr lvl="1">
              <a:lnSpc>
                <a:spcPct val="90000"/>
              </a:lnSpc>
              <a:defRPr/>
            </a:pPr>
            <a:r>
              <a:rPr lang="ru-RU" sz="2400" b="1" dirty="0"/>
              <a:t>Разрешить конфликты различных драйверов, </a:t>
            </a:r>
            <a:r>
              <a:rPr lang="en-US" sz="2400" b="1" dirty="0"/>
              <a:t> </a:t>
            </a:r>
            <a:r>
              <a:rPr lang="ru-RU" sz="2400" b="1" dirty="0"/>
              <a:t>пытающихся иметь доступ к одной и той же аппаратуре</a:t>
            </a:r>
            <a:endParaRPr lang="en-US" sz="24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387B41-4D28-414F-9A2C-A4CDCF3E3E70}" type="slidenum">
              <a:rPr lang="en-US" smtClean="0"/>
              <a:pPr>
                <a:defRPr/>
              </a:pPr>
              <a:t>19</a:t>
            </a:fld>
            <a:endParaRPr lang="en-US" smtClean="0"/>
          </a:p>
        </p:txBody>
      </p:sp>
      <p:sp>
        <p:nvSpPr>
          <p:cNvPr id="65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01625"/>
            <a:ext cx="8329642" cy="1198549"/>
          </a:xfrm>
        </p:spPr>
        <p:txBody>
          <a:bodyPr/>
          <a:lstStyle/>
          <a:p>
            <a:pPr>
              <a:defRPr/>
            </a:pPr>
            <a:r>
              <a:rPr lang="ru-RU" dirty="0"/>
              <a:t>Управление </a:t>
            </a:r>
            <a:r>
              <a:rPr lang="ru-RU" dirty="0" smtClean="0"/>
              <a:t>процессами</a:t>
            </a:r>
            <a:r>
              <a:rPr lang="en-US" dirty="0" smtClean="0"/>
              <a:t> </a:t>
            </a:r>
            <a:r>
              <a:rPr lang="ru-RU" dirty="0" smtClean="0"/>
              <a:t>в </a:t>
            </a:r>
            <a:r>
              <a:rPr lang="en-US" dirty="0" smtClean="0"/>
              <a:t>Linux</a:t>
            </a:r>
            <a:endParaRPr lang="en-US" dirty="0"/>
          </a:p>
        </p:txBody>
      </p:sp>
      <p:sp>
        <p:nvSpPr>
          <p:cNvPr id="65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9750" y="1557338"/>
            <a:ext cx="8229600" cy="434340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/>
              <a:t>Средства управления процессами в </a:t>
            </a:r>
            <a:r>
              <a:rPr lang="en-US" sz="2400" b="1" dirty="0"/>
              <a:t>UNIX </a:t>
            </a:r>
            <a:r>
              <a:rPr lang="ru-RU" sz="2400" b="1" dirty="0"/>
              <a:t>разделяют создание процесса и запуск новой программы на две </a:t>
            </a:r>
            <a:r>
              <a:rPr lang="en-US" sz="2400" b="1" dirty="0"/>
              <a:t> </a:t>
            </a:r>
            <a:r>
              <a:rPr lang="ru-RU" sz="2400" b="1" dirty="0"/>
              <a:t>различные операции</a:t>
            </a:r>
            <a:r>
              <a:rPr lang="en-US" sz="2400" b="1" dirty="0"/>
              <a:t>.</a:t>
            </a:r>
          </a:p>
          <a:p>
            <a:pPr lvl="1">
              <a:lnSpc>
                <a:spcPct val="90000"/>
              </a:lnSpc>
              <a:defRPr/>
            </a:pPr>
            <a:r>
              <a:rPr lang="ru-RU" sz="2400" b="1" dirty="0"/>
              <a:t>Системный вызов</a:t>
            </a:r>
            <a:r>
              <a:rPr lang="en-US" sz="2400" b="1" dirty="0"/>
              <a:t> fork </a:t>
            </a:r>
            <a:r>
              <a:rPr lang="ru-RU" sz="2400" b="1" dirty="0"/>
              <a:t>создает новый процесс</a:t>
            </a:r>
            <a:r>
              <a:rPr lang="en-US" sz="2400" b="1" dirty="0"/>
              <a:t>.</a:t>
            </a:r>
          </a:p>
          <a:p>
            <a:pPr lvl="1">
              <a:lnSpc>
                <a:spcPct val="90000"/>
              </a:lnSpc>
              <a:defRPr/>
            </a:pPr>
            <a:r>
              <a:rPr lang="ru-RU" sz="2400" b="1" dirty="0"/>
              <a:t>Новая программа запускается с помощью вызова</a:t>
            </a:r>
            <a:r>
              <a:rPr lang="en-US" sz="2400" b="1" dirty="0"/>
              <a:t> </a:t>
            </a:r>
            <a:r>
              <a:rPr lang="en-US" sz="2400" b="1" dirty="0" err="1"/>
              <a:t>execve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В </a:t>
            </a:r>
            <a:r>
              <a:rPr lang="en-US" sz="2400" b="1" dirty="0"/>
              <a:t>UNIX  </a:t>
            </a:r>
            <a:r>
              <a:rPr lang="ru-RU" sz="2400" b="1" dirty="0"/>
              <a:t>процесс содержит всю информацию, которую ОС должна поддерживать </a:t>
            </a:r>
            <a:r>
              <a:rPr lang="en-US" sz="2400" b="1" dirty="0"/>
              <a:t> </a:t>
            </a:r>
            <a:r>
              <a:rPr lang="ru-RU" sz="2400" b="1" dirty="0"/>
              <a:t>для реализации концепции отдельного исполнения отдельной программы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В </a:t>
            </a:r>
            <a:r>
              <a:rPr lang="en-US" sz="2400" b="1" dirty="0"/>
              <a:t>Linux </a:t>
            </a:r>
            <a:r>
              <a:rPr lang="ru-RU" sz="2400" b="1" dirty="0"/>
              <a:t>свойства процесса делятся на три группы</a:t>
            </a:r>
            <a:r>
              <a:rPr lang="en-US" sz="2400" b="1" dirty="0"/>
              <a:t>:  </a:t>
            </a:r>
            <a:r>
              <a:rPr lang="ru-RU" sz="2400" b="1" dirty="0" smtClean="0"/>
              <a:t>идентификация </a:t>
            </a:r>
            <a:r>
              <a:rPr lang="ru-RU" sz="2400" b="1" dirty="0"/>
              <a:t>процесса</a:t>
            </a:r>
            <a:r>
              <a:rPr lang="en-US" sz="2400" b="1" dirty="0"/>
              <a:t>, </a:t>
            </a:r>
            <a:r>
              <a:rPr lang="ru-RU" sz="2400" b="1" dirty="0"/>
              <a:t>его окружение и контекст</a:t>
            </a:r>
            <a:r>
              <a:rPr lang="en-US" sz="2400" b="1" dirty="0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967005-B16E-478B-BDEF-7623B5342AAF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6389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00113" y="381000"/>
            <a:ext cx="7343775" cy="533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Система</a:t>
            </a:r>
            <a:r>
              <a:rPr lang="en-US"/>
              <a:t> Linux</a:t>
            </a:r>
          </a:p>
        </p:txBody>
      </p:sp>
      <p:sp>
        <p:nvSpPr>
          <p:cNvPr id="6389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31913" y="1052513"/>
            <a:ext cx="7145337" cy="529113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b="1" dirty="0"/>
              <a:t>История</a:t>
            </a:r>
            <a:r>
              <a:rPr lang="en-US" sz="2800" b="1" dirty="0"/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dirty="0"/>
              <a:t>Принципы проектирования</a:t>
            </a:r>
            <a:endParaRPr lang="en-US" sz="2800" b="1" dirty="0"/>
          </a:p>
          <a:p>
            <a:pPr>
              <a:lnSpc>
                <a:spcPct val="90000"/>
              </a:lnSpc>
              <a:defRPr/>
            </a:pPr>
            <a:r>
              <a:rPr lang="ru-RU" sz="2800" b="1" dirty="0"/>
              <a:t>Модули ядра</a:t>
            </a:r>
            <a:endParaRPr lang="en-US" sz="2800" b="1" dirty="0"/>
          </a:p>
          <a:p>
            <a:pPr>
              <a:lnSpc>
                <a:spcPct val="90000"/>
              </a:lnSpc>
              <a:defRPr/>
            </a:pPr>
            <a:r>
              <a:rPr lang="ru-RU" sz="2800" b="1" dirty="0"/>
              <a:t>Управление процессами</a:t>
            </a:r>
            <a:endParaRPr lang="en-US" sz="2800" b="1" dirty="0"/>
          </a:p>
          <a:p>
            <a:pPr>
              <a:lnSpc>
                <a:spcPct val="90000"/>
              </a:lnSpc>
              <a:defRPr/>
            </a:pPr>
            <a:r>
              <a:rPr lang="ru-RU" sz="2800" b="1" dirty="0"/>
              <a:t>Планирование</a:t>
            </a:r>
            <a:r>
              <a:rPr lang="en-US" sz="2800" b="1" dirty="0"/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dirty="0"/>
              <a:t>Управление памятью</a:t>
            </a:r>
            <a:r>
              <a:rPr lang="en-US" sz="2800" b="1" dirty="0"/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dirty="0"/>
              <a:t>Файловые системы</a:t>
            </a:r>
            <a:endParaRPr lang="en-US" sz="2800" b="1" dirty="0"/>
          </a:p>
          <a:p>
            <a:pPr>
              <a:lnSpc>
                <a:spcPct val="90000"/>
              </a:lnSpc>
              <a:defRPr/>
            </a:pPr>
            <a:r>
              <a:rPr lang="ru-RU" sz="2800" b="1" dirty="0"/>
              <a:t>Ввод и вывод</a:t>
            </a:r>
            <a:r>
              <a:rPr lang="en-US" sz="2800" b="1" dirty="0"/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dirty="0"/>
              <a:t>Взаимодействие процессов</a:t>
            </a:r>
            <a:endParaRPr lang="en-US" sz="2800" b="1" dirty="0"/>
          </a:p>
          <a:p>
            <a:pPr>
              <a:lnSpc>
                <a:spcPct val="90000"/>
              </a:lnSpc>
              <a:defRPr/>
            </a:pPr>
            <a:r>
              <a:rPr lang="ru-RU" sz="2800" b="1" dirty="0"/>
              <a:t>Структура сети</a:t>
            </a:r>
            <a:endParaRPr lang="en-US" sz="2800" b="1" dirty="0"/>
          </a:p>
          <a:p>
            <a:pPr>
              <a:lnSpc>
                <a:spcPct val="90000"/>
              </a:lnSpc>
              <a:defRPr/>
            </a:pPr>
            <a:r>
              <a:rPr lang="ru-RU" sz="2800" b="1" dirty="0"/>
              <a:t>Безопасность</a:t>
            </a:r>
            <a:endParaRPr lang="en-US" sz="28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4978FA-7E30-4FD0-A3BB-4D572127D875}" type="slidenum">
              <a:rPr lang="en-US" smtClean="0"/>
              <a:pPr>
                <a:defRPr/>
              </a:pPr>
              <a:t>20</a:t>
            </a:fld>
            <a:endParaRPr lang="en-US" smtClean="0"/>
          </a:p>
        </p:txBody>
      </p:sp>
      <p:sp>
        <p:nvSpPr>
          <p:cNvPr id="65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pPr>
              <a:defRPr/>
            </a:pPr>
            <a:r>
              <a:rPr lang="ru-RU"/>
              <a:t>Идентификация процесса</a:t>
            </a:r>
            <a:endParaRPr lang="en-US"/>
          </a:p>
        </p:txBody>
      </p:sp>
      <p:sp>
        <p:nvSpPr>
          <p:cNvPr id="6553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066800" y="1447800"/>
            <a:ext cx="7543800" cy="51054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 sz="1800" b="1" dirty="0"/>
              <a:t>Идентификатор процесса</a:t>
            </a:r>
            <a:r>
              <a:rPr lang="en-US" sz="1800" b="1" dirty="0"/>
              <a:t> (PID).  </a:t>
            </a:r>
            <a:r>
              <a:rPr lang="ru-RU" sz="1800" b="1" dirty="0"/>
              <a:t>Уникальный идентификатор процесса (число)</a:t>
            </a:r>
            <a:r>
              <a:rPr lang="en-US" sz="1800" b="1" dirty="0"/>
              <a:t>; </a:t>
            </a:r>
            <a:r>
              <a:rPr lang="ru-RU" sz="1800" b="1" dirty="0"/>
              <a:t>используется для указания процессов в операционной системе,</a:t>
            </a:r>
            <a:r>
              <a:rPr lang="en-US" sz="1800" b="1" dirty="0"/>
              <a:t> </a:t>
            </a:r>
            <a:r>
              <a:rPr lang="ru-RU" sz="1800" b="1" dirty="0"/>
              <a:t>когда приложение выполняет системный вызов</a:t>
            </a:r>
            <a:r>
              <a:rPr lang="en-US" sz="1800" b="1" dirty="0"/>
              <a:t> signal, modify</a:t>
            </a:r>
            <a:r>
              <a:rPr lang="ru-RU" sz="1800" b="1" dirty="0"/>
              <a:t> или</a:t>
            </a:r>
            <a:r>
              <a:rPr lang="en-US" sz="1800" b="1" dirty="0"/>
              <a:t> wait </a:t>
            </a:r>
            <a:r>
              <a:rPr lang="ru-RU" sz="1800" b="1" dirty="0"/>
              <a:t>для другого процесса</a:t>
            </a:r>
            <a:r>
              <a:rPr lang="en-US" sz="18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Полномочия (</a:t>
            </a:r>
            <a:r>
              <a:rPr lang="en-US" sz="1800" b="1" dirty="0"/>
              <a:t>Credentials</a:t>
            </a:r>
            <a:r>
              <a:rPr lang="ru-RU" sz="1800" b="1" dirty="0"/>
              <a:t>)</a:t>
            </a:r>
            <a:r>
              <a:rPr lang="en-US" sz="1800" b="1" dirty="0"/>
              <a:t>.  </a:t>
            </a:r>
            <a:r>
              <a:rPr lang="ru-RU" sz="1800" b="1" dirty="0"/>
              <a:t>Каждый процесс должен иметь связанный с ним идентификатор пользователя</a:t>
            </a:r>
            <a:r>
              <a:rPr lang="en-US" sz="1800" b="1" dirty="0"/>
              <a:t> </a:t>
            </a:r>
            <a:r>
              <a:rPr lang="ru-RU" sz="1800" b="1" dirty="0"/>
              <a:t>и один или более идентификаторов групп</a:t>
            </a:r>
            <a:r>
              <a:rPr lang="en-US" sz="1800" b="1" dirty="0"/>
              <a:t> </a:t>
            </a:r>
            <a:r>
              <a:rPr lang="ru-RU" sz="1800" b="1" dirty="0"/>
              <a:t>, определяющих права процесса для доступа к системным ресурсам и файлам</a:t>
            </a:r>
            <a:r>
              <a:rPr lang="en-US" sz="18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Идентификация личности (</a:t>
            </a:r>
            <a:r>
              <a:rPr lang="en-US" sz="1800" b="1" dirty="0"/>
              <a:t>Personality</a:t>
            </a:r>
            <a:r>
              <a:rPr lang="ru-RU" sz="1800" b="1" dirty="0"/>
              <a:t>)</a:t>
            </a:r>
            <a:r>
              <a:rPr lang="en-US" sz="1800" b="1" dirty="0"/>
              <a:t>.  </a:t>
            </a:r>
            <a:r>
              <a:rPr lang="ru-RU" sz="1800" b="1" dirty="0"/>
              <a:t>Нетрадиционно для систем типа </a:t>
            </a:r>
            <a:r>
              <a:rPr lang="en-US" sz="1800" b="1" dirty="0"/>
              <a:t>UNIX,  </a:t>
            </a:r>
            <a:r>
              <a:rPr lang="ru-RU" sz="1800" b="1" dirty="0"/>
              <a:t>но в</a:t>
            </a:r>
            <a:r>
              <a:rPr lang="en-US" sz="1800" b="1" dirty="0"/>
              <a:t> Linux </a:t>
            </a:r>
            <a:r>
              <a:rPr lang="ru-RU" sz="1800" b="1" dirty="0"/>
              <a:t>каждый процесс имеет уникальный идентификатор личности,</a:t>
            </a:r>
            <a:r>
              <a:rPr lang="en-US" sz="1800" b="1" dirty="0"/>
              <a:t> </a:t>
            </a:r>
            <a:r>
              <a:rPr lang="ru-RU" sz="1800" b="1" dirty="0"/>
              <a:t>с помощью которого возможна некоторая модификация семантики ряда системных вызовов</a:t>
            </a:r>
            <a:r>
              <a:rPr lang="en-US" sz="1800" b="1" dirty="0"/>
              <a:t>.</a:t>
            </a:r>
            <a:br>
              <a:rPr lang="en-US" sz="1800" b="1" dirty="0"/>
            </a:br>
            <a:r>
              <a:rPr lang="ru-RU" sz="1800" b="1" dirty="0"/>
              <a:t>Используется главным образом в библиотеках эмуляции,</a:t>
            </a:r>
            <a:r>
              <a:rPr lang="en-US" sz="1800" b="1" dirty="0"/>
              <a:t> </a:t>
            </a:r>
            <a:r>
              <a:rPr lang="ru-RU" sz="1800" b="1" dirty="0"/>
              <a:t>для запроса о совместимости системных вызовов</a:t>
            </a:r>
            <a:r>
              <a:rPr lang="en-US" sz="1800" b="1" dirty="0"/>
              <a:t> </a:t>
            </a:r>
            <a:r>
              <a:rPr lang="ru-RU" sz="1800" b="1" dirty="0"/>
              <a:t>с тем или иным специфическим диалектом </a:t>
            </a:r>
            <a:r>
              <a:rPr lang="en-US" sz="1800" b="1" dirty="0"/>
              <a:t>UNIX.</a:t>
            </a:r>
          </a:p>
          <a:p>
            <a:pPr>
              <a:lnSpc>
                <a:spcPct val="90000"/>
              </a:lnSpc>
              <a:defRPr/>
            </a:pPr>
            <a:endParaRPr lang="en-US" sz="1800" b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E76EB7-BB9C-4D10-9D4A-0345DB775276}" type="slidenum">
              <a:rPr lang="en-US" smtClean="0"/>
              <a:pPr>
                <a:defRPr/>
              </a:pPr>
              <a:t>21</a:t>
            </a:fld>
            <a:endParaRPr lang="en-US" smtClean="0"/>
          </a:p>
        </p:txBody>
      </p:sp>
      <p:sp>
        <p:nvSpPr>
          <p:cNvPr id="65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609600"/>
            <a:ext cx="8001000" cy="533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Окружение процесса</a:t>
            </a:r>
            <a:endParaRPr lang="en-US"/>
          </a:p>
        </p:txBody>
      </p:sp>
      <p:sp>
        <p:nvSpPr>
          <p:cNvPr id="6563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19200" y="1447800"/>
            <a:ext cx="7467600" cy="4876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1800" b="1" dirty="0"/>
              <a:t>Окружение процесса получается из процесса-родителя</a:t>
            </a:r>
            <a:r>
              <a:rPr lang="en-US" sz="1800" b="1" dirty="0"/>
              <a:t>, </a:t>
            </a:r>
            <a:r>
              <a:rPr lang="ru-RU" sz="1800" b="1" dirty="0"/>
              <a:t>состоит из двух векторов, завершающихся нулями</a:t>
            </a:r>
            <a:r>
              <a:rPr lang="en-US" sz="1800" b="1" dirty="0"/>
              <a:t>:</a:t>
            </a:r>
          </a:p>
          <a:p>
            <a:pPr lvl="1">
              <a:lnSpc>
                <a:spcPct val="90000"/>
              </a:lnSpc>
              <a:defRPr/>
            </a:pPr>
            <a:r>
              <a:rPr lang="ru-RU" sz="1800" b="1" dirty="0"/>
              <a:t>Вектор аргументов содержит список аргументов командной строки,</a:t>
            </a:r>
            <a:r>
              <a:rPr lang="en-US" sz="1800" b="1" dirty="0"/>
              <a:t> </a:t>
            </a:r>
            <a:r>
              <a:rPr lang="ru-RU" sz="1800" b="1" dirty="0"/>
              <a:t>использованный при вызове исполняемой программы</a:t>
            </a:r>
            <a:r>
              <a:rPr lang="en-US" sz="1800" b="1" dirty="0"/>
              <a:t>; </a:t>
            </a:r>
            <a:r>
              <a:rPr lang="ru-RU" sz="1800" b="1" dirty="0"/>
              <a:t>традиционно начинается с имени самой программы</a:t>
            </a:r>
            <a:endParaRPr lang="en-US" sz="1800" b="1" dirty="0"/>
          </a:p>
          <a:p>
            <a:pPr lvl="1">
              <a:lnSpc>
                <a:spcPct val="90000"/>
              </a:lnSpc>
              <a:defRPr/>
            </a:pPr>
            <a:r>
              <a:rPr lang="ru-RU" sz="1800" b="1" dirty="0"/>
              <a:t>Вектор окружения – это список пар</a:t>
            </a:r>
            <a:r>
              <a:rPr lang="en-US" sz="1800" b="1" dirty="0"/>
              <a:t> “NAME=VALUE”, </a:t>
            </a:r>
            <a:r>
              <a:rPr lang="ru-RU" sz="1800" b="1" dirty="0"/>
              <a:t>которые связывают переменные окружения с заданными именами и </a:t>
            </a:r>
            <a:r>
              <a:rPr lang="en-US" sz="1800" b="1" dirty="0"/>
              <a:t> </a:t>
            </a:r>
            <a:r>
              <a:rPr lang="ru-RU" sz="1800" b="1" dirty="0"/>
              <a:t>их произвольные текстовые значения</a:t>
            </a:r>
            <a:r>
              <a:rPr lang="en-US" sz="18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Передача переменных окружения между процессами</a:t>
            </a:r>
            <a:r>
              <a:rPr lang="en-US" sz="1800" b="1" dirty="0"/>
              <a:t> </a:t>
            </a:r>
            <a:r>
              <a:rPr lang="ru-RU" sz="1800" b="1" dirty="0"/>
              <a:t>и наследование этих переменных дочерними процессами –</a:t>
            </a:r>
            <a:r>
              <a:rPr lang="en-US" sz="1800" b="1" dirty="0"/>
              <a:t> </a:t>
            </a:r>
            <a:r>
              <a:rPr lang="ru-RU" sz="1800" b="1" dirty="0"/>
              <a:t>гибкие средства передачи информации компонентам</a:t>
            </a:r>
            <a:r>
              <a:rPr lang="en-US" sz="1800" b="1" dirty="0"/>
              <a:t> </a:t>
            </a:r>
            <a:r>
              <a:rPr lang="ru-RU" sz="1800" b="1" dirty="0"/>
              <a:t>системного программного обеспечения, работающим в непривилегированном режиме</a:t>
            </a:r>
            <a:r>
              <a:rPr lang="en-US" sz="18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Механизм переменных окружения обеспечивает средства настройки ОС,</a:t>
            </a:r>
            <a:r>
              <a:rPr lang="en-US" sz="1800" b="1" dirty="0"/>
              <a:t> </a:t>
            </a:r>
            <a:r>
              <a:rPr lang="ru-RU" sz="1800" b="1" dirty="0"/>
              <a:t>которые могут устанавливаться для каждого процесса отдельно</a:t>
            </a:r>
            <a:r>
              <a:rPr lang="en-US" sz="1800" b="1" dirty="0"/>
              <a:t>, </a:t>
            </a:r>
            <a:r>
              <a:rPr lang="ru-RU" sz="1800" b="1" dirty="0"/>
              <a:t>а не путем конфигурирования системы в целом</a:t>
            </a:r>
            <a:r>
              <a:rPr lang="en-US" sz="1800" b="1" dirty="0"/>
              <a:t>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AF259E-EA36-4793-B15F-B77EA32808BF}" type="slidenum">
              <a:rPr lang="en-US" smtClean="0"/>
              <a:pPr>
                <a:defRPr/>
              </a:pPr>
              <a:t>22</a:t>
            </a:fld>
            <a:endParaRPr lang="en-US" smtClean="0"/>
          </a:p>
        </p:txBody>
      </p:sp>
      <p:sp>
        <p:nvSpPr>
          <p:cNvPr id="65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Контекст процесса</a:t>
            </a:r>
            <a:endParaRPr lang="en-US"/>
          </a:p>
        </p:txBody>
      </p:sp>
      <p:sp>
        <p:nvSpPr>
          <p:cNvPr id="65741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000" b="1" dirty="0"/>
              <a:t>(Постоянно изменяющееся) состояние исполняемой программы в любой момент времени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Контекст планирования – наиболее важная часть контекста процесса</a:t>
            </a:r>
            <a:r>
              <a:rPr lang="en-US" sz="2000" b="1" dirty="0"/>
              <a:t>; </a:t>
            </a:r>
            <a:r>
              <a:rPr lang="ru-RU" sz="2000" b="1" dirty="0"/>
              <a:t>это информация, которую использует </a:t>
            </a:r>
            <a:r>
              <a:rPr lang="ru-RU" sz="2000" b="1" dirty="0" smtClean="0"/>
              <a:t>планировщик </a:t>
            </a:r>
            <a:r>
              <a:rPr lang="ru-RU" sz="2000" b="1" dirty="0"/>
              <a:t>для приостановки и запуска процесса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Ядро поддерживает хранение статистической информации о </a:t>
            </a:r>
            <a:r>
              <a:rPr lang="ru-RU" sz="2000" b="1" dirty="0" smtClean="0"/>
              <a:t>ресурсах, потребляемых </a:t>
            </a:r>
            <a:r>
              <a:rPr lang="ru-RU" sz="2000" b="1" dirty="0"/>
              <a:t>в каждый момент каждым процессом</a:t>
            </a:r>
            <a:r>
              <a:rPr lang="en-US" sz="2000" b="1" dirty="0"/>
              <a:t>, </a:t>
            </a:r>
            <a:r>
              <a:rPr lang="ru-RU" sz="2000" b="1" dirty="0"/>
              <a:t>и общем объеме ресурсов, использованным каждым </a:t>
            </a:r>
            <a:r>
              <a:rPr lang="ru-RU" sz="2000" b="1" dirty="0" smtClean="0"/>
              <a:t>процессом </a:t>
            </a:r>
            <a:r>
              <a:rPr lang="ru-RU" sz="2000" b="1" dirty="0"/>
              <a:t>с момента его создания по настоящий момент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Таблица файлов – это вектор указателей на системные файловые структуры</a:t>
            </a:r>
            <a:r>
              <a:rPr lang="en-US" sz="2000" b="1" dirty="0"/>
              <a:t>.  </a:t>
            </a:r>
            <a:r>
              <a:rPr lang="ru-RU" sz="2000" b="1" dirty="0"/>
              <a:t>При выполнении системных вызовов для ввода-вывода</a:t>
            </a:r>
            <a:r>
              <a:rPr lang="en-US" sz="2000" b="1" dirty="0"/>
              <a:t> </a:t>
            </a:r>
            <a:r>
              <a:rPr lang="ru-RU" sz="2000" b="1" dirty="0"/>
              <a:t>процессы ссылаются на эти структуры с помощью индексов в таблице файлов.</a:t>
            </a:r>
            <a:endParaRPr lang="en-US" sz="20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B6ACAF-418E-4D74-B1F9-1B661BF3BEA8}" type="slidenum">
              <a:rPr lang="en-US" smtClean="0"/>
              <a:pPr>
                <a:defRPr/>
              </a:pPr>
              <a:t>23</a:t>
            </a:fld>
            <a:endParaRPr lang="en-US" smtClean="0"/>
          </a:p>
        </p:txBody>
      </p:sp>
      <p:sp>
        <p:nvSpPr>
          <p:cNvPr id="65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Контекст процесса (прод.)</a:t>
            </a:r>
            <a:endParaRPr lang="en-US"/>
          </a:p>
        </p:txBody>
      </p:sp>
      <p:sp>
        <p:nvSpPr>
          <p:cNvPr id="65843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981200"/>
            <a:ext cx="7772400" cy="45720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 sz="2000" b="1" dirty="0"/>
              <a:t>В то время как таблица файлов содержит список открытых файлов</a:t>
            </a:r>
            <a:r>
              <a:rPr lang="en-US" sz="2000" b="1" dirty="0"/>
              <a:t>, </a:t>
            </a:r>
            <a:r>
              <a:rPr lang="ru-RU" sz="2000" b="1" dirty="0"/>
              <a:t>контекст файловой системы применяется для запросов об открытии новых файлов</a:t>
            </a:r>
            <a:r>
              <a:rPr lang="en-US" sz="2000" b="1" dirty="0"/>
              <a:t>.  </a:t>
            </a:r>
            <a:r>
              <a:rPr lang="ru-RU" sz="2000" b="1" dirty="0"/>
              <a:t>Здесь хранятся ссылки на текущую корневую </a:t>
            </a:r>
            <a:r>
              <a:rPr lang="en-US" sz="2000" b="1" dirty="0"/>
              <a:t>(root) </a:t>
            </a:r>
            <a:r>
              <a:rPr lang="ru-RU" sz="2000" b="1" dirty="0"/>
              <a:t>директорию и рабочую (</a:t>
            </a:r>
            <a:r>
              <a:rPr lang="en-US" sz="2000" b="1" dirty="0"/>
              <a:t>default) </a:t>
            </a:r>
            <a:r>
              <a:rPr lang="ru-RU" sz="2000" b="1" dirty="0"/>
              <a:t>директорию</a:t>
            </a:r>
            <a:r>
              <a:rPr lang="en-US" sz="2000" b="1" dirty="0"/>
              <a:t> </a:t>
            </a:r>
            <a:r>
              <a:rPr lang="ru-RU" sz="2000" b="1" dirty="0"/>
              <a:t>для поиска файлов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 smtClean="0"/>
              <a:t>Таблица </a:t>
            </a:r>
            <a:r>
              <a:rPr lang="ru-RU" sz="2000" b="1" dirty="0"/>
              <a:t>обработчиков сигналов определяет подпрограммы </a:t>
            </a:r>
            <a:r>
              <a:rPr lang="en-US" sz="2000" b="1" dirty="0"/>
              <a:t> </a:t>
            </a:r>
            <a:r>
              <a:rPr lang="ru-RU" sz="2000" b="1" dirty="0"/>
              <a:t>в адресном пространстве процесса,</a:t>
            </a:r>
            <a:r>
              <a:rPr lang="en-US" sz="2000" b="1" dirty="0"/>
              <a:t> </a:t>
            </a:r>
            <a:r>
              <a:rPr lang="ru-RU" sz="2000" b="1" dirty="0"/>
              <a:t>которые должны быть вызваны при возникновении соответствующих сигналов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Контекст виртуальной памяти процесса</a:t>
            </a:r>
            <a:r>
              <a:rPr lang="en-US" sz="2000" b="1" dirty="0"/>
              <a:t> </a:t>
            </a:r>
            <a:r>
              <a:rPr lang="ru-RU" sz="2000" b="1" dirty="0"/>
              <a:t>определяет все содержимое его персонального адресного пространства</a:t>
            </a:r>
            <a:r>
              <a:rPr lang="en-US" sz="2000" b="1" dirty="0"/>
              <a:t>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2C8DE8-0A27-4AE9-9B4F-1F5491FBA5D5}" type="slidenum">
              <a:rPr lang="en-US" smtClean="0"/>
              <a:pPr>
                <a:defRPr/>
              </a:pPr>
              <a:t>24</a:t>
            </a:fld>
            <a:endParaRPr lang="en-US" smtClean="0"/>
          </a:p>
        </p:txBody>
      </p:sp>
      <p:sp>
        <p:nvSpPr>
          <p:cNvPr id="65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Процессы и потоки</a:t>
            </a:r>
            <a:endParaRPr lang="en-US"/>
          </a:p>
        </p:txBody>
      </p:sp>
      <p:sp>
        <p:nvSpPr>
          <p:cNvPr id="65945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4213" y="1628775"/>
            <a:ext cx="7772400" cy="4419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2000" b="1" dirty="0"/>
              <a:t>Linux </a:t>
            </a:r>
            <a:r>
              <a:rPr lang="ru-RU" sz="2000" b="1" dirty="0"/>
              <a:t>использует одно и то же внутреннее представление</a:t>
            </a:r>
            <a:r>
              <a:rPr lang="en-US" sz="2000" b="1" dirty="0"/>
              <a:t> </a:t>
            </a:r>
            <a:r>
              <a:rPr lang="ru-RU" sz="2000" b="1" dirty="0"/>
              <a:t>для процессов и потоков</a:t>
            </a:r>
            <a:r>
              <a:rPr lang="en-US" sz="2000" b="1" dirty="0"/>
              <a:t>; </a:t>
            </a:r>
            <a:r>
              <a:rPr lang="ru-RU" sz="2000" b="1" dirty="0"/>
              <a:t>поток – это новый процесс,</a:t>
            </a:r>
            <a:r>
              <a:rPr lang="en-US" sz="2000" b="1" dirty="0"/>
              <a:t> </a:t>
            </a:r>
            <a:r>
              <a:rPr lang="ru-RU" sz="2000" b="1" dirty="0"/>
              <a:t>который использует общее адресное пространство с процессом-родителем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Различие проявляется только в случае, когда новый поток создается системным вызовом </a:t>
            </a:r>
            <a:r>
              <a:rPr lang="en-US" sz="2000" b="1" dirty="0"/>
              <a:t>clone.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b="1" dirty="0"/>
              <a:t>fork </a:t>
            </a:r>
            <a:r>
              <a:rPr lang="ru-RU" sz="2000" b="1" dirty="0"/>
              <a:t>создает новый процесс со своим полностью новым контекстом</a:t>
            </a:r>
            <a:endParaRPr lang="en-US" sz="2000" b="1" dirty="0"/>
          </a:p>
          <a:p>
            <a:pPr lvl="1">
              <a:lnSpc>
                <a:spcPct val="90000"/>
              </a:lnSpc>
              <a:defRPr/>
            </a:pPr>
            <a:r>
              <a:rPr lang="en-US" sz="2000" b="1" dirty="0"/>
              <a:t>clone </a:t>
            </a:r>
            <a:r>
              <a:rPr lang="ru-RU" sz="2000" b="1" dirty="0"/>
              <a:t>создает новый процесс со своим новым идентификатором личности</a:t>
            </a:r>
            <a:r>
              <a:rPr lang="en-US" sz="2000" b="1" dirty="0"/>
              <a:t>, </a:t>
            </a:r>
            <a:r>
              <a:rPr lang="ru-RU" sz="2000" b="1" dirty="0"/>
              <a:t>но такой, которому разрешено совместно использовать структуры данных со своим родителем</a:t>
            </a:r>
            <a:endParaRPr lang="en-US" sz="2000" b="1" dirty="0"/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Использование </a:t>
            </a:r>
            <a:r>
              <a:rPr lang="en-US" sz="2000" b="1" dirty="0"/>
              <a:t>clone </a:t>
            </a:r>
            <a:r>
              <a:rPr lang="ru-RU" sz="2000" b="1" dirty="0"/>
              <a:t>дает процессам возможность явного контроля</a:t>
            </a:r>
            <a:r>
              <a:rPr lang="en-US" sz="2000" b="1" dirty="0"/>
              <a:t> </a:t>
            </a:r>
            <a:r>
              <a:rPr lang="ru-RU" sz="2000" b="1" dirty="0"/>
              <a:t>над тем, какие ресурсы совместно используются потоками</a:t>
            </a:r>
            <a:r>
              <a:rPr lang="en-US" sz="2000" b="1" dirty="0"/>
              <a:t>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B83AB-3F8D-40BB-ABCD-694D08E537F2}" type="slidenum">
              <a:rPr lang="en-US" smtClean="0"/>
              <a:pPr>
                <a:defRPr/>
              </a:pPr>
              <a:t>25</a:t>
            </a:fld>
            <a:endParaRPr lang="en-US" smtClean="0"/>
          </a:p>
        </p:txBody>
      </p:sp>
      <p:sp>
        <p:nvSpPr>
          <p:cNvPr id="66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/>
              <a:t>Планирование</a:t>
            </a:r>
            <a:endParaRPr lang="en-US"/>
          </a:p>
        </p:txBody>
      </p:sp>
      <p:sp>
        <p:nvSpPr>
          <p:cNvPr id="6604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357290" y="1571612"/>
            <a:ext cx="6413500" cy="41449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/>
              <a:t>Распределение операционной системой процессорного времени между различными задачами</a:t>
            </a:r>
            <a:r>
              <a:rPr lang="en-US" sz="2400" b="1" dirty="0"/>
              <a:t>.</a:t>
            </a:r>
            <a:br>
              <a:rPr lang="en-US" sz="2400" b="1" dirty="0"/>
            </a:br>
            <a:endParaRPr lang="en-US" sz="2400" b="1" dirty="0"/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В то время как обычно под планированием понимается запуск и приостановка процессов</a:t>
            </a:r>
            <a:r>
              <a:rPr lang="en-US" sz="2400" b="1" dirty="0"/>
              <a:t>, </a:t>
            </a:r>
            <a:r>
              <a:rPr lang="ru-RU" sz="2400" b="1" dirty="0"/>
              <a:t>в</a:t>
            </a:r>
            <a:r>
              <a:rPr lang="en-US" sz="2400" b="1" dirty="0"/>
              <a:t> Linux </a:t>
            </a:r>
            <a:r>
              <a:rPr lang="ru-RU" sz="2400" b="1" dirty="0"/>
              <a:t>планирование также включает выполнение различных задач ядра</a:t>
            </a:r>
            <a:r>
              <a:rPr lang="en-US" sz="2400" b="1" dirty="0"/>
              <a:t>.</a:t>
            </a:r>
            <a:br>
              <a:rPr lang="en-US" sz="2400" b="1" dirty="0"/>
            </a:br>
            <a:endParaRPr lang="en-US" sz="2400" b="1" dirty="0"/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Выполнение задач ядра</a:t>
            </a:r>
            <a:r>
              <a:rPr lang="en-US" sz="2400" b="1" dirty="0"/>
              <a:t> </a:t>
            </a:r>
            <a:r>
              <a:rPr lang="ru-RU" sz="2400" b="1" dirty="0"/>
              <a:t>включает как задания, запрошенные данным процессом,</a:t>
            </a:r>
            <a:r>
              <a:rPr lang="en-US" sz="2400" b="1" dirty="0"/>
              <a:t> </a:t>
            </a:r>
            <a:r>
              <a:rPr lang="ru-RU" sz="2400" b="1" dirty="0"/>
              <a:t>так и задания, исполняемые в процессе работы драйверов</a:t>
            </a:r>
            <a:r>
              <a:rPr lang="en-US" sz="2400" b="1" dirty="0"/>
              <a:t>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27A345-0207-4FC1-9079-626CD0616646}" type="slidenum">
              <a:rPr lang="en-US" smtClean="0"/>
              <a:pPr>
                <a:defRPr/>
              </a:pPr>
              <a:t>26</a:t>
            </a:fld>
            <a:endParaRPr lang="en-US" smtClean="0"/>
          </a:p>
        </p:txBody>
      </p:sp>
      <p:sp>
        <p:nvSpPr>
          <p:cNvPr id="66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62950" cy="736600"/>
          </a:xfrm>
        </p:spPr>
        <p:txBody>
          <a:bodyPr/>
          <a:lstStyle/>
          <a:p>
            <a:pPr>
              <a:defRPr/>
            </a:pPr>
            <a:r>
              <a:rPr lang="ru-RU" sz="4000"/>
              <a:t>Синхронизация в ядре</a:t>
            </a:r>
            <a:endParaRPr lang="en-US" sz="4000"/>
          </a:p>
        </p:txBody>
      </p:sp>
      <p:sp>
        <p:nvSpPr>
          <p:cNvPr id="6615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9750" y="1196975"/>
            <a:ext cx="8001000" cy="4648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/>
              <a:t>Запрос на исполнение в режиме ядра может возникнуть в двух случаях</a:t>
            </a:r>
            <a:r>
              <a:rPr lang="en-US" sz="2400" b="1" dirty="0"/>
              <a:t>:</a:t>
            </a:r>
          </a:p>
          <a:p>
            <a:pPr lvl="1">
              <a:lnSpc>
                <a:spcPct val="90000"/>
              </a:lnSpc>
              <a:defRPr/>
            </a:pPr>
            <a:r>
              <a:rPr lang="ru-RU" sz="2400" b="1" dirty="0"/>
              <a:t>Исполняемая программа может запросить сервис ОС</a:t>
            </a:r>
            <a:r>
              <a:rPr lang="en-US" sz="2400" b="1" dirty="0"/>
              <a:t>, </a:t>
            </a:r>
            <a:r>
              <a:rPr lang="ru-RU" sz="2400" b="1" dirty="0"/>
              <a:t>как явно с помощью системного вызова</a:t>
            </a:r>
            <a:r>
              <a:rPr lang="en-US" sz="2400" b="1" dirty="0"/>
              <a:t>, </a:t>
            </a:r>
            <a:r>
              <a:rPr lang="ru-RU" sz="2400" b="1" dirty="0"/>
              <a:t>так и неявно, например, при отказе страницы</a:t>
            </a:r>
            <a:r>
              <a:rPr lang="en-US" sz="2400" b="1" dirty="0"/>
              <a:t>.</a:t>
            </a:r>
          </a:p>
          <a:p>
            <a:pPr lvl="1">
              <a:lnSpc>
                <a:spcPct val="90000"/>
              </a:lnSpc>
              <a:defRPr/>
            </a:pPr>
            <a:r>
              <a:rPr lang="ru-RU" sz="2400" b="1" dirty="0"/>
              <a:t>Драйвер устройства может сгенерировать аппаратное прерывание,</a:t>
            </a:r>
            <a:r>
              <a:rPr lang="en-US" sz="2400" b="1" dirty="0"/>
              <a:t> </a:t>
            </a:r>
            <a:r>
              <a:rPr lang="ru-RU" sz="2400" b="1" dirty="0"/>
              <a:t>в результате которого процессор начнет исполнять в режиме ядра обработчик данного прерывания</a:t>
            </a:r>
            <a:r>
              <a:rPr lang="en-US" sz="24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Синхронизация в ядре требует, </a:t>
            </a:r>
            <a:r>
              <a:rPr lang="en-US" sz="2400" b="1" dirty="0"/>
              <a:t> </a:t>
            </a:r>
            <a:r>
              <a:rPr lang="ru-RU" sz="2400" b="1" dirty="0"/>
              <a:t>чтобы критические секции ядра</a:t>
            </a:r>
            <a:r>
              <a:rPr lang="en-US" sz="2400" b="1" dirty="0"/>
              <a:t> </a:t>
            </a:r>
            <a:r>
              <a:rPr lang="ru-RU" sz="2400" b="1" dirty="0"/>
              <a:t>исполнялись без их прерывания другими критическими секциями.</a:t>
            </a:r>
            <a:endParaRPr lang="en-US" sz="24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F78981-2D4B-4E95-90D7-45F5A2D36B3B}" type="slidenum">
              <a:rPr lang="en-US" smtClean="0"/>
              <a:pPr>
                <a:defRPr/>
              </a:pPr>
              <a:t>27</a:t>
            </a:fld>
            <a:endParaRPr lang="en-US" smtClean="0"/>
          </a:p>
        </p:txBody>
      </p:sp>
      <p:sp>
        <p:nvSpPr>
          <p:cNvPr id="66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04800"/>
            <a:ext cx="7772400" cy="609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/>
              <a:t>Синхронизация в ядре (прод.)</a:t>
            </a:r>
            <a:endParaRPr lang="en-US" sz="3600"/>
          </a:p>
        </p:txBody>
      </p:sp>
      <p:sp>
        <p:nvSpPr>
          <p:cNvPr id="66253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295400"/>
            <a:ext cx="7848600" cy="4800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2000" b="1" dirty="0"/>
              <a:t>Linux </a:t>
            </a:r>
            <a:r>
              <a:rPr lang="ru-RU" sz="2000" b="1" dirty="0"/>
              <a:t>использует два метода для защиты критических секций</a:t>
            </a:r>
            <a:r>
              <a:rPr lang="en-US" sz="2000" b="1" dirty="0"/>
              <a:t>:</a:t>
            </a:r>
          </a:p>
          <a:p>
            <a:pPr marL="735013" lvl="1" indent="-277813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/>
              <a:t>1.	</a:t>
            </a:r>
            <a:r>
              <a:rPr lang="ru-RU" sz="2000" b="1" dirty="0"/>
              <a:t>Обычный код ядра  - не прерываемый</a:t>
            </a:r>
            <a:r>
              <a:rPr lang="en-US" sz="2000" b="1" dirty="0"/>
              <a:t/>
            </a:r>
            <a:br>
              <a:rPr lang="en-US" sz="2000" b="1" dirty="0"/>
            </a:br>
            <a:r>
              <a:rPr lang="en-US" sz="2000" b="1" dirty="0"/>
              <a:t>–  </a:t>
            </a:r>
            <a:r>
              <a:rPr lang="ru-RU" sz="2000" b="1" dirty="0"/>
              <a:t>Если получено прерывание по времени, в момент, когда процесс исполняет </a:t>
            </a:r>
            <a:r>
              <a:rPr lang="en-US" sz="2000" b="1" dirty="0"/>
              <a:t> </a:t>
            </a:r>
            <a:r>
              <a:rPr lang="ru-RU" sz="2000" b="1" dirty="0"/>
              <a:t>подпрограмму системного сервиса ядра</a:t>
            </a:r>
            <a:r>
              <a:rPr lang="en-US" sz="2000" b="1" dirty="0"/>
              <a:t>, </a:t>
            </a:r>
            <a:r>
              <a:rPr lang="ru-RU" sz="2000" b="1" dirty="0"/>
              <a:t>флаг</a:t>
            </a:r>
            <a:r>
              <a:rPr lang="en-US" sz="2000" b="1" dirty="0"/>
              <a:t> </a:t>
            </a:r>
            <a:r>
              <a:rPr lang="en-US" sz="2000" b="1" i="1" dirty="0" err="1"/>
              <a:t>need_resched</a:t>
            </a:r>
            <a:r>
              <a:rPr lang="en-US" sz="2000" b="1" dirty="0"/>
              <a:t> </a:t>
            </a:r>
            <a:r>
              <a:rPr lang="ru-RU" sz="2000" b="1" dirty="0"/>
              <a:t>служит для указания того, чтобы запустился планировщик, когда завершится системный вызов</a:t>
            </a:r>
            <a:r>
              <a:rPr lang="en-US" sz="2000" b="1" dirty="0"/>
              <a:t> </a:t>
            </a:r>
            <a:r>
              <a:rPr lang="ru-RU" sz="2000" b="1" dirty="0"/>
              <a:t>и управление должно быть передано непривилегированному коду</a:t>
            </a:r>
            <a:r>
              <a:rPr lang="en-US" sz="2000" b="1" dirty="0"/>
              <a:t>.</a:t>
            </a:r>
          </a:p>
          <a:p>
            <a:pPr marL="735013" lvl="1" indent="-277813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/>
              <a:t>2.	</a:t>
            </a:r>
            <a:r>
              <a:rPr lang="ru-RU" sz="2000" b="1" dirty="0"/>
              <a:t>Второй метод применяется к критическим секциям ядра,</a:t>
            </a:r>
            <a:r>
              <a:rPr lang="en-US" sz="2000" b="1" dirty="0"/>
              <a:t> </a:t>
            </a:r>
            <a:r>
              <a:rPr lang="ru-RU" sz="2000" b="1" dirty="0"/>
              <a:t>которые исполняются в сервисах обработки прерываний</a:t>
            </a:r>
            <a:r>
              <a:rPr lang="en-US" sz="2000" b="1" dirty="0"/>
              <a:t>.</a:t>
            </a:r>
          </a:p>
          <a:p>
            <a:pPr marL="735013" lvl="1" indent="-277813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/>
              <a:t>	–  </a:t>
            </a:r>
            <a:r>
              <a:rPr lang="ru-RU" sz="2000" b="1" dirty="0"/>
              <a:t>Используя аппаратуру процессора для управления прерываниями для </a:t>
            </a:r>
            <a:r>
              <a:rPr lang="en-US" sz="2000" b="1" dirty="0"/>
              <a:t> </a:t>
            </a:r>
            <a:r>
              <a:rPr lang="ru-RU" sz="2000" b="1" dirty="0"/>
              <a:t>отключения прерываний во время исполнения критической секции</a:t>
            </a:r>
            <a:r>
              <a:rPr lang="en-US" sz="2000" b="1" dirty="0"/>
              <a:t>, </a:t>
            </a:r>
            <a:r>
              <a:rPr lang="ru-RU" sz="2000" b="1" dirty="0"/>
              <a:t>ядро гарантирует, что оно может исполняться</a:t>
            </a:r>
            <a:r>
              <a:rPr lang="en-US" sz="2000" b="1" dirty="0"/>
              <a:t> </a:t>
            </a:r>
            <a:r>
              <a:rPr lang="ru-RU" sz="2000" b="1" dirty="0"/>
              <a:t>без риска </a:t>
            </a:r>
            <a:r>
              <a:rPr lang="ru-RU" sz="2000" b="1" dirty="0" smtClean="0"/>
              <a:t>одновременного </a:t>
            </a:r>
            <a:r>
              <a:rPr lang="ru-RU" sz="2000" b="1" dirty="0"/>
              <a:t>обращения к </a:t>
            </a:r>
            <a:r>
              <a:rPr lang="en-US" sz="2000" b="1" dirty="0"/>
              <a:t> </a:t>
            </a:r>
            <a:r>
              <a:rPr lang="ru-RU" sz="2000" b="1" dirty="0"/>
              <a:t>общим структурам данных</a:t>
            </a:r>
            <a:r>
              <a:rPr lang="en-US" sz="2000" b="1" dirty="0"/>
              <a:t>.</a:t>
            </a:r>
          </a:p>
          <a:p>
            <a:pPr marL="735013" lvl="1" indent="-277813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/>
              <a:t>		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81209-84F4-4FD9-AA3E-4DF2E706E30A}" type="slidenum">
              <a:rPr lang="en-US" smtClean="0"/>
              <a:pPr>
                <a:defRPr/>
              </a:pPr>
              <a:t>28</a:t>
            </a:fld>
            <a:endParaRPr lang="en-US" smtClean="0"/>
          </a:p>
        </p:txBody>
      </p:sp>
      <p:sp>
        <p:nvSpPr>
          <p:cNvPr id="66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609600"/>
            <a:ext cx="8077200" cy="457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/>
              <a:t>Синхронизация в ядре (прод.)</a:t>
            </a:r>
            <a:endParaRPr lang="en-US" sz="3200"/>
          </a:p>
        </p:txBody>
      </p:sp>
      <p:sp>
        <p:nvSpPr>
          <p:cNvPr id="6635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371600"/>
            <a:ext cx="8077200" cy="52578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sz="1800" b="1" dirty="0"/>
              <a:t>Во избежание потери производительности</a:t>
            </a:r>
            <a:r>
              <a:rPr lang="en-US" sz="1800" b="1" dirty="0"/>
              <a:t>, </a:t>
            </a:r>
            <a:r>
              <a:rPr lang="ru-RU" sz="1800" b="1" dirty="0"/>
              <a:t>ядро </a:t>
            </a:r>
            <a:r>
              <a:rPr lang="en-US" sz="1800" b="1" dirty="0"/>
              <a:t>Linux </a:t>
            </a:r>
            <a:r>
              <a:rPr lang="ru-RU" sz="1800" b="1" dirty="0"/>
              <a:t>использует архитектуру синхронизации,</a:t>
            </a:r>
            <a:r>
              <a:rPr lang="en-US" sz="1800" b="1" dirty="0"/>
              <a:t> </a:t>
            </a:r>
            <a:r>
              <a:rPr lang="ru-RU" sz="1800" b="1" dirty="0"/>
              <a:t>которая позволяет большим критическим секциям исполняться</a:t>
            </a:r>
            <a:r>
              <a:rPr lang="en-US" sz="1800" b="1" dirty="0"/>
              <a:t> </a:t>
            </a:r>
            <a:r>
              <a:rPr lang="ru-RU" sz="1800" b="1" dirty="0"/>
              <a:t>без необходимости отключения прерываний</a:t>
            </a:r>
            <a:r>
              <a:rPr lang="en-US" sz="1800" b="1" dirty="0"/>
              <a:t> </a:t>
            </a:r>
            <a:r>
              <a:rPr lang="ru-RU" sz="1800" b="1" dirty="0"/>
              <a:t>на все время исполнения критической секции</a:t>
            </a:r>
            <a:r>
              <a:rPr lang="en-US" sz="1800" b="1" dirty="0"/>
              <a:t>.</a:t>
            </a:r>
          </a:p>
          <a:p>
            <a:pPr>
              <a:defRPr/>
            </a:pPr>
            <a:r>
              <a:rPr lang="ru-RU" sz="1800" b="1" dirty="0"/>
              <a:t>Службы обработки прерываний делятся на верхнюю половину </a:t>
            </a:r>
            <a:r>
              <a:rPr lang="en-US" sz="1800" b="1" dirty="0"/>
              <a:t> </a:t>
            </a:r>
            <a:r>
              <a:rPr lang="ru-RU" sz="1800" b="1" dirty="0"/>
              <a:t>(</a:t>
            </a:r>
            <a:r>
              <a:rPr lang="en-US" sz="1800" b="1" i="1" dirty="0"/>
              <a:t>top half</a:t>
            </a:r>
            <a:r>
              <a:rPr lang="ru-RU" sz="1800" b="1" dirty="0"/>
              <a:t>)</a:t>
            </a:r>
            <a:r>
              <a:rPr lang="en-US" sz="1800" b="1" dirty="0"/>
              <a:t> </a:t>
            </a:r>
            <a:r>
              <a:rPr lang="ru-RU" sz="1800" b="1" dirty="0"/>
              <a:t>и нижнюю половину (</a:t>
            </a:r>
            <a:r>
              <a:rPr lang="en-US" sz="1800" b="1" i="1" dirty="0"/>
              <a:t>bottom half</a:t>
            </a:r>
            <a:r>
              <a:rPr lang="ru-RU" sz="1800" b="1" dirty="0"/>
              <a:t>)</a:t>
            </a:r>
            <a:r>
              <a:rPr lang="en-US" sz="1800" b="1" i="1" dirty="0"/>
              <a:t>.</a:t>
            </a:r>
          </a:p>
          <a:p>
            <a:pPr lvl="1">
              <a:defRPr/>
            </a:pPr>
            <a:r>
              <a:rPr lang="ru-RU" sz="1800" b="1" dirty="0"/>
              <a:t>Верхняя половина – это обычная процедура обработки прерываний</a:t>
            </a:r>
            <a:r>
              <a:rPr lang="en-US" sz="1800" b="1" dirty="0"/>
              <a:t>, </a:t>
            </a:r>
            <a:r>
              <a:rPr lang="ru-RU" sz="1800" b="1" dirty="0"/>
              <a:t>исполняемая с отключением рекурсивных прерываний</a:t>
            </a:r>
            <a:r>
              <a:rPr lang="en-US" sz="1800" b="1" dirty="0"/>
              <a:t>.</a:t>
            </a:r>
          </a:p>
          <a:p>
            <a:pPr lvl="1">
              <a:defRPr/>
            </a:pPr>
            <a:r>
              <a:rPr lang="ru-RU" sz="1800" b="1" dirty="0"/>
              <a:t>Нижняя половина исполняется при включенном режиме прерываний, с использованием мини-планировщика,</a:t>
            </a:r>
            <a:r>
              <a:rPr lang="en-US" sz="1800" b="1" dirty="0"/>
              <a:t> </a:t>
            </a:r>
            <a:r>
              <a:rPr lang="ru-RU" sz="1800" b="1" dirty="0"/>
              <a:t>который обеспечивает, чтобы нижние половины не прерывали друг друга</a:t>
            </a:r>
            <a:r>
              <a:rPr lang="en-US" sz="1800" b="1" dirty="0"/>
              <a:t>.</a:t>
            </a:r>
          </a:p>
          <a:p>
            <a:pPr lvl="1">
              <a:defRPr/>
            </a:pPr>
            <a:r>
              <a:rPr lang="ru-RU" sz="1800" b="1" dirty="0"/>
              <a:t>Эта архитектура дополняется механизмом</a:t>
            </a:r>
            <a:r>
              <a:rPr lang="en-US" sz="1800" b="1" dirty="0"/>
              <a:t> </a:t>
            </a:r>
            <a:r>
              <a:rPr lang="ru-RU" sz="1800" b="1" dirty="0"/>
              <a:t>для выбора нижних половинок</a:t>
            </a:r>
            <a:r>
              <a:rPr lang="en-US" sz="1800" b="1" dirty="0"/>
              <a:t> </a:t>
            </a:r>
            <a:r>
              <a:rPr lang="ru-RU" sz="1800" b="1" dirty="0"/>
              <a:t>при исполнении обычного кода ядра</a:t>
            </a:r>
            <a:r>
              <a:rPr lang="en-US" sz="1800" b="1" dirty="0"/>
              <a:t>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E6CE76-C9DB-4330-904F-A49F45AFABAA}" type="slidenum">
              <a:rPr lang="en-US" smtClean="0"/>
              <a:pPr>
                <a:defRPr/>
              </a:pPr>
              <a:t>29</a:t>
            </a:fld>
            <a:endParaRPr lang="en-US" smtClean="0"/>
          </a:p>
        </p:txBody>
      </p:sp>
      <p:sp>
        <p:nvSpPr>
          <p:cNvPr id="66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14348" y="214290"/>
            <a:ext cx="7772400" cy="609600"/>
          </a:xfrm>
        </p:spPr>
        <p:txBody>
          <a:bodyPr/>
          <a:lstStyle/>
          <a:p>
            <a:pPr>
              <a:defRPr/>
            </a:pPr>
            <a:r>
              <a:rPr lang="ru-RU" sz="3200" dirty="0"/>
              <a:t>Уровни защиты прерываний</a:t>
            </a:r>
            <a:endParaRPr lang="en-US" sz="3200" dirty="0"/>
          </a:p>
        </p:txBody>
      </p:sp>
      <p:sp>
        <p:nvSpPr>
          <p:cNvPr id="664579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533400" y="4332288"/>
            <a:ext cx="8077200" cy="2346325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 sz="2000" b="1" dirty="0"/>
              <a:t>Код каждого уровня может быть прерван кодом более высокого уровня</a:t>
            </a:r>
            <a:r>
              <a:rPr lang="en-US" sz="2000" b="1" dirty="0"/>
              <a:t>, </a:t>
            </a:r>
            <a:r>
              <a:rPr lang="ru-RU" sz="2000" b="1" dirty="0"/>
              <a:t>но никогда не будет прерван кодом того же или более низкого уровня</a:t>
            </a:r>
            <a:r>
              <a:rPr lang="en-US" sz="20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2000" b="1" dirty="0"/>
              <a:t>Пользовательский процесс может быть всегда прерван другим процессом,</a:t>
            </a:r>
            <a:r>
              <a:rPr lang="en-US" sz="2000" b="1" dirty="0"/>
              <a:t> </a:t>
            </a:r>
            <a:r>
              <a:rPr lang="ru-RU" sz="2000" b="1" dirty="0"/>
              <a:t>если </a:t>
            </a:r>
            <a:r>
              <a:rPr lang="ru-RU" sz="2000" b="1" dirty="0" smtClean="0"/>
              <a:t>происходит </a:t>
            </a:r>
            <a:r>
              <a:rPr lang="ru-RU" sz="2000" b="1" dirty="0"/>
              <a:t>прерывание для планирования в режиме разделения времени</a:t>
            </a:r>
            <a:r>
              <a:rPr lang="en-US" sz="2000" b="1" dirty="0"/>
              <a:t>.</a:t>
            </a:r>
          </a:p>
        </p:txBody>
      </p:sp>
      <p:pic>
        <p:nvPicPr>
          <p:cNvPr id="8" name="Picture 7" descr="Fig_25.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32"/>
            <a:ext cx="9001156" cy="33764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2C89B0-414C-40D7-8F37-03AF0960F4AB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6400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14348" y="357166"/>
            <a:ext cx="7848600" cy="533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/>
              <a:t>История</a:t>
            </a:r>
            <a:endParaRPr lang="en-US" dirty="0"/>
          </a:p>
        </p:txBody>
      </p:sp>
      <p:sp>
        <p:nvSpPr>
          <p:cNvPr id="6400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14400" y="1071546"/>
            <a:ext cx="7943880" cy="528641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1800" b="1" dirty="0"/>
              <a:t>Linux </a:t>
            </a:r>
            <a:r>
              <a:rPr lang="ru-RU" sz="1800" b="1" dirty="0"/>
              <a:t>– современная, свободно </a:t>
            </a:r>
            <a:r>
              <a:rPr lang="ru-RU" sz="1800" b="1" dirty="0" smtClean="0"/>
              <a:t>распространяемая </a:t>
            </a:r>
            <a:r>
              <a:rPr lang="ru-RU" sz="1800" b="1" dirty="0"/>
              <a:t>ОС, основанная на стандартах</a:t>
            </a:r>
            <a:r>
              <a:rPr lang="en-US" sz="1800" b="1" dirty="0"/>
              <a:t> UNIX</a:t>
            </a:r>
            <a:r>
              <a:rPr lang="en-US" sz="1800" b="1" dirty="0" smtClean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en-US" sz="1800" b="1" dirty="0" smtClean="0"/>
              <a:t>1983: </a:t>
            </a:r>
            <a:r>
              <a:rPr lang="ru-RU" sz="1800" b="1" dirty="0" smtClean="0"/>
              <a:t>Ричард Столмен (</a:t>
            </a:r>
            <a:r>
              <a:rPr lang="en-US" sz="1800" b="1" dirty="0" smtClean="0"/>
              <a:t>Richard Stallman) </a:t>
            </a:r>
            <a:r>
              <a:rPr lang="ru-RU" sz="1800" b="1" dirty="0" smtClean="0"/>
              <a:t>начал проект </a:t>
            </a:r>
            <a:r>
              <a:rPr lang="en-US" sz="1800" b="1" dirty="0" smtClean="0"/>
              <a:t>GNU, </a:t>
            </a:r>
            <a:r>
              <a:rPr lang="ru-RU" sz="1800" b="1" dirty="0" smtClean="0"/>
              <a:t>а в 1985 г. основал </a:t>
            </a:r>
            <a:r>
              <a:rPr lang="en-US" sz="1800" b="1" dirty="0" smtClean="0"/>
              <a:t>Free Software Foundation</a:t>
            </a:r>
            <a:r>
              <a:rPr lang="ru-RU" sz="1800" b="1" dirty="0" smtClean="0"/>
              <a:t>. Основная цель – разработка </a:t>
            </a:r>
            <a:r>
              <a:rPr lang="en-US" sz="1800" b="1" dirty="0" smtClean="0"/>
              <a:t>UNIX-</a:t>
            </a:r>
            <a:r>
              <a:rPr lang="ru-RU" sz="1800" b="1" dirty="0" smtClean="0"/>
              <a:t>подобной системы, которая состояла бы только из свободно распространяемого программного обеспечения</a:t>
            </a:r>
            <a:endParaRPr lang="en-US" sz="1800" b="1" dirty="0"/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Впервые </a:t>
            </a:r>
            <a:r>
              <a:rPr lang="en-US" sz="1800" b="1" dirty="0" smtClean="0"/>
              <a:t>Linux </a:t>
            </a:r>
            <a:r>
              <a:rPr lang="ru-RU" sz="1800" b="1" dirty="0" smtClean="0"/>
              <a:t>разработана </a:t>
            </a:r>
            <a:r>
              <a:rPr lang="ru-RU" sz="1800" b="1" dirty="0"/>
              <a:t>как небольшое, но самодостаточное ядро ОС</a:t>
            </a:r>
            <a:r>
              <a:rPr lang="en-US" sz="1800" b="1" dirty="0"/>
              <a:t> </a:t>
            </a:r>
            <a:r>
              <a:rPr lang="ru-RU" sz="1800" b="1" dirty="0"/>
              <a:t>в</a:t>
            </a:r>
            <a:r>
              <a:rPr lang="en-US" sz="1800" b="1" dirty="0"/>
              <a:t> 1991 </a:t>
            </a:r>
            <a:r>
              <a:rPr lang="ru-RU" sz="1800" b="1" dirty="0"/>
              <a:t>Линусом Торвальдсом</a:t>
            </a:r>
            <a:r>
              <a:rPr lang="en-US" sz="1800" b="1" dirty="0"/>
              <a:t> </a:t>
            </a:r>
            <a:r>
              <a:rPr lang="ru-RU" sz="1800" b="1" dirty="0"/>
              <a:t>(</a:t>
            </a:r>
            <a:r>
              <a:rPr lang="en-US" sz="1800" b="1" dirty="0" err="1"/>
              <a:t>Linus</a:t>
            </a:r>
            <a:r>
              <a:rPr lang="en-US" sz="1800" b="1" dirty="0"/>
              <a:t> </a:t>
            </a:r>
            <a:r>
              <a:rPr lang="en-US" sz="1800" b="1" dirty="0" err="1"/>
              <a:t>Torvalds</a:t>
            </a:r>
            <a:r>
              <a:rPr lang="ru-RU" sz="1800" b="1" dirty="0"/>
              <a:t>)</a:t>
            </a:r>
            <a:r>
              <a:rPr lang="en-US" sz="1800" b="1" dirty="0"/>
              <a:t>, </a:t>
            </a:r>
            <a:r>
              <a:rPr lang="ru-RU" sz="1800" b="1" dirty="0"/>
              <a:t>с основной целью добиться совместимости с </a:t>
            </a:r>
            <a:r>
              <a:rPr lang="en-US" sz="1800" b="1" dirty="0"/>
              <a:t>UNIX.</a:t>
            </a:r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История </a:t>
            </a:r>
            <a:r>
              <a:rPr lang="en-US" sz="1800" b="1" dirty="0"/>
              <a:t>Linux – </a:t>
            </a:r>
            <a:r>
              <a:rPr lang="ru-RU" sz="1800" b="1" dirty="0"/>
              <a:t>это история многолетнего (удаленного) взаимодействия пользователей всего мира</a:t>
            </a:r>
            <a:r>
              <a:rPr lang="en-US" sz="1800" b="1" dirty="0"/>
              <a:t>, </a:t>
            </a:r>
            <a:r>
              <a:rPr lang="ru-RU" sz="1800" b="1" dirty="0"/>
              <a:t>которое осуществляется почти исключительно через Интернет</a:t>
            </a:r>
            <a:r>
              <a:rPr lang="en-US" sz="18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Система была </a:t>
            </a:r>
            <a:r>
              <a:rPr lang="ru-RU" sz="1800" b="1" dirty="0" smtClean="0"/>
              <a:t>спроектирована </a:t>
            </a:r>
            <a:r>
              <a:rPr lang="ru-RU" sz="1800" b="1" dirty="0"/>
              <a:t>с целью эффективного и надежного использования на распространенных персональных компьютерах</a:t>
            </a:r>
            <a:r>
              <a:rPr lang="en-US" sz="1800" b="1" dirty="0"/>
              <a:t>, </a:t>
            </a:r>
            <a:r>
              <a:rPr lang="ru-RU" sz="1800" b="1" dirty="0"/>
              <a:t>но она также используется и на многих других аппаратных платформах</a:t>
            </a:r>
            <a:r>
              <a:rPr lang="en-US" sz="18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Основная часть ОС </a:t>
            </a:r>
            <a:r>
              <a:rPr lang="en-US" sz="1800" b="1" dirty="0"/>
              <a:t>Linux </a:t>
            </a:r>
            <a:r>
              <a:rPr lang="ru-RU" sz="1800" b="1" dirty="0"/>
              <a:t>– полностью оригинальна</a:t>
            </a:r>
            <a:r>
              <a:rPr lang="en-US" sz="1800" b="1" dirty="0"/>
              <a:t>, </a:t>
            </a:r>
            <a:r>
              <a:rPr lang="ru-RU" sz="1800" b="1" dirty="0"/>
              <a:t>но на ней может также исполняться значительная часть свободно распространяемого программного обеспечения для </a:t>
            </a:r>
            <a:r>
              <a:rPr lang="en-US" sz="1800" b="1" dirty="0"/>
              <a:t>UNIX, </a:t>
            </a:r>
            <a:r>
              <a:rPr lang="ru-RU" sz="1800" b="1" dirty="0"/>
              <a:t>и в результате имеется оригинальная свободно распространяемая совместимая с </a:t>
            </a:r>
            <a:r>
              <a:rPr lang="en-US" sz="1800" b="1" dirty="0"/>
              <a:t>UNIX </a:t>
            </a:r>
            <a:r>
              <a:rPr lang="ru-RU" sz="1800" b="1" dirty="0"/>
              <a:t>система, в которой нет ведомственного </a:t>
            </a:r>
            <a:r>
              <a:rPr lang="en-US" sz="1800" b="1" dirty="0"/>
              <a:t>(proprietary) </a:t>
            </a:r>
            <a:r>
              <a:rPr lang="ru-RU" sz="1800" b="1" dirty="0"/>
              <a:t>кода</a:t>
            </a:r>
            <a:r>
              <a:rPr lang="en-US" sz="1800" b="1" dirty="0"/>
              <a:t>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1A6917-8752-45FB-9150-138C7D7D21CA}" type="slidenum">
              <a:rPr lang="en-US" smtClean="0"/>
              <a:pPr>
                <a:defRPr/>
              </a:pPr>
              <a:t>30</a:t>
            </a:fld>
            <a:endParaRPr lang="en-US" smtClean="0"/>
          </a:p>
        </p:txBody>
      </p:sp>
      <p:sp>
        <p:nvSpPr>
          <p:cNvPr id="66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/>
              <a:t>Планирование процессов</a:t>
            </a:r>
            <a:endParaRPr lang="en-US" sz="3200"/>
          </a:p>
        </p:txBody>
      </p:sp>
      <p:sp>
        <p:nvSpPr>
          <p:cNvPr id="6656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189038" y="1095375"/>
            <a:ext cx="7240614" cy="447676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1800" b="1" dirty="0"/>
              <a:t>Linux </a:t>
            </a:r>
            <a:r>
              <a:rPr lang="ru-RU" sz="1800" b="1" dirty="0"/>
              <a:t>использует два алгоритма планирования процессов</a:t>
            </a:r>
            <a:r>
              <a:rPr lang="en-US" sz="1800" b="1" dirty="0"/>
              <a:t>:</a:t>
            </a:r>
          </a:p>
          <a:p>
            <a:pPr lvl="1">
              <a:lnSpc>
                <a:spcPct val="90000"/>
              </a:lnSpc>
              <a:defRPr/>
            </a:pPr>
            <a:r>
              <a:rPr lang="ru-RU" sz="1800" b="1" dirty="0"/>
              <a:t>Алгоритм разделения времени для равноправного планирования с прерываниями</a:t>
            </a:r>
            <a:r>
              <a:rPr lang="en-US" sz="1800" b="1" dirty="0"/>
              <a:t> </a:t>
            </a:r>
            <a:r>
              <a:rPr lang="ru-RU" sz="1800" b="1" dirty="0"/>
              <a:t>между различными процессами</a:t>
            </a:r>
            <a:endParaRPr lang="en-US" sz="1800" b="1" dirty="0"/>
          </a:p>
          <a:p>
            <a:pPr lvl="1">
              <a:lnSpc>
                <a:spcPct val="90000"/>
              </a:lnSpc>
              <a:defRPr/>
            </a:pPr>
            <a:r>
              <a:rPr lang="ru-RU" sz="1800" b="1" dirty="0"/>
              <a:t>Алгоритм реального времени для случая, когда абсолютные приоритеты более важны, чем равноправность</a:t>
            </a:r>
            <a:endParaRPr lang="en-US" sz="1800" b="1" dirty="0"/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Класс планирования процесса определяет, какой именно алгоритм применить</a:t>
            </a:r>
            <a:r>
              <a:rPr lang="en-US" sz="1800" b="1" dirty="0"/>
              <a:t>.</a:t>
            </a:r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Для процессов с разделением времени</a:t>
            </a:r>
            <a:r>
              <a:rPr lang="en-US" sz="1800" b="1" dirty="0"/>
              <a:t> Linux </a:t>
            </a:r>
            <a:r>
              <a:rPr lang="ru-RU" sz="1800" b="1" dirty="0"/>
              <a:t>использует алгоритм на основе доверия с приоритетами</a:t>
            </a:r>
            <a:r>
              <a:rPr lang="en-US" sz="1800" b="1" dirty="0"/>
              <a:t>.</a:t>
            </a:r>
          </a:p>
          <a:p>
            <a:pPr lvl="1">
              <a:lnSpc>
                <a:spcPct val="90000"/>
              </a:lnSpc>
              <a:defRPr/>
            </a:pPr>
            <a:r>
              <a:rPr lang="ru-RU" sz="1800" b="1" dirty="0" smtClean="0"/>
              <a:t>Правило</a:t>
            </a:r>
            <a:r>
              <a:rPr lang="ru-RU" sz="1800" b="1" dirty="0"/>
              <a:t> </a:t>
            </a:r>
            <a:r>
              <a:rPr lang="ru-RU" sz="1800" b="1" dirty="0" smtClean="0"/>
              <a:t>(см. ниже)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ru-RU" sz="1800" b="1" dirty="0"/>
              <a:t>учитывает как историю процесса, так и его приоритет</a:t>
            </a:r>
            <a:r>
              <a:rPr lang="en-US" sz="1800" b="1" dirty="0"/>
              <a:t>.</a:t>
            </a:r>
          </a:p>
          <a:p>
            <a:pPr lvl="1">
              <a:lnSpc>
                <a:spcPct val="90000"/>
              </a:lnSpc>
              <a:defRPr/>
            </a:pPr>
            <a:r>
              <a:rPr lang="ru-RU" sz="1800" b="1" dirty="0"/>
              <a:t>Эта </a:t>
            </a:r>
            <a:r>
              <a:rPr lang="ru-RU" sz="1800" b="1" dirty="0" smtClean="0"/>
              <a:t>система </a:t>
            </a:r>
            <a:r>
              <a:rPr lang="ru-RU" sz="1800" b="1" dirty="0"/>
              <a:t>автоматически определяет приоритеты интерактивных процессов или исполняющих ввод-вывод</a:t>
            </a:r>
            <a:r>
              <a:rPr lang="en-US" sz="1800" b="1" dirty="0"/>
              <a:t>.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1800" b="1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786182" y="5786454"/>
          <a:ext cx="2743200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Microsoft Equation 3.0" r:id="rId3" imgW="2565360" imgH="545760" progId="Equation.3">
                  <p:embed/>
                </p:oleObj>
              </mc:Choice>
              <mc:Fallback>
                <p:oleObj name="Microsoft Equation 3.0" r:id="rId3" imgW="2565360" imgH="5457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6182" y="5786454"/>
                        <a:ext cx="2743200" cy="476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80D61E-3F94-4644-8E28-65304B1CF882}" type="slidenum">
              <a:rPr lang="en-US" smtClean="0"/>
              <a:pPr>
                <a:defRPr/>
              </a:pPr>
              <a:t>31</a:t>
            </a:fld>
            <a:endParaRPr lang="en-US" smtClean="0"/>
          </a:p>
        </p:txBody>
      </p:sp>
      <p:sp>
        <p:nvSpPr>
          <p:cNvPr id="66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/>
              <a:t>Планирование процессов (прод.)</a:t>
            </a:r>
            <a:endParaRPr lang="en-US" sz="3600"/>
          </a:p>
        </p:txBody>
      </p:sp>
      <p:sp>
        <p:nvSpPr>
          <p:cNvPr id="66662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2000" b="1" dirty="0"/>
              <a:t>Linux </a:t>
            </a:r>
            <a:r>
              <a:rPr lang="ru-RU" sz="2000" b="1" dirty="0"/>
              <a:t>реализует</a:t>
            </a:r>
            <a:r>
              <a:rPr lang="en-US" sz="2000" b="1" dirty="0"/>
              <a:t> </a:t>
            </a:r>
            <a:r>
              <a:rPr lang="ru-RU" sz="2000" b="1" dirty="0"/>
              <a:t>классы планирования</a:t>
            </a:r>
            <a:r>
              <a:rPr lang="en-US" sz="2000" b="1" dirty="0"/>
              <a:t>: FIFO </a:t>
            </a:r>
            <a:r>
              <a:rPr lang="ru-RU" sz="2000" b="1" dirty="0"/>
              <a:t>и</a:t>
            </a:r>
            <a:r>
              <a:rPr lang="en-US" sz="2000" b="1" dirty="0"/>
              <a:t> round-robin; </a:t>
            </a:r>
            <a:r>
              <a:rPr lang="ru-RU" sz="2000" b="1" dirty="0"/>
              <a:t>в обоих случаях каждый процесс имеет приоритет, а не только определенный класс планирования.</a:t>
            </a:r>
            <a:endParaRPr lang="en-US" sz="2000" b="1" dirty="0"/>
          </a:p>
          <a:p>
            <a:pPr lvl="1">
              <a:lnSpc>
                <a:spcPct val="90000"/>
              </a:lnSpc>
              <a:defRPr/>
            </a:pPr>
            <a:r>
              <a:rPr lang="ru-RU" sz="2000" b="1" dirty="0"/>
              <a:t>Планировщик запускает процесс с наивысшим приоритетом</a:t>
            </a:r>
            <a:r>
              <a:rPr lang="en-US" sz="2000" b="1" dirty="0"/>
              <a:t>; </a:t>
            </a:r>
            <a:r>
              <a:rPr lang="ru-RU" sz="2000" b="1" dirty="0"/>
              <a:t>для процессов с одним и тем же приоритетом</a:t>
            </a:r>
            <a:r>
              <a:rPr lang="en-US" sz="2000" b="1" dirty="0"/>
              <a:t>, </a:t>
            </a:r>
            <a:r>
              <a:rPr lang="ru-RU" sz="2000" b="1" dirty="0"/>
              <a:t>он исполняет процесс, каторый дольше всего ждал</a:t>
            </a:r>
            <a:r>
              <a:rPr lang="en-US" sz="2000" b="1" dirty="0"/>
              <a:t> 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b="1" dirty="0"/>
              <a:t>FIFO </a:t>
            </a:r>
            <a:r>
              <a:rPr lang="ru-RU" sz="2000" b="1" dirty="0"/>
              <a:t>– процессы исполняются до их завершения или блокировки</a:t>
            </a:r>
            <a:r>
              <a:rPr lang="en-US" sz="2000" b="1" dirty="0"/>
              <a:t> </a:t>
            </a:r>
          </a:p>
          <a:p>
            <a:pPr lvl="1">
              <a:lnSpc>
                <a:spcPct val="90000"/>
              </a:lnSpc>
              <a:defRPr/>
            </a:pPr>
            <a:r>
              <a:rPr lang="en-US" sz="2000" b="1" dirty="0"/>
              <a:t>round-robin </a:t>
            </a:r>
            <a:r>
              <a:rPr lang="ru-RU" sz="2000" b="1" dirty="0"/>
              <a:t>– процесс будет прерван через некоторое время</a:t>
            </a:r>
            <a:r>
              <a:rPr lang="en-US" sz="2000" b="1" dirty="0"/>
              <a:t> </a:t>
            </a:r>
            <a:r>
              <a:rPr lang="ru-RU" sz="2000" b="1" dirty="0"/>
              <a:t>и помещен в конец очереди планирования</a:t>
            </a:r>
            <a:r>
              <a:rPr lang="en-US" sz="2000" b="1" dirty="0"/>
              <a:t>, </a:t>
            </a:r>
            <a:r>
              <a:rPr lang="ru-RU" sz="2000" b="1" dirty="0"/>
              <a:t>так что </a:t>
            </a:r>
            <a:r>
              <a:rPr lang="en-US" sz="2000" b="1" dirty="0"/>
              <a:t>RR-</a:t>
            </a:r>
            <a:r>
              <a:rPr lang="ru-RU" sz="2000" b="1" dirty="0"/>
              <a:t>процессы одинакового приоритета автоматически разделяют время между собой</a:t>
            </a:r>
            <a:r>
              <a:rPr lang="en-US" sz="2000" b="1" dirty="0"/>
              <a:t>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30BCC4-E4F2-45D6-8AFE-A49F8209D513}" type="slidenum">
              <a:rPr lang="en-US" smtClean="0"/>
              <a:pPr>
                <a:defRPr/>
              </a:pPr>
              <a:t>32</a:t>
            </a:fld>
            <a:endParaRPr lang="en-US" smtClean="0"/>
          </a:p>
        </p:txBody>
      </p:sp>
      <p:sp>
        <p:nvSpPr>
          <p:cNvPr id="66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85786" y="357166"/>
            <a:ext cx="80772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dirty="0" smtClean="0"/>
              <a:t>Поддержка симметричного</a:t>
            </a:r>
            <a:br>
              <a:rPr lang="ru-RU" sz="3600" dirty="0" smtClean="0"/>
            </a:br>
            <a:r>
              <a:rPr lang="ru-RU" sz="3600" dirty="0" smtClean="0"/>
              <a:t>мультипроцессирования (</a:t>
            </a:r>
            <a:r>
              <a:rPr lang="en-US" sz="3600" dirty="0" smtClean="0"/>
              <a:t>SMP)</a:t>
            </a:r>
            <a:endParaRPr lang="en-US" sz="3600" dirty="0"/>
          </a:p>
        </p:txBody>
      </p:sp>
      <p:sp>
        <p:nvSpPr>
          <p:cNvPr id="66765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en-US" sz="2800" b="1" dirty="0"/>
              <a:t>Linux 2.0 </a:t>
            </a:r>
            <a:r>
              <a:rPr lang="ru-RU" sz="2800" b="1" dirty="0"/>
              <a:t>была первым ядром</a:t>
            </a:r>
            <a:r>
              <a:rPr lang="en-US" sz="2800" b="1" dirty="0"/>
              <a:t> Linux</a:t>
            </a:r>
            <a:r>
              <a:rPr lang="ru-RU" sz="2800" b="1" dirty="0"/>
              <a:t>,</a:t>
            </a:r>
            <a:r>
              <a:rPr lang="en-US" sz="2800" b="1" dirty="0"/>
              <a:t> </a:t>
            </a:r>
            <a:r>
              <a:rPr lang="ru-RU" sz="2800" b="1" dirty="0"/>
              <a:t>поддерживающим </a:t>
            </a:r>
            <a:r>
              <a:rPr lang="en-US" sz="2800" b="1" dirty="0"/>
              <a:t>SMP</a:t>
            </a:r>
            <a:r>
              <a:rPr lang="ru-RU" sz="2800" b="1" dirty="0"/>
              <a:t>-оборудование</a:t>
            </a:r>
            <a:r>
              <a:rPr lang="en-US" sz="2800" b="1" dirty="0"/>
              <a:t>; </a:t>
            </a:r>
            <a:r>
              <a:rPr lang="ru-RU" sz="2800" b="1" dirty="0"/>
              <a:t>различные процессы или потоки могут исполняться параллельно на нескольких процессорах</a:t>
            </a:r>
            <a:endParaRPr lang="en-US" sz="2800" b="1" dirty="0"/>
          </a:p>
          <a:p>
            <a:pPr>
              <a:lnSpc>
                <a:spcPct val="90000"/>
              </a:lnSpc>
              <a:defRPr/>
            </a:pPr>
            <a:r>
              <a:rPr lang="ru-RU" sz="2800" b="1" dirty="0"/>
              <a:t>Для соблюдения требований ядра об исполнении без прерываний</a:t>
            </a:r>
            <a:r>
              <a:rPr lang="en-US" sz="2800" b="1" dirty="0"/>
              <a:t>, SMP </a:t>
            </a:r>
            <a:r>
              <a:rPr lang="ru-RU" sz="2800" b="1" dirty="0"/>
              <a:t>накладывает следующее ограничение</a:t>
            </a:r>
            <a:r>
              <a:rPr lang="en-US" sz="2800" b="1" dirty="0"/>
              <a:t>: </a:t>
            </a:r>
            <a:r>
              <a:rPr lang="ru-RU" sz="2800" b="1" dirty="0"/>
              <a:t>не более чем один </a:t>
            </a:r>
            <a:r>
              <a:rPr lang="ru-RU" sz="2800" b="1" dirty="0" smtClean="0"/>
              <a:t>процесс </a:t>
            </a:r>
            <a:r>
              <a:rPr lang="ru-RU" sz="2800" b="1" dirty="0"/>
              <a:t>в каждый момент может исполнять код в режиме ядра</a:t>
            </a:r>
            <a:r>
              <a:rPr lang="en-US" sz="2800" b="1" dirty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9401F-FC1F-463D-884F-3FC3D3B46C61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6410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04800"/>
            <a:ext cx="7772400" cy="533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Ядро</a:t>
            </a:r>
            <a:r>
              <a:rPr lang="en-US"/>
              <a:t> Linux</a:t>
            </a:r>
          </a:p>
        </p:txBody>
      </p:sp>
      <p:sp>
        <p:nvSpPr>
          <p:cNvPr id="6410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71472" y="928670"/>
            <a:ext cx="8153400" cy="54864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sz="1800" b="1" dirty="0"/>
              <a:t>Версия</a:t>
            </a:r>
            <a:r>
              <a:rPr lang="en-US" sz="1800" b="1" dirty="0"/>
              <a:t> 0.01 (</a:t>
            </a:r>
            <a:r>
              <a:rPr lang="ru-RU" sz="1800" b="1" dirty="0"/>
              <a:t>май </a:t>
            </a:r>
            <a:r>
              <a:rPr lang="en-US" sz="1800" b="1" dirty="0"/>
              <a:t>1991) </a:t>
            </a:r>
            <a:r>
              <a:rPr lang="ru-RU" sz="1800" b="1" dirty="0"/>
              <a:t>не содержала сетевых средств</a:t>
            </a:r>
            <a:r>
              <a:rPr lang="en-US" sz="1800" b="1" dirty="0"/>
              <a:t>, </a:t>
            </a:r>
            <a:r>
              <a:rPr lang="ru-RU" sz="1800" b="1" dirty="0"/>
              <a:t>выполнялась только на </a:t>
            </a:r>
            <a:r>
              <a:rPr lang="en-US" sz="1800" b="1" dirty="0"/>
              <a:t> 80386-</a:t>
            </a:r>
            <a:r>
              <a:rPr lang="ru-RU" sz="1800" b="1" dirty="0"/>
              <a:t>совместимых</a:t>
            </a:r>
            <a:r>
              <a:rPr lang="en-US" sz="1800" b="1" dirty="0"/>
              <a:t> Intel </a:t>
            </a:r>
            <a:r>
              <a:rPr lang="ru-RU" sz="1800" b="1" dirty="0"/>
              <a:t>– процессорах, имела очень ограниченный набор драйверов устройств</a:t>
            </a:r>
            <a:r>
              <a:rPr lang="en-US" sz="1800" b="1" dirty="0"/>
              <a:t> </a:t>
            </a:r>
            <a:r>
              <a:rPr lang="ru-RU" sz="1800" b="1" dirty="0"/>
              <a:t> и поддерживала только файловую систему </a:t>
            </a:r>
            <a:r>
              <a:rPr lang="en-US" sz="1800" b="1" dirty="0" smtClean="0"/>
              <a:t>MINIX (MINIX – </a:t>
            </a:r>
            <a:r>
              <a:rPr lang="ru-RU" sz="1800" b="1" dirty="0" smtClean="0"/>
              <a:t>операционная система типа </a:t>
            </a:r>
            <a:r>
              <a:rPr lang="en-US" sz="1800" b="1" dirty="0" smtClean="0"/>
              <a:t>UNIX, </a:t>
            </a:r>
            <a:r>
              <a:rPr lang="ru-RU" sz="1800" b="1" dirty="0" smtClean="0"/>
              <a:t>разработанная </a:t>
            </a:r>
            <a:r>
              <a:rPr lang="en-US" sz="1800" b="1" dirty="0" smtClean="0"/>
              <a:t>Andrew </a:t>
            </a:r>
            <a:r>
              <a:rPr lang="en-US" sz="1800" b="1" dirty="0" err="1" smtClean="0"/>
              <a:t>Tannenbaum</a:t>
            </a:r>
            <a:r>
              <a:rPr lang="en-US" sz="1800" b="1" dirty="0" smtClean="0"/>
              <a:t>).</a:t>
            </a:r>
            <a:endParaRPr lang="en-US" sz="1800" b="1" dirty="0"/>
          </a:p>
          <a:p>
            <a:pPr>
              <a:defRPr/>
            </a:pPr>
            <a:r>
              <a:rPr lang="en-US" sz="1800" b="1" dirty="0"/>
              <a:t>Linux 1.0 (</a:t>
            </a:r>
            <a:r>
              <a:rPr lang="ru-RU" sz="1800" b="1" dirty="0"/>
              <a:t>март</a:t>
            </a:r>
            <a:r>
              <a:rPr lang="en-US" sz="1800" b="1" dirty="0"/>
              <a:t> 1994) </a:t>
            </a:r>
            <a:r>
              <a:rPr lang="ru-RU" sz="1800" b="1" dirty="0"/>
              <a:t>включала следующие новые возможности</a:t>
            </a:r>
            <a:r>
              <a:rPr lang="en-US" sz="1800" b="1" dirty="0"/>
              <a:t>:</a:t>
            </a:r>
          </a:p>
          <a:p>
            <a:pPr lvl="1">
              <a:defRPr/>
            </a:pPr>
            <a:r>
              <a:rPr lang="ru-RU" sz="1800" b="1" dirty="0"/>
              <a:t>Поддержку стандартных для </a:t>
            </a:r>
            <a:r>
              <a:rPr lang="en-US" sz="1800" b="1" dirty="0"/>
              <a:t> UNIX</a:t>
            </a:r>
            <a:r>
              <a:rPr lang="ru-RU" sz="1800" b="1" dirty="0"/>
              <a:t> сетевых протоколов</a:t>
            </a:r>
            <a:r>
              <a:rPr lang="en-US" sz="1800" b="1" dirty="0"/>
              <a:t> TCP/IP</a:t>
            </a:r>
          </a:p>
          <a:p>
            <a:pPr lvl="1">
              <a:defRPr/>
            </a:pPr>
            <a:r>
              <a:rPr lang="en-US" sz="1800" b="1" dirty="0"/>
              <a:t>BSD-</a:t>
            </a:r>
            <a:r>
              <a:rPr lang="ru-RU" sz="1800" b="1" dirty="0" smtClean="0"/>
              <a:t>совместимый </a:t>
            </a:r>
            <a:r>
              <a:rPr lang="ru-RU" sz="1800" b="1" dirty="0"/>
              <a:t>интерфейс сокетов</a:t>
            </a:r>
            <a:r>
              <a:rPr lang="en-US" sz="1800" b="1" dirty="0"/>
              <a:t> </a:t>
            </a:r>
            <a:r>
              <a:rPr lang="ru-RU" sz="1800" b="1" dirty="0"/>
              <a:t>для сетевого программирования</a:t>
            </a:r>
            <a:endParaRPr lang="en-US" sz="1800" b="1" dirty="0"/>
          </a:p>
          <a:p>
            <a:pPr lvl="1">
              <a:defRPr/>
            </a:pPr>
            <a:r>
              <a:rPr lang="ru-RU" sz="1800" b="1" dirty="0"/>
              <a:t>Поддержку драйверов устройств для использования</a:t>
            </a:r>
            <a:r>
              <a:rPr lang="en-US" sz="1800" b="1" dirty="0"/>
              <a:t> IP </a:t>
            </a:r>
            <a:r>
              <a:rPr lang="ru-RU" sz="1800" b="1" dirty="0"/>
              <a:t>в сетях типа</a:t>
            </a:r>
            <a:r>
              <a:rPr lang="en-US" sz="1800" b="1" dirty="0"/>
              <a:t> Ethernet</a:t>
            </a:r>
          </a:p>
          <a:p>
            <a:pPr lvl="1">
              <a:defRPr/>
            </a:pPr>
            <a:r>
              <a:rPr lang="ru-RU" sz="1800" b="1" dirty="0"/>
              <a:t>Расширенную файловую систему</a:t>
            </a:r>
            <a:endParaRPr lang="en-US" sz="1800" b="1" dirty="0"/>
          </a:p>
          <a:p>
            <a:pPr lvl="1">
              <a:defRPr/>
            </a:pPr>
            <a:r>
              <a:rPr lang="ru-RU" sz="1800" b="1" dirty="0"/>
              <a:t>Поддержку большого диапазона</a:t>
            </a:r>
            <a:r>
              <a:rPr lang="en-US" sz="1800" b="1" dirty="0"/>
              <a:t> SCSI </a:t>
            </a:r>
            <a:r>
              <a:rPr lang="ru-RU" sz="1800" b="1" dirty="0"/>
              <a:t>– контроллеров для высокопроизводительного доступа к дискам</a:t>
            </a:r>
            <a:endParaRPr lang="en-US" sz="1800" b="1" dirty="0"/>
          </a:p>
          <a:p>
            <a:pPr>
              <a:defRPr/>
            </a:pPr>
            <a:r>
              <a:rPr lang="ru-RU" sz="1800" b="1" dirty="0"/>
              <a:t>Версия</a:t>
            </a:r>
            <a:r>
              <a:rPr lang="en-US" sz="1800" b="1" dirty="0"/>
              <a:t> 1.2 (</a:t>
            </a:r>
            <a:r>
              <a:rPr lang="ru-RU" sz="1800" b="1" dirty="0"/>
              <a:t>март</a:t>
            </a:r>
            <a:r>
              <a:rPr lang="en-US" sz="1800" b="1" dirty="0"/>
              <a:t> 1995) </a:t>
            </a:r>
            <a:r>
              <a:rPr lang="ru-RU" sz="1800" b="1" dirty="0"/>
              <a:t>была последней версией ядра </a:t>
            </a:r>
            <a:r>
              <a:rPr lang="en-US" sz="1800" b="1" dirty="0"/>
              <a:t> Linux </a:t>
            </a:r>
            <a:r>
              <a:rPr lang="ru-RU" sz="1800" b="1" dirty="0"/>
              <a:t>только для </a:t>
            </a:r>
            <a:r>
              <a:rPr lang="en-US" sz="1800" b="1" dirty="0"/>
              <a:t>PC.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BFCC8-868D-4019-AE0D-943B420F75B2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6420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04800"/>
            <a:ext cx="7772400" cy="533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/>
              <a:t>Linux 2.0</a:t>
            </a:r>
          </a:p>
        </p:txBody>
      </p:sp>
      <p:sp>
        <p:nvSpPr>
          <p:cNvPr id="6420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222375" y="1270000"/>
            <a:ext cx="7083425" cy="52070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1800" b="1" dirty="0"/>
              <a:t>Выпущена в июне</a:t>
            </a:r>
            <a:r>
              <a:rPr lang="en-US" sz="1800" b="1" dirty="0"/>
              <a:t> 1996, </a:t>
            </a:r>
            <a:r>
              <a:rPr lang="ru-RU" sz="1800" b="1" dirty="0"/>
              <a:t> со следующими новыми возможностями</a:t>
            </a:r>
            <a:r>
              <a:rPr lang="en-US" sz="1800" b="1" dirty="0"/>
              <a:t>:</a:t>
            </a:r>
          </a:p>
          <a:p>
            <a:pPr lvl="1">
              <a:lnSpc>
                <a:spcPct val="90000"/>
              </a:lnSpc>
              <a:defRPr/>
            </a:pPr>
            <a:r>
              <a:rPr lang="ru-RU" sz="1800" b="1" dirty="0"/>
              <a:t>Поддержкой нескольких аппаратных архитектур</a:t>
            </a:r>
            <a:r>
              <a:rPr lang="en-US" sz="1800" b="1" dirty="0"/>
              <a:t>, </a:t>
            </a:r>
            <a:r>
              <a:rPr lang="ru-RU" sz="1800" b="1" dirty="0"/>
              <a:t>включая полный 64-разрядный перенос на рабочие станции </a:t>
            </a:r>
            <a:r>
              <a:rPr lang="en-US" sz="1800" b="1" dirty="0"/>
              <a:t>Digital Alpha (</a:t>
            </a:r>
            <a:r>
              <a:rPr lang="ru-RU" sz="1800" b="1" dirty="0"/>
              <a:t>первые 64-разрядные рабочие станции в мире)</a:t>
            </a:r>
            <a:r>
              <a:rPr lang="en-US" sz="1800" b="1" dirty="0"/>
              <a:t>.</a:t>
            </a:r>
          </a:p>
          <a:p>
            <a:pPr lvl="1">
              <a:lnSpc>
                <a:spcPct val="90000"/>
              </a:lnSpc>
              <a:defRPr/>
            </a:pPr>
            <a:r>
              <a:rPr lang="ru-RU" sz="1800" b="1" dirty="0"/>
              <a:t>Поддержкой многопроцессорной архитектуры</a:t>
            </a:r>
            <a:endParaRPr lang="en-US" sz="1800" b="1" dirty="0"/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Другие новые возможности</a:t>
            </a:r>
            <a:r>
              <a:rPr lang="en-US" sz="1800" b="1" dirty="0"/>
              <a:t>:</a:t>
            </a:r>
          </a:p>
          <a:p>
            <a:pPr lvl="1">
              <a:lnSpc>
                <a:spcPct val="90000"/>
              </a:lnSpc>
              <a:defRPr/>
            </a:pPr>
            <a:r>
              <a:rPr lang="ru-RU" sz="1800" b="1" dirty="0"/>
              <a:t>Улучшенный код для управления памятью</a:t>
            </a:r>
            <a:endParaRPr lang="en-US" sz="1800" b="1" dirty="0"/>
          </a:p>
          <a:p>
            <a:pPr lvl="1">
              <a:lnSpc>
                <a:spcPct val="90000"/>
              </a:lnSpc>
              <a:defRPr/>
            </a:pPr>
            <a:r>
              <a:rPr lang="ru-RU" sz="1800" b="1" dirty="0"/>
              <a:t>Улучшенная производительность</a:t>
            </a:r>
            <a:r>
              <a:rPr lang="en-US" sz="1800" b="1" dirty="0"/>
              <a:t> TCP/IP </a:t>
            </a:r>
            <a:endParaRPr lang="ru-RU" sz="1800" b="1" dirty="0"/>
          </a:p>
          <a:p>
            <a:pPr lvl="1">
              <a:lnSpc>
                <a:spcPct val="90000"/>
              </a:lnSpc>
              <a:defRPr/>
            </a:pPr>
            <a:r>
              <a:rPr lang="ru-RU" sz="1800" b="1" dirty="0"/>
              <a:t>Поддержку внутренних потоков </a:t>
            </a:r>
            <a:r>
              <a:rPr lang="en-US" sz="1800" b="1" dirty="0"/>
              <a:t>(threads) </a:t>
            </a:r>
            <a:r>
              <a:rPr lang="ru-RU" sz="1800" b="1" dirty="0"/>
              <a:t>ядра ОС</a:t>
            </a:r>
            <a:r>
              <a:rPr lang="en-US" sz="1800" b="1" dirty="0"/>
              <a:t>, </a:t>
            </a:r>
            <a:r>
              <a:rPr lang="ru-RU" sz="1800" b="1" dirty="0"/>
              <a:t>для обработки зависимостей между загрузочными модулями</a:t>
            </a:r>
            <a:r>
              <a:rPr lang="en-US" sz="1800" b="1" dirty="0"/>
              <a:t>, </a:t>
            </a:r>
            <a:r>
              <a:rPr lang="ru-RU" sz="1800" b="1" dirty="0"/>
              <a:t>и для автоматической загрузки модулей по требованию</a:t>
            </a:r>
            <a:r>
              <a:rPr lang="en-US" sz="1800" b="1" dirty="0"/>
              <a:t>.</a:t>
            </a:r>
          </a:p>
          <a:p>
            <a:pPr lvl="1">
              <a:lnSpc>
                <a:spcPct val="90000"/>
              </a:lnSpc>
              <a:defRPr/>
            </a:pPr>
            <a:r>
              <a:rPr lang="ru-RU" sz="1800" b="1" dirty="0"/>
              <a:t>Стандартизованный конфигурационный интерфейс</a:t>
            </a:r>
            <a:endParaRPr lang="en-US" sz="1800" b="1" dirty="0"/>
          </a:p>
          <a:p>
            <a:pPr>
              <a:lnSpc>
                <a:spcPct val="90000"/>
              </a:lnSpc>
              <a:defRPr/>
            </a:pPr>
            <a:r>
              <a:rPr lang="ru-RU" sz="1800" b="1" dirty="0"/>
              <a:t>Доступна на процессорах </a:t>
            </a:r>
            <a:r>
              <a:rPr lang="en-US" sz="1800" b="1" dirty="0"/>
              <a:t>Motorola 68000, Sun SPARC,  </a:t>
            </a:r>
            <a:r>
              <a:rPr lang="ru-RU" sz="1800" b="1" dirty="0"/>
              <a:t> </a:t>
            </a:r>
            <a:r>
              <a:rPr lang="en-US" sz="1800" b="1" dirty="0"/>
              <a:t>PC</a:t>
            </a:r>
            <a:r>
              <a:rPr lang="ru-RU" sz="1800" b="1" dirty="0"/>
              <a:t> </a:t>
            </a:r>
            <a:r>
              <a:rPr lang="en-US" sz="1800" b="1" dirty="0"/>
              <a:t>(x86) </a:t>
            </a:r>
            <a:r>
              <a:rPr lang="ru-RU" sz="1800" b="1" dirty="0"/>
              <a:t>и </a:t>
            </a:r>
            <a:r>
              <a:rPr lang="en-US" sz="1800" b="1" dirty="0"/>
              <a:t>PowerMac.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096264-A7A9-464C-9A4F-DE6BA447E00C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64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6683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Система</a:t>
            </a:r>
            <a:r>
              <a:rPr lang="en-US"/>
              <a:t> Linux</a:t>
            </a:r>
          </a:p>
        </p:txBody>
      </p:sp>
      <p:sp>
        <p:nvSpPr>
          <p:cNvPr id="6430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4213" y="1196975"/>
            <a:ext cx="7848600" cy="51816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000" b="1" dirty="0"/>
              <a:t>Linux </a:t>
            </a:r>
            <a:r>
              <a:rPr lang="ru-RU" sz="2000" b="1" dirty="0"/>
              <a:t>использует многие инструменты, разработанные как части</a:t>
            </a:r>
            <a:r>
              <a:rPr lang="en-US" sz="2000" b="1" dirty="0"/>
              <a:t> Berkeley BSD UNIX,  </a:t>
            </a:r>
            <a:r>
              <a:rPr lang="ru-RU" sz="2000" b="1" dirty="0"/>
              <a:t>системы </a:t>
            </a:r>
            <a:r>
              <a:rPr lang="en-US" sz="2000" b="1" dirty="0"/>
              <a:t> X  Window </a:t>
            </a:r>
            <a:r>
              <a:rPr lang="ru-RU" sz="2000" b="1" dirty="0"/>
              <a:t>разработки </a:t>
            </a:r>
            <a:r>
              <a:rPr lang="en-US" sz="2000" b="1" dirty="0"/>
              <a:t>MIT, </a:t>
            </a:r>
            <a:r>
              <a:rPr lang="ru-RU" sz="2000" b="1" dirty="0"/>
              <a:t>а также проекта </a:t>
            </a:r>
            <a:r>
              <a:rPr lang="en-US" sz="2000" b="1" dirty="0"/>
              <a:t>GNU </a:t>
            </a:r>
            <a:r>
              <a:rPr lang="ru-RU" sz="2000" b="1" dirty="0"/>
              <a:t>некоммерческой ассоциации</a:t>
            </a:r>
            <a:r>
              <a:rPr lang="en-US" sz="2000" b="1" dirty="0"/>
              <a:t> Free Software Foundation (FSF).</a:t>
            </a:r>
          </a:p>
          <a:p>
            <a:pPr>
              <a:defRPr/>
            </a:pPr>
            <a:r>
              <a:rPr lang="ru-RU" sz="2000" b="1" dirty="0"/>
              <a:t>Минимальный набор системных библиотек был разработан как часть проекта </a:t>
            </a:r>
            <a:r>
              <a:rPr lang="en-US" sz="2000" b="1" dirty="0"/>
              <a:t>GNU, </a:t>
            </a:r>
            <a:r>
              <a:rPr lang="ru-RU" sz="2000" b="1" dirty="0"/>
              <a:t> с улучшениями, разработанными сообществом </a:t>
            </a:r>
            <a:r>
              <a:rPr lang="en-US" sz="2000" b="1" dirty="0"/>
              <a:t>Linux.</a:t>
            </a:r>
          </a:p>
          <a:p>
            <a:pPr>
              <a:defRPr/>
            </a:pPr>
            <a:r>
              <a:rPr lang="ru-RU" sz="2000" b="1" dirty="0"/>
              <a:t>Средства сетевого администрирования </a:t>
            </a:r>
            <a:r>
              <a:rPr lang="en-US" sz="2000" b="1" dirty="0"/>
              <a:t>Linux </a:t>
            </a:r>
            <a:r>
              <a:rPr lang="ru-RU" sz="2000" b="1" dirty="0"/>
              <a:t>были разработаны на основе </a:t>
            </a:r>
            <a:r>
              <a:rPr lang="en-US" sz="2000" b="1" dirty="0"/>
              <a:t> 4.3</a:t>
            </a:r>
            <a:r>
              <a:rPr lang="ru-RU" sz="2000" b="1" dirty="0"/>
              <a:t> </a:t>
            </a:r>
            <a:r>
              <a:rPr lang="en-US" sz="2000" b="1" dirty="0"/>
              <a:t>BSD</a:t>
            </a:r>
            <a:r>
              <a:rPr lang="ru-RU" sz="2000" b="1" dirty="0"/>
              <a:t> </a:t>
            </a:r>
            <a:r>
              <a:rPr lang="en-US" sz="2000" b="1" dirty="0"/>
              <a:t>UNIX;  </a:t>
            </a:r>
            <a:r>
              <a:rPr lang="ru-RU" sz="2000" b="1" dirty="0"/>
              <a:t>недавние производные от </a:t>
            </a:r>
            <a:r>
              <a:rPr lang="en-US" sz="2000" b="1" dirty="0"/>
              <a:t>BSD (</a:t>
            </a:r>
            <a:r>
              <a:rPr lang="ru-RU" sz="2000" b="1" dirty="0"/>
              <a:t>например,</a:t>
            </a:r>
            <a:r>
              <a:rPr lang="en-US" sz="2000" b="1" dirty="0"/>
              <a:t> Free BSD</a:t>
            </a:r>
            <a:r>
              <a:rPr lang="ru-RU" sz="2000" b="1" dirty="0"/>
              <a:t>), в свою очередь,</a:t>
            </a:r>
            <a:r>
              <a:rPr lang="en-US" sz="2000" b="1" dirty="0"/>
              <a:t> </a:t>
            </a:r>
            <a:r>
              <a:rPr lang="ru-RU" sz="2000" b="1" dirty="0"/>
              <a:t>заимствовали код из </a:t>
            </a:r>
            <a:r>
              <a:rPr lang="en-US" sz="2000" b="1" dirty="0"/>
              <a:t>Linux.</a:t>
            </a:r>
          </a:p>
          <a:p>
            <a:pPr>
              <a:defRPr/>
            </a:pPr>
            <a:r>
              <a:rPr lang="ru-RU" sz="2000" b="1" dirty="0"/>
              <a:t>Система</a:t>
            </a:r>
            <a:r>
              <a:rPr lang="en-US" sz="2000" b="1" dirty="0"/>
              <a:t> Linux </a:t>
            </a:r>
            <a:r>
              <a:rPr lang="ru-RU" sz="2000" b="1" dirty="0"/>
              <a:t>поддерживается слабо связанной сетью разработчиков,</a:t>
            </a:r>
            <a:r>
              <a:rPr lang="en-US" sz="2000" b="1" dirty="0"/>
              <a:t> </a:t>
            </a:r>
            <a:r>
              <a:rPr lang="ru-RU" sz="2000" b="1" dirty="0"/>
              <a:t>взаимодействующих через</a:t>
            </a:r>
            <a:r>
              <a:rPr lang="en-US" sz="2000" b="1" dirty="0"/>
              <a:t> Internet</a:t>
            </a:r>
            <a:r>
              <a:rPr lang="ru-RU" sz="2000" b="1" dirty="0"/>
              <a:t>. </a:t>
            </a:r>
            <a:r>
              <a:rPr lang="en-US" sz="2000" b="1" dirty="0"/>
              <a:t> </a:t>
            </a:r>
            <a:r>
              <a:rPr lang="ru-RU" sz="2000" b="1" dirty="0"/>
              <a:t>Небольшое число публично доступных</a:t>
            </a:r>
            <a:r>
              <a:rPr lang="en-US" sz="2000" b="1" dirty="0"/>
              <a:t> ftp</a:t>
            </a:r>
            <a:r>
              <a:rPr lang="ru-RU" sz="2000" b="1" dirty="0"/>
              <a:t>-серверов</a:t>
            </a:r>
            <a:r>
              <a:rPr lang="en-US" sz="2000" b="1" dirty="0"/>
              <a:t> </a:t>
            </a:r>
            <a:r>
              <a:rPr lang="ru-RU" sz="2000" b="1" dirty="0"/>
              <a:t>используются как хранилища информации о де-факто стандартах</a:t>
            </a:r>
            <a:r>
              <a:rPr lang="en-US" sz="2000" b="1" dirty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CF8E7-09B0-4CBC-A7B1-B6211ABA19A0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64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609600"/>
            <a:ext cx="7924800" cy="457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Дистрибутивы </a:t>
            </a:r>
            <a:r>
              <a:rPr lang="en-US"/>
              <a:t>Linux</a:t>
            </a:r>
          </a:p>
        </p:txBody>
      </p:sp>
      <p:sp>
        <p:nvSpPr>
          <p:cNvPr id="64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447800"/>
            <a:ext cx="8229600" cy="50292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sz="2000" b="1" dirty="0"/>
              <a:t>Стандартный предварительно откомпилированный набор пакетов</a:t>
            </a:r>
            <a:r>
              <a:rPr lang="en-US" sz="2000" b="1" dirty="0"/>
              <a:t>, </a:t>
            </a:r>
            <a:r>
              <a:rPr lang="ru-RU" sz="2000" b="1" dirty="0"/>
              <a:t>или</a:t>
            </a:r>
            <a:r>
              <a:rPr lang="en-US" sz="2000" b="1" dirty="0"/>
              <a:t> </a:t>
            </a:r>
            <a:r>
              <a:rPr lang="ru-RU" sz="2000" b="1" i="1" dirty="0"/>
              <a:t>дистрибутивов</a:t>
            </a:r>
            <a:r>
              <a:rPr lang="en-US" sz="2000" b="1" dirty="0"/>
              <a:t>, </a:t>
            </a:r>
            <a:r>
              <a:rPr lang="ru-RU" sz="2000" b="1" dirty="0"/>
              <a:t>включает базовую систему</a:t>
            </a:r>
            <a:r>
              <a:rPr lang="en-US" sz="2000" b="1" dirty="0"/>
              <a:t> Linux</a:t>
            </a:r>
            <a:r>
              <a:rPr lang="ru-RU" sz="2000" b="1" dirty="0"/>
              <a:t>,</a:t>
            </a:r>
            <a:r>
              <a:rPr lang="en-US" sz="2000" b="1" dirty="0"/>
              <a:t> </a:t>
            </a:r>
            <a:r>
              <a:rPr lang="ru-RU" sz="2000" b="1" dirty="0"/>
              <a:t>утилиты для инсталляции системы и управления системой</a:t>
            </a:r>
            <a:r>
              <a:rPr lang="en-US" sz="2000" b="1" dirty="0"/>
              <a:t>, </a:t>
            </a:r>
            <a:r>
              <a:rPr lang="ru-RU" sz="2000" b="1" dirty="0"/>
              <a:t>а также готовые к инсталляции пакеты инструментов для</a:t>
            </a:r>
            <a:r>
              <a:rPr lang="en-US" sz="2000" b="1" dirty="0"/>
              <a:t> UNIX.</a:t>
            </a:r>
          </a:p>
          <a:p>
            <a:pPr>
              <a:defRPr/>
            </a:pPr>
            <a:r>
              <a:rPr lang="ru-RU" sz="2000" b="1" dirty="0" smtClean="0"/>
              <a:t>Ранние </a:t>
            </a:r>
            <a:r>
              <a:rPr lang="ru-RU" sz="2000" b="1" dirty="0"/>
              <a:t>дистрибутивы включали</a:t>
            </a:r>
            <a:r>
              <a:rPr lang="en-US" sz="2000" b="1" dirty="0"/>
              <a:t> SLS </a:t>
            </a:r>
            <a:r>
              <a:rPr lang="ru-RU" sz="2000" b="1" dirty="0"/>
              <a:t>и</a:t>
            </a:r>
            <a:r>
              <a:rPr lang="en-US" sz="2000" b="1" dirty="0"/>
              <a:t> </a:t>
            </a:r>
            <a:r>
              <a:rPr lang="en-US" sz="2000" b="1" dirty="0" err="1"/>
              <a:t>Slackware</a:t>
            </a:r>
            <a:r>
              <a:rPr lang="en-US" sz="2000" b="1" dirty="0"/>
              <a:t>.  </a:t>
            </a:r>
            <a:r>
              <a:rPr lang="en-US" sz="2000" b="1" i="1" dirty="0"/>
              <a:t>Red Hat</a:t>
            </a:r>
            <a:r>
              <a:rPr lang="en-US" sz="2000" b="1" dirty="0"/>
              <a:t> </a:t>
            </a:r>
            <a:r>
              <a:rPr lang="ru-RU" sz="2000" b="1" dirty="0"/>
              <a:t>и</a:t>
            </a:r>
            <a:r>
              <a:rPr lang="en-US" sz="2000" b="1" dirty="0"/>
              <a:t> </a:t>
            </a:r>
            <a:r>
              <a:rPr lang="en-US" sz="2000" b="1" i="1" dirty="0" err="1"/>
              <a:t>Debian</a:t>
            </a:r>
            <a:r>
              <a:rPr lang="en-US" sz="2000" b="1" dirty="0"/>
              <a:t> </a:t>
            </a:r>
            <a:r>
              <a:rPr lang="ru-RU" sz="2000" b="1" dirty="0"/>
              <a:t>– популярные дистрибутивы, соответственно, основанный на коммерческих и некоммерческих</a:t>
            </a:r>
            <a:r>
              <a:rPr lang="en-US" sz="2000" b="1" dirty="0"/>
              <a:t> </a:t>
            </a:r>
            <a:r>
              <a:rPr lang="ru-RU" sz="2000" b="1" dirty="0"/>
              <a:t>исходных текстах</a:t>
            </a:r>
            <a:r>
              <a:rPr lang="en-US" sz="2000" b="1" dirty="0"/>
              <a:t>.</a:t>
            </a:r>
          </a:p>
          <a:p>
            <a:pPr>
              <a:defRPr/>
            </a:pPr>
            <a:r>
              <a:rPr lang="ru-RU" sz="2000" b="1" dirty="0"/>
              <a:t>Единый формат файла пакета </a:t>
            </a:r>
            <a:r>
              <a:rPr lang="ru-RU" sz="2000" b="1" dirty="0" smtClean="0"/>
              <a:t>-</a:t>
            </a:r>
            <a:r>
              <a:rPr lang="en-US" sz="2000" b="1" dirty="0" smtClean="0"/>
              <a:t> RPM </a:t>
            </a:r>
            <a:r>
              <a:rPr lang="ru-RU" sz="2000" b="1" dirty="0"/>
              <a:t>обеспечивает совместимость между различными дистрибутивами </a:t>
            </a:r>
            <a:r>
              <a:rPr lang="en-US" sz="2000" b="1" dirty="0" smtClean="0"/>
              <a:t>Linux</a:t>
            </a:r>
          </a:p>
          <a:p>
            <a:pPr>
              <a:defRPr/>
            </a:pPr>
            <a:r>
              <a:rPr lang="ru-RU" sz="2000" b="1" dirty="0" smtClean="0"/>
              <a:t>Личный опыт: При частичных инсталляциях </a:t>
            </a:r>
            <a:r>
              <a:rPr lang="en-US" sz="2000" b="1" dirty="0" smtClean="0"/>
              <a:t>Linux </a:t>
            </a:r>
            <a:r>
              <a:rPr lang="ru-RU" sz="2000" b="1" dirty="0" smtClean="0"/>
              <a:t>в различных конфигурациях и последующих </a:t>
            </a:r>
            <a:r>
              <a:rPr lang="en-US" sz="2000" b="1" dirty="0" smtClean="0"/>
              <a:t>“</a:t>
            </a:r>
            <a:r>
              <a:rPr lang="ru-RU" sz="2000" b="1" dirty="0" smtClean="0"/>
              <a:t>доинсталляциях</a:t>
            </a:r>
            <a:r>
              <a:rPr lang="en-US" sz="2000" b="1" dirty="0" smtClean="0"/>
              <a:t>” </a:t>
            </a:r>
            <a:r>
              <a:rPr lang="ru-RU" sz="2000" b="1" dirty="0" smtClean="0"/>
              <a:t>до полной версии возможны проблемы: Инсталлятор путает фактический состав инсталлируемых пакетов </a:t>
            </a:r>
            <a:r>
              <a:rPr lang="en-US" sz="2000" b="1" dirty="0" smtClean="0"/>
              <a:t>(Linux Red Hat, 2003)</a:t>
            </a:r>
            <a:endParaRPr lang="en-US" sz="2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AB05F1-7CA8-447A-A937-FA81D8F765F2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645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ru-RU"/>
              <a:t>Лицензирование </a:t>
            </a:r>
            <a:r>
              <a:rPr lang="en-US"/>
              <a:t>Linux</a:t>
            </a:r>
          </a:p>
        </p:txBody>
      </p:sp>
      <p:sp>
        <p:nvSpPr>
          <p:cNvPr id="6451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5800" y="1524000"/>
            <a:ext cx="8077200" cy="51054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ru-RU" sz="2400" b="1" dirty="0"/>
              <a:t>Ядро</a:t>
            </a:r>
            <a:r>
              <a:rPr lang="en-US" sz="2400" b="1" dirty="0"/>
              <a:t> Linux </a:t>
            </a:r>
            <a:r>
              <a:rPr lang="ru-RU" sz="2400" b="1" dirty="0"/>
              <a:t>распространяется на условиях</a:t>
            </a:r>
            <a:r>
              <a:rPr lang="en-US" sz="2400" b="1" dirty="0"/>
              <a:t> GNU General Public License (GPL), </a:t>
            </a:r>
            <a:r>
              <a:rPr lang="ru-RU" sz="2400" b="1" dirty="0"/>
              <a:t>которые установлены организацией</a:t>
            </a:r>
            <a:r>
              <a:rPr lang="en-US" sz="2400" b="1" dirty="0"/>
              <a:t> Free Software Foundation.</a:t>
            </a:r>
            <a:br>
              <a:rPr lang="en-US" sz="2400" b="1" dirty="0"/>
            </a:br>
            <a:endParaRPr lang="en-US" sz="2400" b="1" dirty="0"/>
          </a:p>
          <a:p>
            <a:pPr>
              <a:lnSpc>
                <a:spcPct val="90000"/>
              </a:lnSpc>
              <a:defRPr/>
            </a:pPr>
            <a:r>
              <a:rPr lang="ru-RU" sz="2400" b="1" dirty="0"/>
              <a:t>Программист, использующий</a:t>
            </a:r>
            <a:r>
              <a:rPr lang="en-US" sz="2400" b="1" dirty="0"/>
              <a:t> Linux, </a:t>
            </a:r>
            <a:r>
              <a:rPr lang="ru-RU" sz="2400" b="1" dirty="0"/>
              <a:t>либо создающий свои собственные системы на базе</a:t>
            </a:r>
            <a:r>
              <a:rPr lang="en-US" sz="2400" b="1" dirty="0"/>
              <a:t> Linux, </a:t>
            </a:r>
            <a:r>
              <a:rPr lang="ru-RU" sz="2400" b="1" dirty="0"/>
              <a:t>не имеет права превращать свой продукт в коммерческий (ведомственный)</a:t>
            </a:r>
            <a:r>
              <a:rPr lang="en-US" sz="2400" b="1" dirty="0"/>
              <a:t>; </a:t>
            </a:r>
            <a:r>
              <a:rPr lang="ru-RU" sz="2400" b="1" dirty="0"/>
              <a:t>программное обеспечение, распространяемое на основе</a:t>
            </a:r>
            <a:r>
              <a:rPr lang="en-US" sz="2400" b="1" dirty="0"/>
              <a:t> GPL</a:t>
            </a:r>
            <a:r>
              <a:rPr lang="ru-RU" sz="2400" b="1" dirty="0"/>
              <a:t>, </a:t>
            </a:r>
            <a:r>
              <a:rPr lang="en-US" sz="2400" b="1" dirty="0"/>
              <a:t> </a:t>
            </a:r>
            <a:r>
              <a:rPr lang="ru-RU" sz="2400" b="1" i="1" dirty="0"/>
              <a:t>не может распространяться только в виде двоичного </a:t>
            </a:r>
            <a:r>
              <a:rPr lang="ru-RU" sz="2400" b="1" i="1" dirty="0" smtClean="0"/>
              <a:t>кода</a:t>
            </a:r>
            <a:r>
              <a:rPr lang="ru-RU" sz="2400" b="1" i="1" dirty="0"/>
              <a:t> </a:t>
            </a:r>
            <a:r>
              <a:rPr lang="ru-RU" sz="2400" b="1" dirty="0" smtClean="0"/>
              <a:t>(т.е. в поставку </a:t>
            </a:r>
            <a:r>
              <a:rPr lang="en-US" sz="2400" b="1" dirty="0" smtClean="0"/>
              <a:t>Linux </a:t>
            </a:r>
            <a:r>
              <a:rPr lang="ru-RU" sz="2400" b="1" dirty="0" smtClean="0"/>
              <a:t>должен быть включен исходный код)</a:t>
            </a:r>
            <a:endParaRPr lang="en-US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1625"/>
            <a:ext cx="9001156" cy="984235"/>
          </a:xfrm>
        </p:spPr>
        <p:txBody>
          <a:bodyPr/>
          <a:lstStyle/>
          <a:p>
            <a:r>
              <a:rPr lang="en-US" sz="2400" dirty="0" smtClean="0"/>
              <a:t>Linux </a:t>
            </a:r>
            <a:r>
              <a:rPr lang="ru-RU" sz="2400" dirty="0" smtClean="0"/>
              <a:t>в основном используется как </a:t>
            </a:r>
            <a:r>
              <a:rPr lang="ru-RU" sz="2400" i="1" dirty="0" smtClean="0"/>
              <a:t>серверная </a:t>
            </a:r>
            <a:r>
              <a:rPr lang="ru-RU" sz="2400" dirty="0" smtClean="0"/>
              <a:t>ОС</a:t>
            </a:r>
            <a:r>
              <a:rPr lang="en-US" sz="2400" dirty="0" smtClean="0"/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Использование различных ОС как </a:t>
            </a:r>
            <a:r>
              <a:rPr lang="en-US" sz="2400" dirty="0" smtClean="0"/>
              <a:t>web-</a:t>
            </a:r>
            <a:r>
              <a:rPr lang="ru-RU" sz="2400" dirty="0" smtClean="0"/>
              <a:t>клиентов: март 2010</a:t>
            </a:r>
            <a:endParaRPr lang="ru-RU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</a:t>
            </a:r>
            <a:r>
              <a:rPr lang="ru-RU" smtClean="0"/>
              <a:t>В.О. Сафонов,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28FD1-3348-4528-8878-BB097B4E0D49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Content Placeholder 7" descr="Fig_25.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428736"/>
            <a:ext cx="4926576" cy="493473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Wildflow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Wildflower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1093</TotalTime>
  <Words>2393</Words>
  <Application>Microsoft Office PowerPoint</Application>
  <PresentationFormat>Экран (4:3)</PresentationFormat>
  <Paragraphs>233</Paragraphs>
  <Slides>32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1_Wildflowers</vt:lpstr>
      <vt:lpstr>Microsoft Equation 3.0</vt:lpstr>
      <vt:lpstr>         Основы современных                  операционных систем                           Лекция 25</vt:lpstr>
      <vt:lpstr>Система Linux</vt:lpstr>
      <vt:lpstr>История</vt:lpstr>
      <vt:lpstr>Ядро Linux</vt:lpstr>
      <vt:lpstr>Linux 2.0</vt:lpstr>
      <vt:lpstr>Система Linux</vt:lpstr>
      <vt:lpstr>Дистрибутивы Linux</vt:lpstr>
      <vt:lpstr>Лицензирование Linux</vt:lpstr>
      <vt:lpstr>Linux в основном используется как серверная ОС. Использование различных ОС как web-клиентов: март 2010</vt:lpstr>
      <vt:lpstr>Принципы проектирования</vt:lpstr>
      <vt:lpstr>Компоненты системы Linux</vt:lpstr>
      <vt:lpstr>Компоненты системы Linux (прод.)</vt:lpstr>
      <vt:lpstr>Компоненты системы Linux (прод.)</vt:lpstr>
      <vt:lpstr>Модули ядра</vt:lpstr>
      <vt:lpstr>Управление модулем</vt:lpstr>
      <vt:lpstr>Схема исходного кода загружаемого модуля Linux</vt:lpstr>
      <vt:lpstr>Регистрация драйверов</vt:lpstr>
      <vt:lpstr>Разрешение конфликтов</vt:lpstr>
      <vt:lpstr>Управление процессами в Linux</vt:lpstr>
      <vt:lpstr>Идентификация процесса</vt:lpstr>
      <vt:lpstr>Окружение процесса</vt:lpstr>
      <vt:lpstr>Контекст процесса</vt:lpstr>
      <vt:lpstr>Контекст процесса (прод.)</vt:lpstr>
      <vt:lpstr>Процессы и потоки</vt:lpstr>
      <vt:lpstr>Планирование</vt:lpstr>
      <vt:lpstr>Синхронизация в ядре</vt:lpstr>
      <vt:lpstr>Синхронизация в ядре (прод.)</vt:lpstr>
      <vt:lpstr>Синхронизация в ядре (прод.)</vt:lpstr>
      <vt:lpstr>Уровни защиты прерываний</vt:lpstr>
      <vt:lpstr>Планирование процессов</vt:lpstr>
      <vt:lpstr>Планирование процессов (прод.)</vt:lpstr>
      <vt:lpstr>Поддержка симметричного мультипроцессирования (SMP)</vt:lpstr>
    </vt:vector>
  </TitlesOfParts>
  <Company>St.Petersburg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современных операционных систем</dc:title>
  <dc:creator>Mir</dc:creator>
  <cp:lastModifiedBy>Admin</cp:lastModifiedBy>
  <cp:revision>113</cp:revision>
  <dcterms:created xsi:type="dcterms:W3CDTF">2001-09-03T03:38:43Z</dcterms:created>
  <dcterms:modified xsi:type="dcterms:W3CDTF">2014-01-24T10:46:37Z</dcterms:modified>
</cp:coreProperties>
</file>