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70ABF19B-BBBD-41E6-B4A7-663AEC391EDE}" type="datetimeFigureOut">
              <a:rPr lang="ru-RU"/>
              <a:pPr>
                <a:defRPr/>
              </a:pPr>
              <a:t>14.12.2013</a:t>
            </a:fld>
            <a:endParaRPr lang="ru-RU"/>
          </a:p>
        </p:txBody>
      </p:sp>
      <p:sp>
        <p:nvSpPr>
          <p:cNvPr id="8" name="Номер слайда 15"/>
          <p:cNvSpPr>
            <a:spLocks noGrp="1"/>
          </p:cNvSpPr>
          <p:nvPr>
            <p:ph type="sldNum" sz="quarter" idx="11"/>
          </p:nvPr>
        </p:nvSpPr>
        <p:spPr/>
        <p:txBody>
          <a:bodyPr/>
          <a:lstStyle>
            <a:lvl1pPr>
              <a:defRPr/>
            </a:lvl1pPr>
          </a:lstStyle>
          <a:p>
            <a:pPr>
              <a:defRPr/>
            </a:pPr>
            <a:fld id="{C8AEF763-87DF-4F1D-AE96-13DC3130B316}"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463DE09D-8DC4-4B04-848D-97B7DDBCD0DD}" type="datetimeFigureOut">
              <a:rPr lang="ru-RU"/>
              <a:pPr>
                <a:defRPr/>
              </a:pPr>
              <a:t>14.12.2013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48427C0B-B20C-4070-954E-8D2EAC9DAD5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867092DA-F407-403F-8E07-34A8700A8A5F}" type="datetimeFigureOut">
              <a:rPr lang="ru-RU"/>
              <a:pPr>
                <a:defRPr/>
              </a:pPr>
              <a:t>14.12.2013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841DE097-F843-4549-8248-66A23B7F6A3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3A94C001-CDE9-4664-ABFF-08637941E876}" type="datetimeFigureOut">
              <a:rPr lang="ru-RU"/>
              <a:pPr>
                <a:defRPr/>
              </a:pPr>
              <a:t>14.12.2013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FA15DF3D-5118-47F6-8B7C-E448950D4EA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4F70786-B928-441F-9806-F4D2E3ED743E}" type="datetimeFigureOut">
              <a:rPr lang="ru-RU"/>
              <a:pPr>
                <a:defRPr/>
              </a:pPr>
              <a:t>14.12.2013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F8B4E64-A4C3-4ACC-B395-39E94C7C3DA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A5D5DF49-139C-4084-B2C2-4D8C9A5FAE3B}" type="datetimeFigureOut">
              <a:rPr lang="ru-RU"/>
              <a:pPr>
                <a:defRPr/>
              </a:pPr>
              <a:t>14.12.2013</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8370498F-A37F-4B57-A93E-650ABCB3652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7D1D38C5-061B-43A5-8CD5-04AC89959AF5}"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5EA54888-9379-4479-99EE-A5046E7528C6}" type="datetimeFigureOut">
              <a:rPr lang="ru-RU"/>
              <a:pPr>
                <a:defRPr/>
              </a:pPr>
              <a:t>14.12.2013</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CD8BFF1D-D0A1-4C39-B3D9-AEF0EDAE6ED6}" type="datetimeFigureOut">
              <a:rPr lang="ru-RU"/>
              <a:pPr>
                <a:defRPr/>
              </a:pPr>
              <a:t>14.12.2013</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D767046F-4E90-4839-8DF4-9FEA342B13D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B878B0F0-6C8F-4402-A59F-9E0BCF19AFF0}" type="datetimeFigureOut">
              <a:rPr lang="ru-RU"/>
              <a:pPr>
                <a:defRPr/>
              </a:pPr>
              <a:t>14.12.2013</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CA6333B0-190F-407B-AA92-766E38E8826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0D53F095-36D4-44E5-8439-C737C174D20A}" type="datetimeFigureOut">
              <a:rPr lang="ru-RU"/>
              <a:pPr>
                <a:defRPr/>
              </a:pPr>
              <a:t>14.12.2013</a:t>
            </a:fld>
            <a:endParaRPr lang="ru-RU"/>
          </a:p>
        </p:txBody>
      </p:sp>
      <p:sp>
        <p:nvSpPr>
          <p:cNvPr id="6" name="Номер слайда 8"/>
          <p:cNvSpPr>
            <a:spLocks noGrp="1"/>
          </p:cNvSpPr>
          <p:nvPr>
            <p:ph type="sldNum" sz="quarter" idx="11"/>
          </p:nvPr>
        </p:nvSpPr>
        <p:spPr/>
        <p:txBody>
          <a:bodyPr/>
          <a:lstStyle>
            <a:lvl1pPr>
              <a:defRPr/>
            </a:lvl1pPr>
          </a:lstStyle>
          <a:p>
            <a:pPr>
              <a:defRPr/>
            </a:pPr>
            <a:fld id="{F9421BB3-CF8D-4380-9ED3-5BB40D883E92}"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C2B83E1A-FF05-438E-9FFB-417B4656B333}" type="datetimeFigureOut">
              <a:rPr lang="ru-RU"/>
              <a:pPr>
                <a:defRPr/>
              </a:pPr>
              <a:t>14.12.2013</a:t>
            </a:fld>
            <a:endParaRPr lang="ru-RU"/>
          </a:p>
        </p:txBody>
      </p:sp>
      <p:sp>
        <p:nvSpPr>
          <p:cNvPr id="6" name="Номер слайда 8"/>
          <p:cNvSpPr>
            <a:spLocks noGrp="1"/>
          </p:cNvSpPr>
          <p:nvPr>
            <p:ph type="sldNum" sz="quarter" idx="11"/>
          </p:nvPr>
        </p:nvSpPr>
        <p:spPr/>
        <p:txBody>
          <a:bodyPr/>
          <a:lstStyle>
            <a:lvl1pPr>
              <a:defRPr/>
            </a:lvl1pPr>
          </a:lstStyle>
          <a:p>
            <a:pPr>
              <a:defRPr/>
            </a:pPr>
            <a:fld id="{321EC236-1695-421C-940E-4758DECC1041}"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F1E671E8-5980-471E-90A4-378891402997}" type="datetimeFigureOut">
              <a:rPr lang="ru-RU"/>
              <a:pPr>
                <a:defRPr/>
              </a:pPr>
              <a:t>14.12.2013</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3F4E8D02-7BAD-44D0-8ED6-1F7ECE9F7F83}"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816" r:id="rId1"/>
    <p:sldLayoutId id="2147483815" r:id="rId2"/>
    <p:sldLayoutId id="2147483817" r:id="rId3"/>
    <p:sldLayoutId id="2147483814" r:id="rId4"/>
    <p:sldLayoutId id="2147483818" r:id="rId5"/>
    <p:sldLayoutId id="2147483813" r:id="rId6"/>
    <p:sldLayoutId id="2147483812" r:id="rId7"/>
    <p:sldLayoutId id="2147483819" r:id="rId8"/>
    <p:sldLayoutId id="2147483820" r:id="rId9"/>
    <p:sldLayoutId id="2147483811" r:id="rId10"/>
    <p:sldLayoutId id="2147483810"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700808"/>
            <a:ext cx="8458200" cy="1470025"/>
          </a:xfrm>
        </p:spPr>
        <p:txBody>
          <a:bodyPr>
            <a:normAutofit/>
          </a:bodyPr>
          <a:lstStyle/>
          <a:p>
            <a:pPr fontAlgn="auto">
              <a:spcAft>
                <a:spcPts val="0"/>
              </a:spcAft>
              <a:defRPr/>
            </a:pPr>
            <a:r>
              <a:rPr lang="ru-RU" sz="7200" i="1" dirty="0" smtClean="0">
                <a:solidFill>
                  <a:schemeClr val="accent1">
                    <a:lumMod val="50000"/>
                  </a:schemeClr>
                </a:solidFill>
              </a:rPr>
              <a:t>Деонтология</a:t>
            </a:r>
            <a:endParaRPr lang="ru-RU" sz="7200" i="1" dirty="0">
              <a:solidFill>
                <a:schemeClr val="accent1">
                  <a:lumMod val="50000"/>
                </a:schemeClr>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196752"/>
            <a:ext cx="8280920" cy="980728"/>
          </a:xfrm>
        </p:spPr>
        <p:txBody>
          <a:bodyPr/>
          <a:lstStyle/>
          <a:p>
            <a:pPr algn="ctr" fontAlgn="auto">
              <a:spcAft>
                <a:spcPts val="0"/>
              </a:spcAft>
              <a:defRPr/>
            </a:pPr>
            <a:r>
              <a:rPr lang="ru-RU" b="1" i="1" smtClean="0">
                <a:latin typeface="Times New Roman" pitchFamily="18" charset="0"/>
                <a:cs typeface="Times New Roman" pitchFamily="18" charset="0"/>
              </a:rPr>
              <a:t>Деонтология сестринского дела</a:t>
            </a:r>
            <a:endParaRPr lang="ru-RU" b="1" i="1">
              <a:latin typeface="Times New Roman" pitchFamily="18" charset="0"/>
              <a:cs typeface="Times New Roman" pitchFamily="18" charset="0"/>
            </a:endParaRPr>
          </a:p>
        </p:txBody>
      </p:sp>
      <p:pic>
        <p:nvPicPr>
          <p:cNvPr id="22530" name="Рисунок 4" descr="1306144435_medicinskaja_deontologija.jpg"/>
          <p:cNvPicPr>
            <a:picLocks noChangeAspect="1"/>
          </p:cNvPicPr>
          <p:nvPr/>
        </p:nvPicPr>
        <p:blipFill>
          <a:blip r:embed="rId2" cstate="print"/>
          <a:srcRect/>
          <a:stretch>
            <a:fillRect/>
          </a:stretch>
        </p:blipFill>
        <p:spPr bwMode="auto">
          <a:xfrm>
            <a:off x="2268538" y="2636838"/>
            <a:ext cx="4341812" cy="2879725"/>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1"/>
          <p:cNvSpPr>
            <a:spLocks noGrp="1"/>
          </p:cNvSpPr>
          <p:nvPr>
            <p:ph idx="1"/>
          </p:nvPr>
        </p:nvSpPr>
        <p:spPr>
          <a:xfrm>
            <a:off x="395288" y="188913"/>
            <a:ext cx="8291512" cy="6264275"/>
          </a:xfrm>
        </p:spPr>
        <p:txBody>
          <a:bodyPr/>
          <a:lstStyle/>
          <a:p>
            <a:pPr algn="ctr">
              <a:buFont typeface="Wingdings 2" pitchFamily="18" charset="2"/>
              <a:buNone/>
            </a:pPr>
            <a:r>
              <a:rPr lang="ru-RU" b="1" i="1" smtClean="0">
                <a:latin typeface="Times New Roman" pitchFamily="18" charset="0"/>
                <a:cs typeface="Times New Roman" pitchFamily="18" charset="0"/>
              </a:rPr>
              <a:t>Отношения "медсестра - пациент"</a:t>
            </a:r>
          </a:p>
          <a:p>
            <a:r>
              <a:rPr lang="ru-RU" i="1" smtClean="0">
                <a:latin typeface="Times New Roman" pitchFamily="18" charset="0"/>
                <a:cs typeface="Times New Roman" pitchFamily="18" charset="0"/>
              </a:rPr>
              <a:t>Медицинская сестра обязана быть выдержанной и приветливой в общении с пациентом. Недопустимыми как фамильярность и панибратство так и чрезмерная сухость и официальность. Обращаться к больным следует на «Вы» и по имени и отчеству.</a:t>
            </a:r>
          </a:p>
          <a:p>
            <a:r>
              <a:rPr lang="ru-RU" i="1" smtClean="0">
                <a:latin typeface="Times New Roman" pitchFamily="18" charset="0"/>
                <a:cs typeface="Times New Roman" pitchFamily="18" charset="0"/>
              </a:rPr>
              <a:t>Нельзя в присутствии больных обсуждать поставленный диагноз, план лечения, говорить о заболеваниях соседей по палате. Запрещается подвергать сомнению правильность проводимого лечения в присутствии больного.</a:t>
            </a:r>
          </a:p>
          <a:p>
            <a:r>
              <a:rPr lang="ru-RU" i="1" smtClean="0">
                <a:latin typeface="Times New Roman" pitchFamily="18" charset="0"/>
                <a:cs typeface="Times New Roman" pitchFamily="18" charset="0"/>
              </a:rPr>
              <a:t>Перед тяжелыми и болезненными процедурами медсестра должна разъяснить в доступной форме значение, смысл и необходимость их для успешного лечения и снять психоэмоциональное напряжение.</a:t>
            </a:r>
          </a:p>
          <a:p>
            <a:endParaRPr lang="ru-RU"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Содержимое 1"/>
          <p:cNvSpPr>
            <a:spLocks noGrp="1"/>
          </p:cNvSpPr>
          <p:nvPr>
            <p:ph idx="1"/>
          </p:nvPr>
        </p:nvSpPr>
        <p:spPr>
          <a:xfrm>
            <a:off x="250825" y="188913"/>
            <a:ext cx="8569325" cy="6192837"/>
          </a:xfrm>
        </p:spPr>
        <p:txBody>
          <a:bodyPr/>
          <a:lstStyle/>
          <a:p>
            <a:pPr algn="ctr">
              <a:buFont typeface="Wingdings 2" pitchFamily="18" charset="2"/>
              <a:buNone/>
            </a:pPr>
            <a:r>
              <a:rPr lang="ru-RU" b="1" i="1" smtClean="0">
                <a:latin typeface="Times New Roman" pitchFamily="18" charset="0"/>
                <a:cs typeface="Times New Roman" pitchFamily="18" charset="0"/>
              </a:rPr>
              <a:t>Отношения "медсестра - родственники (и близкие) пациента:</a:t>
            </a:r>
          </a:p>
          <a:p>
            <a:r>
              <a:rPr lang="ru-RU" i="1" smtClean="0">
                <a:latin typeface="Times New Roman" pitchFamily="18" charset="0"/>
                <a:cs typeface="Times New Roman" pitchFamily="18" charset="0"/>
              </a:rPr>
              <a:t>Необходимо сохранять сдержанность, спокойствие и тактичность;</a:t>
            </a:r>
          </a:p>
          <a:p>
            <a:endParaRPr lang="ru-RU" i="1" smtClean="0">
              <a:latin typeface="Times New Roman" pitchFamily="18" charset="0"/>
              <a:cs typeface="Times New Roman" pitchFamily="18" charset="0"/>
            </a:endParaRPr>
          </a:p>
          <a:p>
            <a:r>
              <a:rPr lang="ru-RU" i="1" smtClean="0">
                <a:latin typeface="Times New Roman" pitchFamily="18" charset="0"/>
                <a:cs typeface="Times New Roman" pitchFamily="18" charset="0"/>
              </a:rPr>
              <a:t>Лицам, ухаживающим за тяжелобольными разъяснять правильность выполнения процедур и манипуляций;</a:t>
            </a:r>
          </a:p>
          <a:p>
            <a:endParaRPr lang="ru-RU" i="1" smtClean="0">
              <a:latin typeface="Times New Roman" pitchFamily="18" charset="0"/>
              <a:cs typeface="Times New Roman" pitchFamily="18" charset="0"/>
            </a:endParaRPr>
          </a:p>
          <a:p>
            <a:r>
              <a:rPr lang="ru-RU" i="1" smtClean="0">
                <a:latin typeface="Times New Roman" pitchFamily="18" charset="0"/>
                <a:cs typeface="Times New Roman" pitchFamily="18" charset="0"/>
              </a:rPr>
              <a:t>Беседовать только в пределах своей компетенции (не имеет право рассказывать о симптомах, о прогнозе заболевания, а должна направить к лечащему врачу);</a:t>
            </a:r>
          </a:p>
          <a:p>
            <a:endParaRPr lang="ru-RU" i="1" smtClean="0">
              <a:latin typeface="Times New Roman" pitchFamily="18" charset="0"/>
              <a:cs typeface="Times New Roman" pitchFamily="18" charset="0"/>
            </a:endParaRPr>
          </a:p>
          <a:p>
            <a:r>
              <a:rPr lang="ru-RU" i="1" smtClean="0">
                <a:latin typeface="Times New Roman" pitchFamily="18" charset="0"/>
                <a:cs typeface="Times New Roman" pitchFamily="18" charset="0"/>
              </a:rPr>
              <a:t>Отвечать на вопросы спокойно, неторопливо, обучать правильному уходу за тяжелобольными.</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8913"/>
            <a:ext cx="8229600" cy="6192837"/>
          </a:xfrm>
        </p:spPr>
        <p:txBody>
          <a:bodyPr>
            <a:normAutofit fontScale="92500" lnSpcReduction="10000"/>
          </a:bodyPr>
          <a:lstStyle/>
          <a:p>
            <a:pPr marL="274320" indent="-274320" algn="ctr" fontAlgn="auto">
              <a:spcAft>
                <a:spcPts val="0"/>
              </a:spcAft>
              <a:buFont typeface="Wingdings 2"/>
              <a:buNone/>
              <a:defRPr/>
            </a:pPr>
            <a:r>
              <a:rPr lang="ru-RU" b="1" i="1" dirty="0" smtClean="0">
                <a:latin typeface="Times New Roman" pitchFamily="18" charset="0"/>
                <a:cs typeface="Times New Roman" pitchFamily="18" charset="0"/>
              </a:rPr>
              <a:t>Отношения "</a:t>
            </a:r>
            <a:r>
              <a:rPr lang="ru-RU" b="1" i="1" dirty="0" err="1" smtClean="0">
                <a:latin typeface="Times New Roman" pitchFamily="18" charset="0"/>
                <a:cs typeface="Times New Roman" pitchFamily="18" charset="0"/>
              </a:rPr>
              <a:t>медсестрa</a:t>
            </a:r>
            <a:r>
              <a:rPr lang="ru-RU" b="1" i="1" dirty="0" smtClean="0">
                <a:latin typeface="Times New Roman" pitchFamily="18" charset="0"/>
                <a:cs typeface="Times New Roman" pitchFamily="18" charset="0"/>
              </a:rPr>
              <a:t> - </a:t>
            </a:r>
            <a:r>
              <a:rPr lang="ru-RU" b="1" i="1" dirty="0" err="1" smtClean="0">
                <a:latin typeface="Times New Roman" pitchFamily="18" charset="0"/>
                <a:cs typeface="Times New Roman" pitchFamily="18" charset="0"/>
              </a:rPr>
              <a:t>медсестрa</a:t>
            </a:r>
            <a:r>
              <a:rPr lang="ru-RU" b="1" i="1" dirty="0" smtClean="0">
                <a:latin typeface="Times New Roman" pitchFamily="18" charset="0"/>
                <a:cs typeface="Times New Roman" pitchFamily="18" charset="0"/>
              </a:rPr>
              <a:t>":</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Недопустима грубость и неуважительное отношение к коллегам;</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Замечания должны делаться тактично и в отсутствии больного;</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Опытные медсестры должны делиться с молодыми своим опытом;</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В сложных ситуациях должны помогать друг другу.</a:t>
            </a:r>
          </a:p>
          <a:p>
            <a:pPr marL="274320" indent="-274320" fontAlgn="auto">
              <a:spcAft>
                <a:spcPts val="0"/>
              </a:spcAft>
              <a:buFont typeface="Wingdings 2"/>
              <a:buChar char=""/>
              <a:defRPr/>
            </a:pPr>
            <a:endParaRPr lang="ru-RU" i="1" dirty="0" smtClean="0">
              <a:latin typeface="Times New Roman" pitchFamily="18" charset="0"/>
              <a:cs typeface="Times New Roman" pitchFamily="18" charset="0"/>
            </a:endParaRPr>
          </a:p>
          <a:p>
            <a:pPr marL="274320" indent="-274320" algn="ctr" fontAlgn="auto">
              <a:spcAft>
                <a:spcPts val="0"/>
              </a:spcAft>
              <a:buFont typeface="Wingdings 2"/>
              <a:buNone/>
              <a:defRPr/>
            </a:pPr>
            <a:r>
              <a:rPr lang="ru-RU" b="1" i="1" dirty="0" smtClean="0">
                <a:latin typeface="Times New Roman" pitchFamily="18" charset="0"/>
                <a:cs typeface="Times New Roman" pitchFamily="18" charset="0"/>
              </a:rPr>
              <a:t>Отношения "</a:t>
            </a:r>
            <a:r>
              <a:rPr lang="ru-RU" b="1" i="1" dirty="0" err="1" smtClean="0">
                <a:latin typeface="Times New Roman" pitchFamily="18" charset="0"/>
                <a:cs typeface="Times New Roman" pitchFamily="18" charset="0"/>
              </a:rPr>
              <a:t>медсестрa</a:t>
            </a:r>
            <a:r>
              <a:rPr lang="ru-RU" b="1" i="1" dirty="0" smtClean="0">
                <a:latin typeface="Times New Roman" pitchFamily="18" charset="0"/>
                <a:cs typeface="Times New Roman" pitchFamily="18" charset="0"/>
              </a:rPr>
              <a:t> - младший медперсонал":</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Соблюдать взаимоуважение;</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Контролировать тактично, ненавязчиво деятельность младшего медперсонала;</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Недопустимы грубость, фамильярность, высокомерие;</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Недопустимо делать замечания в присутствии больных и посетителей.</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1340768"/>
            <a:ext cx="8229600" cy="966936"/>
          </a:xfrm>
        </p:spPr>
        <p:txBody>
          <a:bodyPr/>
          <a:lstStyle/>
          <a:p>
            <a:pPr algn="ctr" fontAlgn="auto">
              <a:spcAft>
                <a:spcPts val="0"/>
              </a:spcAft>
              <a:defRPr/>
            </a:pPr>
            <a:r>
              <a:rPr lang="ru-RU" b="1" i="1" smtClean="0">
                <a:latin typeface="Times New Roman" pitchFamily="18" charset="0"/>
                <a:cs typeface="Times New Roman" pitchFamily="18" charset="0"/>
              </a:rPr>
              <a:t>Деонтология врача-педиатра</a:t>
            </a:r>
            <a:endParaRPr lang="ru-RU" b="1" i="1">
              <a:latin typeface="Times New Roman" pitchFamily="18" charset="0"/>
              <a:cs typeface="Times New Roman" pitchFamily="18" charset="0"/>
            </a:endParaRPr>
          </a:p>
        </p:txBody>
      </p:sp>
      <p:pic>
        <p:nvPicPr>
          <p:cNvPr id="26626" name="Рисунок 5" descr="1.jpg"/>
          <p:cNvPicPr>
            <a:picLocks noChangeAspect="1"/>
          </p:cNvPicPr>
          <p:nvPr/>
        </p:nvPicPr>
        <p:blipFill>
          <a:blip r:embed="rId2" cstate="print"/>
          <a:srcRect/>
          <a:stretch>
            <a:fillRect/>
          </a:stretch>
        </p:blipFill>
        <p:spPr bwMode="auto">
          <a:xfrm>
            <a:off x="2411413" y="2565400"/>
            <a:ext cx="4608512" cy="36861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850" y="188913"/>
            <a:ext cx="8640763" cy="6335712"/>
          </a:xfrm>
        </p:spPr>
        <p:txBody>
          <a:bodyPr>
            <a:normAutofit fontScale="92500"/>
          </a:bodyPr>
          <a:lstStyle/>
          <a:p>
            <a:pPr marL="274320" indent="-274320" algn="ctr" fontAlgn="auto">
              <a:spcAft>
                <a:spcPts val="0"/>
              </a:spcAft>
              <a:buFont typeface="Wingdings 2"/>
              <a:buNone/>
              <a:defRPr/>
            </a:pPr>
            <a:r>
              <a:rPr lang="ru-RU" b="1" i="1" dirty="0" smtClean="0">
                <a:latin typeface="Times New Roman" pitchFamily="18" charset="0"/>
                <a:cs typeface="Times New Roman" pitchFamily="18" charset="0"/>
              </a:rPr>
              <a:t>Медицинская деонтология предъявляет особые требования к врачу-педиатру.</a:t>
            </a:r>
          </a:p>
          <a:p>
            <a:pPr marL="274320" indent="-274320" algn="ctr" fontAlgn="auto">
              <a:spcAft>
                <a:spcPts val="0"/>
              </a:spcAft>
              <a:buFont typeface="Wingdings 2"/>
              <a:buNone/>
              <a:defRPr/>
            </a:pPr>
            <a:endParaRPr lang="ru-RU" b="1"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Во-первых, потому, что его деятельность основана не только на прямом контакте с детьми, но и на общении с ближайшими родственниками с их восприятием состояния здоровья своего ребенка и характерологическими особенностями . </a:t>
            </a:r>
          </a:p>
          <a:p>
            <a:pPr marL="274320" indent="-274320" fontAlgn="auto">
              <a:spcAft>
                <a:spcPts val="0"/>
              </a:spcAft>
              <a:buFont typeface="Wingdings 2"/>
              <a:buChar char=""/>
              <a:defRPr/>
            </a:pPr>
            <a:endParaRPr lang="ru-RU"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Во-вторых, принципиальное отличие педиатрической деонтологии состоит в необходимости использования специальных навыков общения с детьми, которые основаны на знании их возрастных особенностей. В-третьих, требуются глубокие познания не только возрастной патологии, но и возрастной физиологии, без которых трудно выявить ранние отклонения, свидетельствующие о болезни .</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388" y="188913"/>
            <a:ext cx="8964612" cy="6335712"/>
          </a:xfrm>
        </p:spPr>
        <p:txBody>
          <a:bodyPr>
            <a:normAutofit fontScale="92500" lnSpcReduction="10000"/>
          </a:bodyPr>
          <a:lstStyle/>
          <a:p>
            <a:pPr marL="274320" indent="-274320" fontAlgn="auto">
              <a:spcAft>
                <a:spcPts val="0"/>
              </a:spcAft>
              <a:buFont typeface="Wingdings 2"/>
              <a:buChar char=""/>
              <a:defRPr/>
            </a:pPr>
            <a:r>
              <a:rPr lang="ru-RU" i="1" dirty="0" smtClean="0">
                <a:latin typeface="Times New Roman" pitchFamily="18" charset="0"/>
                <a:cs typeface="Times New Roman" pitchFamily="18" charset="0"/>
              </a:rPr>
              <a:t>1.      Контакт устанавливают в первую очередь с ребенком, ибо как только родители отмечают, что ребенок не сопротивляется врачу, они относятся к нему с доверием.</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2.      Доверие к врачу вызывается его поведением, личным примером, человеческими качествами. Спокойный, внимательный, оптимистичный, аккуратный врач, сохраняющий здоровый цвет лица, правильную осанку, без избытка массы тела, не курящий, служит примером, внушающим доверие.</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3.      Убежденное и четкое изложение сведений о больном ребенке в доброжелательной и мягкой форме, свидетельствующее о высоком профессиональном уровне врача, вызывает доверие к нему лично и к учреждению, которое он представляет.</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4.      Подавление страха у ребенка и его близких — одна из главных </a:t>
            </a:r>
            <a:r>
              <a:rPr lang="ru-RU" i="1" dirty="0" err="1" smtClean="0">
                <a:latin typeface="Times New Roman" pitchFamily="18" charset="0"/>
                <a:cs typeface="Times New Roman" pitchFamily="18" charset="0"/>
              </a:rPr>
              <a:t>деонтологических</a:t>
            </a:r>
            <a:r>
              <a:rPr lang="ru-RU" i="1" dirty="0" smtClean="0">
                <a:latin typeface="Times New Roman" pitchFamily="18" charset="0"/>
                <a:cs typeface="Times New Roman" pitchFamily="18" charset="0"/>
              </a:rPr>
              <a:t> задач, чему способствуют перечисленные качества врача и некоторые приемы — отвлечение, шутка и др.</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850" y="333375"/>
            <a:ext cx="8424863" cy="6048375"/>
          </a:xfrm>
        </p:spPr>
        <p:txBody>
          <a:bodyPr>
            <a:normAutofit lnSpcReduction="10000"/>
          </a:bodyPr>
          <a:lstStyle/>
          <a:p>
            <a:pPr marL="274320" indent="-274320" fontAlgn="auto">
              <a:spcAft>
                <a:spcPts val="0"/>
              </a:spcAft>
              <a:buFont typeface="Wingdings 2"/>
              <a:buChar char=""/>
              <a:defRPr/>
            </a:pPr>
            <a:r>
              <a:rPr lang="ru-RU" i="1" dirty="0" smtClean="0">
                <a:latin typeface="Times New Roman" pitchFamily="18" charset="0"/>
                <a:cs typeface="Times New Roman" pitchFamily="18" charset="0"/>
              </a:rPr>
              <a:t>5.      Соблюдение известной дистанции при условии предельной доброжелательности облегчает взаимопонимание в сложных ситуациях.</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6.      Проявление таких душевных качеств, как внимание, доброта, ласка, вносит успокоение в сознание родителей.</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7.      Твердая воля при предъявлении родителям определенных требований облегчает лечебный процесс, так как родители, порой теряющие самообладание, не всегда понимают, что их поведение отражается на состоянии ребенка.</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8.      Внушение ребенку и его родным мысли о том, что они сами заинтересованы и нуждаются в выполнении врачебных предписаний, снимает многие </a:t>
            </a:r>
            <a:r>
              <a:rPr lang="ru-RU" i="1" dirty="0" err="1" smtClean="0">
                <a:latin typeface="Times New Roman" pitchFamily="18" charset="0"/>
                <a:cs typeface="Times New Roman" pitchFamily="18" charset="0"/>
              </a:rPr>
              <a:t>деонтологические</a:t>
            </a:r>
            <a:r>
              <a:rPr lang="ru-RU" i="1" dirty="0" smtClean="0">
                <a:latin typeface="Times New Roman" pitchFamily="18" charset="0"/>
                <a:cs typeface="Times New Roman" pitchFamily="18" charset="0"/>
              </a:rPr>
              <a:t> трудности.</a:t>
            </a:r>
          </a:p>
          <a:p>
            <a:pPr marL="274320" indent="-274320" fontAlgn="auto">
              <a:spcAft>
                <a:spcPts val="0"/>
              </a:spcAft>
              <a:buFont typeface="Wingdings 2"/>
              <a:buChar char=""/>
              <a:defRPr/>
            </a:pP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1"/>
          <p:cNvSpPr>
            <a:spLocks noGrp="1"/>
          </p:cNvSpPr>
          <p:nvPr>
            <p:ph type="title"/>
          </p:nvPr>
        </p:nvSpPr>
        <p:spPr>
          <a:xfrm>
            <a:off x="467544" y="1412776"/>
            <a:ext cx="8229600" cy="1219200"/>
          </a:xfrm>
        </p:spPr>
        <p:txBody>
          <a:bodyPr/>
          <a:lstStyle/>
          <a:p>
            <a:pPr algn="ctr" fontAlgn="auto">
              <a:spcAft>
                <a:spcPts val="0"/>
              </a:spcAft>
              <a:defRPr/>
            </a:pPr>
            <a:r>
              <a:rPr lang="ru-RU" sz="4400" b="1" i="1" smtClean="0">
                <a:latin typeface="Times New Roman" pitchFamily="18" charset="0"/>
                <a:cs typeface="Times New Roman" pitchFamily="18" charset="0"/>
              </a:rPr>
              <a:t>Деонтологии в хирургии.</a:t>
            </a:r>
            <a:endParaRPr lang="ru-RU" sz="4400" b="1" i="1">
              <a:latin typeface="Times New Roman" pitchFamily="18" charset="0"/>
              <a:cs typeface="Times New Roman" pitchFamily="18" charset="0"/>
            </a:endParaRPr>
          </a:p>
        </p:txBody>
      </p:sp>
      <p:pic>
        <p:nvPicPr>
          <p:cNvPr id="30722" name="Рисунок 4" descr="imagггes.jpeg"/>
          <p:cNvPicPr>
            <a:picLocks noChangeAspect="1"/>
          </p:cNvPicPr>
          <p:nvPr/>
        </p:nvPicPr>
        <p:blipFill>
          <a:blip r:embed="rId2" cstate="print"/>
          <a:srcRect/>
          <a:stretch>
            <a:fillRect/>
          </a:stretch>
        </p:blipFill>
        <p:spPr bwMode="auto">
          <a:xfrm>
            <a:off x="2700338" y="2708275"/>
            <a:ext cx="4246562" cy="2816225"/>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Содержимое 1"/>
          <p:cNvSpPr>
            <a:spLocks noGrp="1"/>
          </p:cNvSpPr>
          <p:nvPr>
            <p:ph idx="1"/>
          </p:nvPr>
        </p:nvSpPr>
        <p:spPr>
          <a:xfrm>
            <a:off x="179388" y="188913"/>
            <a:ext cx="8640762" cy="6119812"/>
          </a:xfrm>
        </p:spPr>
        <p:txBody>
          <a:bodyPr/>
          <a:lstStyle/>
          <a:p>
            <a:r>
              <a:rPr lang="ru-RU" i="1" smtClean="0">
                <a:latin typeface="Times New Roman" pitchFamily="18" charset="0"/>
                <a:cs typeface="Times New Roman" pitchFamily="18" charset="0"/>
              </a:rPr>
              <a:t>Работа в хирургическом отделении или в стационаре должна подчиняться строгой дисциплине, должна соблюдаться субординация, то есть служебное подчинение младшего по должности к старшему. Медицинский работник в отношении к больным должен быть корректным, внимательным. Врач должен в такой ситуации профессионально и деликатно общаться с больным. </a:t>
            </a:r>
          </a:p>
          <a:p>
            <a:pPr>
              <a:buFont typeface="Wingdings 2" pitchFamily="18" charset="2"/>
              <a:buNone/>
            </a:pPr>
            <a:endParaRPr lang="ru-RU" i="1" smtClean="0">
              <a:latin typeface="Times New Roman" pitchFamily="18" charset="0"/>
              <a:cs typeface="Times New Roman" pitchFamily="18" charset="0"/>
            </a:endParaRPr>
          </a:p>
          <a:p>
            <a:r>
              <a:rPr lang="ru-RU" i="1" smtClean="0">
                <a:latin typeface="Times New Roman" pitchFamily="18" charset="0"/>
                <a:cs typeface="Times New Roman" pitchFamily="18" charset="0"/>
              </a:rPr>
              <a:t>Хирург в своей работе не должен замыкаться в себе. Хирургия более чем другая отрасль медицины является коллегиальной. .При постановке диагноза, определении показаний и противопоказаний, выборе метода операции хирург должен советоваться.</a:t>
            </a:r>
          </a:p>
          <a:p>
            <a:endParaRPr lang="ru-R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Содержимое 1"/>
          <p:cNvSpPr>
            <a:spLocks noGrp="1"/>
          </p:cNvSpPr>
          <p:nvPr>
            <p:ph idx="1"/>
          </p:nvPr>
        </p:nvSpPr>
        <p:spPr>
          <a:xfrm>
            <a:off x="250825" y="260350"/>
            <a:ext cx="8497888" cy="5334000"/>
          </a:xfrm>
        </p:spPr>
        <p:txBody>
          <a:bodyPr/>
          <a:lstStyle/>
          <a:p>
            <a:r>
              <a:rPr lang="ru-RU" sz="2800" i="1" dirty="0" smtClean="0">
                <a:latin typeface="Times New Roman" pitchFamily="18" charset="0"/>
                <a:cs typeface="Times New Roman" pitchFamily="18" charset="0"/>
              </a:rPr>
              <a:t>Термин «деонтология» происходит от греческих слов: «</a:t>
            </a:r>
            <a:r>
              <a:rPr lang="ru-RU" sz="2800" i="1" dirty="0" err="1" smtClean="0">
                <a:latin typeface="Times New Roman" pitchFamily="18" charset="0"/>
                <a:cs typeface="Times New Roman" pitchFamily="18" charset="0"/>
              </a:rPr>
              <a:t>deontos</a:t>
            </a:r>
            <a:r>
              <a:rPr lang="ru-RU" sz="2800" i="1" dirty="0" smtClean="0">
                <a:latin typeface="Times New Roman" pitchFamily="18" charset="0"/>
                <a:cs typeface="Times New Roman" pitchFamily="18" charset="0"/>
              </a:rPr>
              <a:t>» - должное, надлежащее и «</a:t>
            </a:r>
            <a:r>
              <a:rPr lang="ru-RU" sz="2800" i="1" dirty="0" err="1" smtClean="0">
                <a:latin typeface="Times New Roman" pitchFamily="18" charset="0"/>
                <a:cs typeface="Times New Roman" pitchFamily="18" charset="0"/>
              </a:rPr>
              <a:t>logos</a:t>
            </a:r>
            <a:r>
              <a:rPr lang="ru-RU" sz="2800" i="1" dirty="0" smtClean="0">
                <a:latin typeface="Times New Roman" pitchFamily="18" charset="0"/>
                <a:cs typeface="Times New Roman" pitchFamily="18" charset="0"/>
              </a:rPr>
              <a:t>» - знание, и означает совокупность нравственных норм профессионального поведения медицинских работников. </a:t>
            </a:r>
          </a:p>
          <a:p>
            <a:r>
              <a:rPr lang="ru-RU" sz="2800" i="1" dirty="0" smtClean="0">
                <a:latin typeface="Times New Roman" pitchFamily="18" charset="0"/>
                <a:cs typeface="Times New Roman" pitchFamily="18" charset="0"/>
              </a:rPr>
              <a:t>Деонтология медицинская- совокупность этических норм и принципов поведения медработника при выполнении профессиональных обязанностей, предполагающая оказание больному максимально возможной помощи, имеющая целью исключить возможность причинения ему вреда и благоприятствующая повышению эффективности лечения больного и профилактике болезней.</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395288" y="188913"/>
            <a:ext cx="8158162" cy="6192837"/>
          </a:xfrm>
        </p:spPr>
        <p:txBody>
          <a:bodyPr>
            <a:normAutofit fontScale="92500" lnSpcReduction="20000"/>
          </a:bodyPr>
          <a:lstStyle/>
          <a:p>
            <a:pPr marL="274320" indent="-274320" fontAlgn="auto">
              <a:spcAft>
                <a:spcPts val="0"/>
              </a:spcAft>
              <a:buFont typeface="Wingdings 2"/>
              <a:buChar char=""/>
              <a:defRPr/>
            </a:pPr>
            <a:endParaRPr lang="ru-RU" dirty="0" smtClean="0"/>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Диагноз заболевания должен сообщать больному только врач или заведующий отделением в форме, наиболее доступной для больного и понятной ему;</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Родственников больного нужно ставить в известность о необходимости операции, особенно если она сопряжена со значительным риском и опасностью;</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Обращение к больному должно быть максимально предупредительным и тактичным: следует обращаться к нему по имени и отчеству, избегая безличного обращения "больной";</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Как правило, у больного, ожидающего операции, восприятие обострено, поэтому следует избегать резких и недоброжелательных высказываний в его присутствии. Больной очень чувствителен к взглядам, жестам, настроению, даже к оттенкам интонации голоса медицинской сестры, поэтому она должна проявлять сочувствие в искренней форме, что вселяет в больного бодрость и уверенность в успехе лечения;</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288" y="188913"/>
            <a:ext cx="8291512" cy="6119812"/>
          </a:xfrm>
        </p:spPr>
        <p:txBody>
          <a:bodyPr>
            <a:normAutofit fontScale="92500" lnSpcReduction="10000"/>
          </a:bodyPr>
          <a:lstStyle/>
          <a:p>
            <a:pPr marL="274320" indent="-274320" fontAlgn="auto">
              <a:spcAft>
                <a:spcPts val="0"/>
              </a:spcAft>
              <a:buFont typeface="Wingdings 2"/>
              <a:buChar char=""/>
              <a:defRPr/>
            </a:pPr>
            <a:r>
              <a:rPr lang="ru-RU" i="1" dirty="0" smtClean="0">
                <a:latin typeface="Times New Roman" pitchFamily="18" charset="0"/>
                <a:cs typeface="Times New Roman" pitchFamily="18" charset="0"/>
              </a:rPr>
              <a:t>Умение, такт, выдержка, терпение и доброжелательность - обязательные качества любой медицинской сестры, фельдшера, поэтому при выполнении различных процедур, особенно при оказании экстренной помощи, особенно в палате в присутствии других больных, медицинская сестра должна действовать спокойно и уверенно, чтобы не вызвать у окружающих тревоги, беспокойства и нервозности;</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Хранение историй болезни и данных лабораторных, инструментальных исследований должно быть поставлено таким образом, чтобы полностью исключить доступ к ним родственников или случайных лиц;</a:t>
            </a:r>
          </a:p>
          <a:p>
            <a:pPr marL="274320" indent="-274320" fontAlgn="auto">
              <a:spcAft>
                <a:spcPts val="0"/>
              </a:spcAft>
              <a:buFont typeface="Wingdings 2"/>
              <a:buChar char=""/>
              <a:defRPr/>
            </a:pPr>
            <a:r>
              <a:rPr lang="ru-RU" i="1" dirty="0" smtClean="0">
                <a:latin typeface="Times New Roman" pitchFamily="18" charset="0"/>
                <a:cs typeface="Times New Roman" pitchFamily="18" charset="0"/>
              </a:rPr>
              <a:t>В кругу родных, знакомых медицинская сестра не имеет права разглашать диагнозы тех больных, которые находятся в отделении, запрещается информировать посторонних лиц об осложнениях или неудачном течении послеоперационного периода.</a:t>
            </a:r>
          </a:p>
          <a:p>
            <a:pPr marL="274320" indent="-274320"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2"/>
          <p:cNvSpPr>
            <a:spLocks noGrp="1"/>
          </p:cNvSpPr>
          <p:nvPr>
            <p:ph idx="1"/>
          </p:nvPr>
        </p:nvSpPr>
        <p:spPr>
          <a:xfrm>
            <a:off x="395288" y="260350"/>
            <a:ext cx="5005387" cy="6381750"/>
          </a:xfrm>
        </p:spPr>
        <p:txBody>
          <a:bodyPr/>
          <a:lstStyle/>
          <a:p>
            <a:endParaRPr lang="ru-RU" i="1" smtClean="0">
              <a:latin typeface="Times New Roman" pitchFamily="18" charset="0"/>
              <a:cs typeface="Times New Roman" pitchFamily="18" charset="0"/>
            </a:endParaRPr>
          </a:p>
          <a:p>
            <a:r>
              <a:rPr lang="ru-RU" i="1" smtClean="0">
                <a:latin typeface="Times New Roman" pitchFamily="18" charset="0"/>
                <a:cs typeface="Times New Roman" pitchFamily="18" charset="0"/>
              </a:rPr>
              <a:t>Термин «деонтология» предложен английским философом Бентамом (J. Bentham) в 19 в. для обозначения теории нравственности. Однако основы  деонтологии  были заложены еще в медицине древнего мира. </a:t>
            </a:r>
          </a:p>
          <a:p>
            <a:endParaRPr lang="ru-RU" smtClean="0"/>
          </a:p>
        </p:txBody>
      </p:sp>
      <p:pic>
        <p:nvPicPr>
          <p:cNvPr id="15362" name="Рисунок 3" descr="200px-Jeremy_Bentham_by_Thomas_Frye.jpg"/>
          <p:cNvPicPr>
            <a:picLocks noChangeAspect="1"/>
          </p:cNvPicPr>
          <p:nvPr/>
        </p:nvPicPr>
        <p:blipFill>
          <a:blip r:embed="rId2" cstate="print"/>
          <a:srcRect/>
          <a:stretch>
            <a:fillRect/>
          </a:stretch>
        </p:blipFill>
        <p:spPr bwMode="auto">
          <a:xfrm>
            <a:off x="5580063" y="692150"/>
            <a:ext cx="3338512" cy="5040313"/>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idx="1"/>
          </p:nvPr>
        </p:nvSpPr>
        <p:spPr>
          <a:xfrm>
            <a:off x="0" y="0"/>
            <a:ext cx="9144000" cy="6858000"/>
          </a:xfrm>
        </p:spPr>
        <p:txBody>
          <a:bodyPr/>
          <a:lstStyle/>
          <a:p>
            <a:r>
              <a:rPr lang="ru-RU" sz="2800" i="1" dirty="0" smtClean="0">
                <a:latin typeface="Times New Roman" pitchFamily="18" charset="0"/>
                <a:cs typeface="Times New Roman" pitchFamily="18" charset="0"/>
              </a:rPr>
              <a:t>В каждую историческую эпоху в соответствии с господствовавшей в данном обществе моралью принципы деонтологии имели характерные особенности, но тем не менее общечеловеческие, внеклассовые этические нормы медицинской профессии, определяемые ее гуманной сущностью — стремлением облегчить страдания и помочь больному человеку, оставались незыблемыми. </a:t>
            </a:r>
          </a:p>
          <a:p>
            <a:r>
              <a:rPr lang="ru-RU" sz="2800" i="1" dirty="0" smtClean="0">
                <a:latin typeface="Times New Roman" pitchFamily="18" charset="0"/>
                <a:cs typeface="Times New Roman" pitchFamily="18" charset="0"/>
              </a:rPr>
              <a:t>Наиболее древним источником, в котором сформулированы требования к врачу и его права, считают относящийся к 18 в. до н.э. свод законов Хаммурапи, принятый в Вавилоне. Вопросы Д. м. нашли отражение и в древнейших памятниках индийской литературы — в своде законов Ману (около 2 в. до н.э. — 1 в. н.э.) и в </a:t>
            </a:r>
            <a:r>
              <a:rPr lang="ru-RU" sz="2800" i="1" dirty="0" err="1" smtClean="0">
                <a:latin typeface="Times New Roman" pitchFamily="18" charset="0"/>
                <a:cs typeface="Times New Roman" pitchFamily="18" charset="0"/>
              </a:rPr>
              <a:t>Аюрведе</a:t>
            </a:r>
            <a:r>
              <a:rPr lang="ru-RU" sz="2800" i="1" dirty="0" smtClean="0">
                <a:latin typeface="Times New Roman" pitchFamily="18" charset="0"/>
                <a:cs typeface="Times New Roman" pitchFamily="18" charset="0"/>
              </a:rPr>
              <a:t> (Науке жизни; 9—3 вв. до н.э.)</a:t>
            </a:r>
          </a:p>
          <a:p>
            <a:endParaRPr lang="ru-RU" dirty="0" smtClean="0"/>
          </a:p>
        </p:txBody>
      </p:sp>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idx="1"/>
          </p:nvPr>
        </p:nvSpPr>
        <p:spPr>
          <a:xfrm>
            <a:off x="0" y="0"/>
            <a:ext cx="5724525" cy="6858000"/>
          </a:xfrm>
        </p:spPr>
        <p:txBody>
          <a:bodyPr/>
          <a:lstStyle/>
          <a:p>
            <a:r>
              <a:rPr lang="ru-RU" i="1" dirty="0" smtClean="0">
                <a:latin typeface="Times New Roman" pitchFamily="18" charset="0"/>
                <a:cs typeface="Times New Roman" pitchFamily="18" charset="0"/>
              </a:rPr>
              <a:t>Особенно важная роль в определении нравственных начал мед. деятельности принадлежит Гиппократу. </a:t>
            </a:r>
            <a:r>
              <a:rPr lang="ru-RU" i="1" dirty="0" err="1" smtClean="0">
                <a:latin typeface="Times New Roman" pitchFamily="18" charset="0"/>
                <a:cs typeface="Times New Roman" pitchFamily="18" charset="0"/>
              </a:rPr>
              <a:t>Деонтологические</a:t>
            </a:r>
            <a:r>
              <a:rPr lang="ru-RU" i="1" dirty="0" smtClean="0">
                <a:latin typeface="Times New Roman" pitchFamily="18" charset="0"/>
                <a:cs typeface="Times New Roman" pitchFamily="18" charset="0"/>
              </a:rPr>
              <a:t> принципы, изложенные в его "Клятве", актуальны и в настоящее </a:t>
            </a:r>
            <a:r>
              <a:rPr lang="ru-RU" i="1" dirty="0" err="1" smtClean="0">
                <a:latin typeface="Times New Roman" pitchFamily="18" charset="0"/>
                <a:cs typeface="Times New Roman" pitchFamily="18" charset="0"/>
              </a:rPr>
              <a:t>время.Ему</a:t>
            </a:r>
            <a:r>
              <a:rPr lang="ru-RU" i="1" dirty="0" smtClean="0">
                <a:latin typeface="Times New Roman" pitchFamily="18" charset="0"/>
                <a:cs typeface="Times New Roman" pitchFamily="18" charset="0"/>
              </a:rPr>
              <a:t> принадлежат максимы: «Где любовь к людям, там и любовь к своему искусству», «Не вредить», «Врач-философ подобен богу», «Клятва Гиппократа». Гиппократ впервые обратил внимание на вопросы должного отношения врача к родственникам больного, к своим учителям, взаимоотношений между врачами.</a:t>
            </a:r>
          </a:p>
          <a:p>
            <a:endParaRPr lang="ru-RU" dirty="0" smtClean="0"/>
          </a:p>
          <a:p>
            <a:endParaRPr lang="ru-RU" dirty="0" smtClean="0"/>
          </a:p>
        </p:txBody>
      </p:sp>
      <p:pic>
        <p:nvPicPr>
          <p:cNvPr id="17410" name="Рисунок 3" descr="382_1724514688.jpg"/>
          <p:cNvPicPr>
            <a:picLocks noChangeAspect="1"/>
          </p:cNvPicPr>
          <p:nvPr/>
        </p:nvPicPr>
        <p:blipFill>
          <a:blip r:embed="rId2" cstate="print"/>
          <a:srcRect/>
          <a:stretch>
            <a:fillRect/>
          </a:stretch>
        </p:blipFill>
        <p:spPr bwMode="auto">
          <a:xfrm>
            <a:off x="5651500" y="836613"/>
            <a:ext cx="3328988" cy="374491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Содержимое 2"/>
          <p:cNvSpPr>
            <a:spLocks noGrp="1"/>
          </p:cNvSpPr>
          <p:nvPr>
            <p:ph idx="1"/>
          </p:nvPr>
        </p:nvSpPr>
        <p:spPr>
          <a:xfrm>
            <a:off x="0" y="0"/>
            <a:ext cx="5940425" cy="6858000"/>
          </a:xfrm>
        </p:spPr>
        <p:txBody>
          <a:bodyPr/>
          <a:lstStyle/>
          <a:p>
            <a:r>
              <a:rPr lang="ru-RU" sz="2400" i="1" smtClean="0">
                <a:latin typeface="Times New Roman" pitchFamily="18" charset="0"/>
                <a:cs typeface="Times New Roman" pitchFamily="18" charset="0"/>
              </a:rPr>
              <a:t>Огромное влияние на развитие Д. м. оказали врачи Востока. Ибн-Сина (Авиценна) — создатель «Канона врачебной науки», рассматривая различные стороны врачебной деятельности, подчеркивал индивидуальность обращающихся за медпомощью: «... Каждый отдельный человек обладает особой натурой, присущей ему лично». Ибн-Сине также приписывают изречение: «Врач должен обладать глазом сокола, руками девушки, мудростью змеи и сердцем льва». Одной из главных идей «Канона врачебной науки» является необходимость предупреждения болезни, на что должны быть направлены усилия и врача, и больного, и здорового.</a:t>
            </a:r>
          </a:p>
        </p:txBody>
      </p:sp>
      <p:pic>
        <p:nvPicPr>
          <p:cNvPr id="18434" name="Рисунок 3" descr="1307975576_avicenna.jpg"/>
          <p:cNvPicPr>
            <a:picLocks noChangeAspect="1"/>
          </p:cNvPicPr>
          <p:nvPr/>
        </p:nvPicPr>
        <p:blipFill>
          <a:blip r:embed="rId2" cstate="print"/>
          <a:srcRect/>
          <a:stretch>
            <a:fillRect/>
          </a:stretch>
        </p:blipFill>
        <p:spPr bwMode="auto">
          <a:xfrm>
            <a:off x="5867400" y="908050"/>
            <a:ext cx="3038475" cy="381635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813"/>
            <a:ext cx="8229600" cy="5691187"/>
          </a:xfrm>
        </p:spPr>
        <p:txBody>
          <a:bodyPr>
            <a:normAutofit lnSpcReduction="10000"/>
          </a:bodyPr>
          <a:lstStyle/>
          <a:p>
            <a:pPr marL="274320" indent="-274320" algn="ctr" fontAlgn="auto">
              <a:spcAft>
                <a:spcPts val="0"/>
              </a:spcAft>
              <a:buFont typeface="Wingdings 2"/>
              <a:buNone/>
              <a:defRPr/>
            </a:pPr>
            <a:r>
              <a:rPr lang="ru-RU" sz="2800" i="1" dirty="0" smtClean="0">
                <a:latin typeface="Times New Roman" pitchFamily="18" charset="0"/>
                <a:cs typeface="Times New Roman" pitchFamily="18" charset="0"/>
              </a:rPr>
              <a:t>Деонтология включает в себя вопросы: </a:t>
            </a:r>
          </a:p>
          <a:p>
            <a:pPr marL="274320" indent="-274320" algn="ctr" fontAlgn="auto">
              <a:spcAft>
                <a:spcPts val="0"/>
              </a:spcAft>
              <a:buFont typeface="Wingdings 2"/>
              <a:buNone/>
              <a:defRPr/>
            </a:pPr>
            <a:endParaRPr lang="ru-RU" sz="2800"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sz="2800" i="1" dirty="0" smtClean="0">
                <a:latin typeface="Times New Roman" pitchFamily="18" charset="0"/>
                <a:cs typeface="Times New Roman" pitchFamily="18" charset="0"/>
              </a:rPr>
              <a:t> соблюдения врачебной тайны; </a:t>
            </a:r>
          </a:p>
          <a:p>
            <a:pPr marL="274320" indent="-274320" fontAlgn="auto">
              <a:spcAft>
                <a:spcPts val="0"/>
              </a:spcAft>
              <a:buFont typeface="Wingdings 2"/>
              <a:buChar char=""/>
              <a:defRPr/>
            </a:pPr>
            <a:endParaRPr lang="ru-RU" sz="2800"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sz="2800" i="1" dirty="0" smtClean="0">
                <a:latin typeface="Times New Roman" pitchFamily="18" charset="0"/>
                <a:cs typeface="Times New Roman" pitchFamily="18" charset="0"/>
              </a:rPr>
              <a:t> меры ответственности медицинского работника за жизнь и здоровье больного; </a:t>
            </a:r>
          </a:p>
          <a:p>
            <a:pPr marL="274320" indent="-274320" fontAlgn="auto">
              <a:spcAft>
                <a:spcPts val="0"/>
              </a:spcAft>
              <a:buFont typeface="Wingdings 2"/>
              <a:buChar char=""/>
              <a:defRPr/>
            </a:pPr>
            <a:endParaRPr lang="ru-RU" sz="2800"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sz="2800" i="1" dirty="0" smtClean="0">
                <a:latin typeface="Times New Roman" pitchFamily="18" charset="0"/>
                <a:cs typeface="Times New Roman" pitchFamily="18" charset="0"/>
              </a:rPr>
              <a:t> взаимоотношения медицинских работников между собой; между работником и пациентом; между работником и родственниками пациента;</a:t>
            </a:r>
          </a:p>
          <a:p>
            <a:pPr marL="274320" indent="-274320" fontAlgn="auto">
              <a:spcAft>
                <a:spcPts val="0"/>
              </a:spcAft>
              <a:buFont typeface="Wingdings 2"/>
              <a:buChar char=""/>
              <a:defRPr/>
            </a:pPr>
            <a:endParaRPr lang="ru-RU" sz="2800"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sz="2800" i="1" dirty="0" smtClean="0">
                <a:latin typeface="Times New Roman" pitchFamily="18" charset="0"/>
                <a:cs typeface="Times New Roman" pitchFamily="18" charset="0"/>
              </a:rPr>
              <a:t>отношение к пациенту и его родственникам</a:t>
            </a:r>
          </a:p>
          <a:p>
            <a:pPr marL="274320" indent="-274320"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388" y="260350"/>
            <a:ext cx="8713787" cy="6264275"/>
          </a:xfrm>
        </p:spPr>
        <p:txBody>
          <a:bodyPr>
            <a:normAutofit fontScale="92500"/>
          </a:bodyPr>
          <a:lstStyle/>
          <a:p>
            <a:pPr marL="274320" indent="-274320" algn="ctr" fontAlgn="auto">
              <a:spcAft>
                <a:spcPts val="0"/>
              </a:spcAft>
              <a:buFont typeface="Wingdings 2"/>
              <a:buChar char=""/>
              <a:defRPr/>
            </a:pPr>
            <a:r>
              <a:rPr lang="ru-RU" b="1" i="1" dirty="0" smtClean="0"/>
              <a:t>Четыре универсальных этических принципа включают в себя: милосердие, автономию, справедливость и полноту медицинской помощи.</a:t>
            </a:r>
          </a:p>
          <a:p>
            <a:pPr marL="274320" indent="-274320" fontAlgn="auto">
              <a:spcAft>
                <a:spcPts val="0"/>
              </a:spcAft>
              <a:buFont typeface="Wingdings 2"/>
              <a:buChar char=""/>
              <a:defRPr/>
            </a:pPr>
            <a:r>
              <a:rPr lang="ru-RU" b="1" i="1" dirty="0" smtClean="0"/>
              <a:t>Принцип милосердия гласит</a:t>
            </a:r>
            <a:r>
              <a:rPr lang="ru-RU" i="1" dirty="0" smtClean="0"/>
              <a:t>: “Я принесу добро пациенту, или, по крайней мере, не причиню ему вреда”. Милосердие подразумевает чуткое и внимательное отношение к пациенту, выбор методов лечения пропорциональных тяжести состояния</a:t>
            </a:r>
          </a:p>
          <a:p>
            <a:pPr marL="274320" indent="-274320" fontAlgn="auto">
              <a:spcAft>
                <a:spcPts val="0"/>
              </a:spcAft>
              <a:buFont typeface="Wingdings 2"/>
              <a:buNone/>
              <a:defRPr/>
            </a:pPr>
            <a:endParaRPr lang="ru-RU" i="1" dirty="0" smtClean="0"/>
          </a:p>
          <a:p>
            <a:pPr marL="274320" indent="-274320" fontAlgn="auto">
              <a:spcAft>
                <a:spcPts val="0"/>
              </a:spcAft>
              <a:buFont typeface="Wingdings 2"/>
              <a:buChar char=""/>
              <a:defRPr/>
            </a:pPr>
            <a:r>
              <a:rPr lang="ru-RU" b="1" i="1" dirty="0" smtClean="0"/>
              <a:t>Принцип автономии </a:t>
            </a:r>
            <a:r>
              <a:rPr lang="ru-RU" i="1" dirty="0" smtClean="0"/>
              <a:t>требует уважения к личности каждого пациента и его решениям. Конфиденциальность, уважение к культуре, религии, политическим и иным убеждениям пациента, информированное согласие на медицинское вмешательство и совместное планирование и осуществление плана ухода</a:t>
            </a:r>
            <a:endParaRPr lang="ru-RU"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60350"/>
            <a:ext cx="8229600" cy="6192838"/>
          </a:xfrm>
        </p:spPr>
        <p:txBody>
          <a:bodyPr>
            <a:normAutofit lnSpcReduction="10000"/>
          </a:bodyPr>
          <a:lstStyle/>
          <a:p>
            <a:pPr marL="274320" indent="-274320" fontAlgn="auto">
              <a:spcAft>
                <a:spcPts val="0"/>
              </a:spcAft>
              <a:buFont typeface="Wingdings 2"/>
              <a:buChar char=""/>
              <a:defRPr/>
            </a:pPr>
            <a:r>
              <a:rPr lang="ru-RU" b="1" i="1" dirty="0" smtClean="0">
                <a:latin typeface="Times New Roman" pitchFamily="18" charset="0"/>
                <a:cs typeface="Times New Roman" pitchFamily="18" charset="0"/>
              </a:rPr>
              <a:t>Принцип справедливости/не причинения вреда </a:t>
            </a:r>
            <a:r>
              <a:rPr lang="ru-RU" i="1" dirty="0" smtClean="0">
                <a:latin typeface="Times New Roman" pitchFamily="18" charset="0"/>
                <a:cs typeface="Times New Roman" pitchFamily="18" charset="0"/>
              </a:rPr>
              <a:t>требует равного отношения медицинских работников и оказания равноценной помощи всем пациентам вне зависимости от их статуса, положения, профессии или оных внешних обстоятельств. Этот принцип также определяет, что какую бы помощь не оказывал медицинский работник пациенту, его действия не должны нанести вреда ни самому пациенту, ни другим лицам.</a:t>
            </a:r>
          </a:p>
          <a:p>
            <a:pPr marL="274320" indent="-274320" fontAlgn="auto">
              <a:spcAft>
                <a:spcPts val="0"/>
              </a:spcAft>
              <a:buFont typeface="Wingdings 2"/>
              <a:buChar char=""/>
              <a:defRPr/>
            </a:pPr>
            <a:endParaRPr lang="ru-RU" b="1" i="1" dirty="0" smtClean="0">
              <a:latin typeface="Times New Roman" pitchFamily="18" charset="0"/>
              <a:cs typeface="Times New Roman" pitchFamily="18" charset="0"/>
            </a:endParaRPr>
          </a:p>
          <a:p>
            <a:pPr marL="274320" indent="-274320" fontAlgn="auto">
              <a:spcAft>
                <a:spcPts val="0"/>
              </a:spcAft>
              <a:buFont typeface="Wingdings 2"/>
              <a:buChar char=""/>
              <a:defRPr/>
            </a:pPr>
            <a:r>
              <a:rPr lang="ru-RU" b="1" i="1" dirty="0" smtClean="0">
                <a:latin typeface="Times New Roman" pitchFamily="18" charset="0"/>
                <a:cs typeface="Times New Roman" pitchFamily="18" charset="0"/>
              </a:rPr>
              <a:t>Принцип полноты оказания медицинской помощи </a:t>
            </a:r>
            <a:r>
              <a:rPr lang="ru-RU" i="1" dirty="0" smtClean="0">
                <a:latin typeface="Times New Roman" pitchFamily="18" charset="0"/>
                <a:cs typeface="Times New Roman" pitchFamily="18" charset="0"/>
              </a:rPr>
              <a:t>подразумевает профессиональное оказание медицинской помощи и профессиональное отношение к пациенту, применение всего имеющегося арсенала здравоохранения для проведения качественной диагностики и лечения.</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142</TotalTime>
  <Words>1531</Words>
  <Application>Microsoft Office PowerPoint</Application>
  <PresentationFormat>Экран (4:3)</PresentationFormat>
  <Paragraphs>75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Бумажная</vt:lpstr>
      <vt:lpstr>Деонтология</vt:lpstr>
      <vt:lpstr>Слайд 2</vt:lpstr>
      <vt:lpstr>Слайд 3</vt:lpstr>
      <vt:lpstr>Слайд 4</vt:lpstr>
      <vt:lpstr>Слайд 5</vt:lpstr>
      <vt:lpstr>Слайд 6</vt:lpstr>
      <vt:lpstr>Слайд 7</vt:lpstr>
      <vt:lpstr>Слайд 8</vt:lpstr>
      <vt:lpstr>Слайд 9</vt:lpstr>
      <vt:lpstr>Деонтология сестринского дела</vt:lpstr>
      <vt:lpstr>Слайд 11</vt:lpstr>
      <vt:lpstr>Слайд 12</vt:lpstr>
      <vt:lpstr>Слайд 13</vt:lpstr>
      <vt:lpstr>Деонтология врача-педиатра</vt:lpstr>
      <vt:lpstr>Слайд 15</vt:lpstr>
      <vt:lpstr>Слайд 16</vt:lpstr>
      <vt:lpstr>Слайд 17</vt:lpstr>
      <vt:lpstr>Деонтологии в хирургии.</vt:lpstr>
      <vt:lpstr>Слайд 19</vt:lpstr>
      <vt:lpstr>Слайд 20</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Деонтология</dc:title>
  <dc:creator>Тогжан</dc:creator>
  <cp:lastModifiedBy>Пользователь</cp:lastModifiedBy>
  <cp:revision>15</cp:revision>
  <dcterms:created xsi:type="dcterms:W3CDTF">2011-11-01T15:59:48Z</dcterms:created>
  <dcterms:modified xsi:type="dcterms:W3CDTF">2013-12-14T13:07:28Z</dcterms:modified>
</cp:coreProperties>
</file>