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2"/>
  </p:handoutMasterIdLst>
  <p:sldIdLst>
    <p:sldId id="286" r:id="rId2"/>
    <p:sldId id="259" r:id="rId3"/>
    <p:sldId id="285" r:id="rId4"/>
    <p:sldId id="260" r:id="rId5"/>
    <p:sldId id="258" r:id="rId6"/>
    <p:sldId id="263" r:id="rId7"/>
    <p:sldId id="265" r:id="rId8"/>
    <p:sldId id="262" r:id="rId9"/>
    <p:sldId id="261" r:id="rId10"/>
    <p:sldId id="274" r:id="rId11"/>
    <p:sldId id="273" r:id="rId12"/>
    <p:sldId id="269" r:id="rId13"/>
    <p:sldId id="268" r:id="rId14"/>
    <p:sldId id="271" r:id="rId15"/>
    <p:sldId id="272" r:id="rId16"/>
    <p:sldId id="267" r:id="rId17"/>
    <p:sldId id="276" r:id="rId18"/>
    <p:sldId id="279" r:id="rId19"/>
    <p:sldId id="280" r:id="rId20"/>
    <p:sldId id="257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6" autoAdjust="0"/>
    <p:restoredTop sz="94652" autoAdjust="0"/>
  </p:normalViewPr>
  <p:slideViewPr>
    <p:cSldViewPr>
      <p:cViewPr>
        <p:scale>
          <a:sx n="77" d="100"/>
          <a:sy n="77" d="100"/>
        </p:scale>
        <p:origin x="-12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9B3FD1F-76B5-4B08-A0AE-3425F0EA8B80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B3EF23A-6811-4C8E-B718-A30AFFF37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645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7F202-57F6-4027-A2BE-FD3F48FAB49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7927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AAA5E-7F2E-4252-B26E-FFACDA9D71D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652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Равнобедренный треугольник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ая соединительная линия 14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26448-733C-4D91-8844-F5DE0485E76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1916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7925E-68EE-453C-9D36-2B95C2E369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5822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D8915-7F5B-4F66-898C-19CC12F93CC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49585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8B00F-055F-45AC-A2B8-16BF83A98F1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7624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FE200-9B26-4BE3-A287-24948B95243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53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A93F3-309F-4B14-9975-3E8FC9A575F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243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30337-9C25-488E-A287-FAAAFAA951D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3463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Прямая соединительная линия 11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Равнобедренный треугольник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5997A-8C24-4506-8B71-9551478BE1D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5775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60F0C-FFDA-47A2-8494-3CF3E99D204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9253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05F7AA1-EFD8-4AE0-A871-1883FC7BFB5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031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1" r:id="rId2"/>
    <p:sldLayoutId id="2147483696" r:id="rId3"/>
    <p:sldLayoutId id="2147483692" r:id="rId4"/>
    <p:sldLayoutId id="2147483693" r:id="rId5"/>
    <p:sldLayoutId id="2147483697" r:id="rId6"/>
    <p:sldLayoutId id="2147483698" r:id="rId7"/>
    <p:sldLayoutId id="2147483699" r:id="rId8"/>
    <p:sldLayoutId id="2147483700" r:id="rId9"/>
    <p:sldLayoutId id="2147483694" r:id="rId10"/>
    <p:sldLayoutId id="214748370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АО «Медицинский Университет Астана»</a:t>
            </a:r>
          </a:p>
        </p:txBody>
      </p:sp>
      <p:sp>
        <p:nvSpPr>
          <p:cNvPr id="9219" name="Объект 2"/>
          <p:cNvSpPr>
            <a:spLocks noGrp="1"/>
          </p:cNvSpPr>
          <p:nvPr>
            <p:ph sz="quarter" idx="1"/>
          </p:nvPr>
        </p:nvSpPr>
        <p:spPr>
          <a:xfrm>
            <a:off x="179388" y="1600200"/>
            <a:ext cx="8785225" cy="4525963"/>
          </a:xfrm>
        </p:spPr>
        <p:txBody>
          <a:bodyPr/>
          <a:lstStyle/>
          <a:p>
            <a:pPr marL="0" indent="0">
              <a:buFont typeface="Wingdings 3" pitchFamily="18" charset="2"/>
              <a:buNone/>
            </a:pPr>
            <a:r>
              <a:rPr lang="ru-RU" smtClean="0"/>
              <a:t>  </a:t>
            </a:r>
          </a:p>
          <a:p>
            <a:pPr marL="0" indent="0">
              <a:buFont typeface="Wingdings 3" pitchFamily="18" charset="2"/>
              <a:buNone/>
            </a:pPr>
            <a:endParaRPr lang="ru-RU" smtClean="0"/>
          </a:p>
          <a:p>
            <a:pPr marL="0" indent="0">
              <a:buFont typeface="Wingdings 3" pitchFamily="18" charset="2"/>
              <a:buNone/>
            </a:pPr>
            <a:r>
              <a:rPr lang="ru-RU" smtClean="0"/>
              <a:t>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Особенности антибактериальной     терапии при заболеваниях почек.</a:t>
            </a:r>
          </a:p>
          <a:p>
            <a:pPr marL="0" indent="0">
              <a:buFont typeface="Wingdings 3" pitchFamily="18" charset="2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Выполнила: Аубакирова Н.Т. 731-П</a:t>
            </a:r>
          </a:p>
          <a:p>
            <a:pPr marL="0" indent="0">
              <a:buFont typeface="Wingdings 3" pitchFamily="18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3" pitchFamily="18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3" pitchFamily="18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 3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Астана,2016год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827088" y="620713"/>
            <a:ext cx="76327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лечение рецидивов ИМП представляет собой довольно сложную задачу, это связано с: </a:t>
            </a:r>
          </a:p>
          <a:p>
            <a:pPr algn="ctr">
              <a:buFontTx/>
              <a:buBlip>
                <a:blip r:embed="rId2"/>
              </a:buBlip>
            </a:pP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ростом резистентности микроорганизмов, особенно при применении повторных курсов; </a:t>
            </a:r>
          </a:p>
          <a:p>
            <a:pPr eaLnBrk="0" hangingPunct="0">
              <a:buFontTx/>
              <a:buBlip>
                <a:blip r:embed="rId2"/>
              </a:buBlip>
            </a:pPr>
            <a:endParaRPr lang="ru-RU" alt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побочными эффектами препаратов; </a:t>
            </a:r>
          </a:p>
          <a:p>
            <a:pPr eaLnBrk="0" hangingPunct="0">
              <a:buFontTx/>
              <a:buBlip>
                <a:blip r:embed="rId2"/>
              </a:buBlip>
            </a:pP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способностью антибиотиков вызывать иммуносупрессию организма; </a:t>
            </a:r>
          </a:p>
          <a:p>
            <a:pPr eaLnBrk="0" hangingPunct="0">
              <a:buFontTx/>
              <a:buBlip>
                <a:blip r:embed="rId2"/>
              </a:buBlip>
            </a:pP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снижением комплаентности в связи с длительными курсами приема препарата.</a:t>
            </a:r>
          </a:p>
          <a:p>
            <a:pPr eaLnBrk="0" hangingPunct="0"/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900113" y="115888"/>
            <a:ext cx="7704137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/>
              <a:t>Острый цистит</a:t>
            </a:r>
          </a:p>
          <a:p>
            <a:pPr algn="ctr"/>
            <a:r>
              <a:rPr lang="ru-RU" altLang="ru-RU" sz="1400" b="1"/>
              <a:t>Причина</a:t>
            </a:r>
            <a:r>
              <a:rPr lang="ru-RU" altLang="ru-RU" sz="1400"/>
              <a:t> Вызывается E. coli в 80% случаев, S. saprophyticus- в 10-15% случаев, клебсиеллой и протеем - в 5-10% случаев.</a:t>
            </a:r>
          </a:p>
        </p:txBody>
      </p:sp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611188" y="1268413"/>
            <a:ext cx="7993062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Проводится антибиотиками в течение 3 дней. </a:t>
            </a:r>
          </a:p>
          <a:p>
            <a:r>
              <a:rPr lang="ru-RU" altLang="ru-RU"/>
              <a:t>У лиц с отягощающими факторами - в течение 7 дней.</a:t>
            </a:r>
          </a:p>
          <a:p>
            <a:endParaRPr lang="ru-RU" altLang="ru-RU"/>
          </a:p>
          <a:p>
            <a:pPr algn="ctr"/>
            <a:r>
              <a:rPr lang="ru-RU" altLang="ru-RU" b="1"/>
              <a:t>Необходимо</a:t>
            </a:r>
            <a:r>
              <a:rPr lang="ru-RU" altLang="ru-RU"/>
              <a:t> </a:t>
            </a:r>
            <a:r>
              <a:rPr lang="ru-RU" altLang="ru-RU" b="1"/>
              <a:t>помнить</a:t>
            </a:r>
            <a:r>
              <a:rPr lang="ru-RU" altLang="ru-RU"/>
              <a:t>: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треть бактериальных штаммов, вызывающих цистит, устойчива к амоксициллину, примерно 15-20% - к нитрофуранам, 5-15% - к бисептолу ,но менее 5% - к фторхинолонам.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триметоприм/сульфаметоксазол (бисептол) не рекомендуется для лечения и профилактики инфекций мочевыводящих путей в связи с высоким уровнем антибиотикорезистентности к нему основных уропатогенов.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фосфомицин трометамол (монурал) эффективен в лечении острого цистита в одной дозе: 3,0внутрь.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549275"/>
          <a:ext cx="9144000" cy="630872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62499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FFFFFF"/>
                          </a:solidFill>
                        </a:rPr>
                        <a:t>Антибиотик </a:t>
                      </a:r>
                      <a:endParaRPr lang="ru-RU" sz="1200" dirty="0"/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FFFFFF"/>
                          </a:solidFill>
                        </a:rPr>
                        <a:t>Доза </a:t>
                      </a:r>
                      <a:endParaRPr lang="ru-RU" sz="1200"/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FFFFFF"/>
                          </a:solidFill>
                        </a:rPr>
                        <a:t>Продолжительность приема </a:t>
                      </a:r>
                      <a:endParaRPr lang="ru-RU" sz="1200"/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</a:tr>
              <a:tr h="341895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/>
                        <a:t>У взрослых (антибиотики выбора)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4993">
                <a:tc>
                  <a:txBody>
                    <a:bodyPr/>
                    <a:lstStyle/>
                    <a:p>
                      <a:r>
                        <a:rPr lang="ru-RU" sz="1200" dirty="0" err="1"/>
                        <a:t>фосфомицина</a:t>
                      </a:r>
                      <a:r>
                        <a:rPr lang="ru-RU" sz="1200" dirty="0"/>
                        <a:t> </a:t>
                      </a:r>
                      <a:r>
                        <a:rPr lang="ru-RU" sz="1200" dirty="0" err="1"/>
                        <a:t>трометамол</a:t>
                      </a:r>
                      <a:r>
                        <a:rPr lang="ru-RU" sz="1200" dirty="0"/>
                        <a:t>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3 г </a:t>
                      </a:r>
                      <a:r>
                        <a:rPr lang="en-US" sz="1200"/>
                        <a:t>per os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Однократно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624993">
                <a:tc>
                  <a:txBody>
                    <a:bodyPr/>
                    <a:lstStyle/>
                    <a:p>
                      <a:r>
                        <a:rPr lang="ru-RU" sz="1200"/>
                        <a:t>триметоприм/сульфаметоксазол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80 мг /400 мг </a:t>
                      </a:r>
                      <a:r>
                        <a:rPr lang="en-US" sz="1200"/>
                        <a:t>per os 2 </a:t>
                      </a:r>
                      <a:r>
                        <a:rPr lang="ru-RU" sz="1200"/>
                        <a:t>р /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3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624993">
                <a:tc>
                  <a:txBody>
                    <a:bodyPr/>
                    <a:lstStyle/>
                    <a:p>
                      <a:r>
                        <a:rPr lang="ru-RU" sz="1200"/>
                        <a:t>Офлоксацин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/>
                        <a:t>200 мг per os 2 р /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3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624993">
                <a:tc>
                  <a:txBody>
                    <a:bodyPr/>
                    <a:lstStyle/>
                    <a:p>
                      <a:r>
                        <a:rPr lang="ru-RU" sz="1200"/>
                        <a:t>Пефлоксацин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/>
                        <a:t>400 мг per os 1 р /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3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624993">
                <a:tc>
                  <a:txBody>
                    <a:bodyPr/>
                    <a:lstStyle/>
                    <a:p>
                      <a:r>
                        <a:rPr lang="ru-RU" sz="1200"/>
                        <a:t>Ципрофлоксацин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/>
                        <a:t>250 мг per os 2 р /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3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624993">
                <a:tc>
                  <a:txBody>
                    <a:bodyPr/>
                    <a:lstStyle/>
                    <a:p>
                      <a:r>
                        <a:rPr lang="ru-RU" sz="1200"/>
                        <a:t>Левофлоксацин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/>
                        <a:t>250 мг per os 1 р /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3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341895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/>
                        <a:t>У взрослых (антибиотики резерва)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4993">
                <a:tc>
                  <a:txBody>
                    <a:bodyPr/>
                    <a:lstStyle/>
                    <a:p>
                      <a:r>
                        <a:rPr lang="ru-RU" sz="1200"/>
                        <a:t>Амоксициллин/клавуланат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250 мг /125 мг </a:t>
                      </a:r>
                      <a:r>
                        <a:rPr lang="en-US" sz="1200"/>
                        <a:t>per os 3 </a:t>
                      </a:r>
                      <a:r>
                        <a:rPr lang="ru-RU" sz="1200"/>
                        <a:t>р /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5 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624993">
                <a:tc>
                  <a:txBody>
                    <a:bodyPr/>
                    <a:lstStyle/>
                    <a:p>
                      <a:r>
                        <a:rPr lang="ru-RU" sz="1200"/>
                        <a:t>Цефуроксим аксетил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250 мг 2 р/сут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5 </a:t>
                      </a:r>
                      <a:r>
                        <a:rPr lang="ru-RU" sz="1200" dirty="0" err="1"/>
                        <a:t>сут</a:t>
                      </a:r>
                      <a:r>
                        <a:rPr lang="ru-RU" sz="1200" dirty="0"/>
                        <a:t> </a:t>
                      </a:r>
                    </a:p>
                  </a:txBody>
                  <a:tcPr marL="18991" marR="18991" marT="18989" marB="189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20513" name="Rectangle 1"/>
          <p:cNvSpPr>
            <a:spLocks noChangeArrowheads="1"/>
          </p:cNvSpPr>
          <p:nvPr/>
        </p:nvSpPr>
        <p:spPr bwMode="auto">
          <a:xfrm>
            <a:off x="1979613" y="0"/>
            <a:ext cx="6565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s-ES" altLang="ru-RU" b="1"/>
              <a:t>Антибиотикотерапия острого неосложненного цистита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6742113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335756">
                <a:tc gridSpan="3">
                  <a:txBody>
                    <a:bodyPr/>
                    <a:lstStyle/>
                    <a:p>
                      <a:pPr algn="ctr"/>
                      <a:r>
                        <a:rPr lang="ru-RU" sz="1100" dirty="0" err="1"/>
                        <a:t>Убеременных</a:t>
                      </a:r>
                      <a:r>
                        <a:rPr lang="ru-RU" sz="1100" dirty="0"/>
                        <a:t>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3722">
                <a:tc>
                  <a:txBody>
                    <a:bodyPr/>
                    <a:lstStyle/>
                    <a:p>
                      <a:r>
                        <a:rPr lang="ru-RU" sz="1100"/>
                        <a:t>фосфомицина трометамол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3 г </a:t>
                      </a:r>
                      <a:r>
                        <a:rPr lang="en-US" sz="1100" dirty="0"/>
                        <a:t>per </a:t>
                      </a:r>
                      <a:r>
                        <a:rPr lang="en-US" sz="1100" dirty="0" err="1"/>
                        <a:t>os</a:t>
                      </a:r>
                      <a:r>
                        <a:rPr lang="en-US" sz="1100" dirty="0"/>
                        <a:t>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/>
                        <a:t>Однократно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610779">
                <a:tc>
                  <a:txBody>
                    <a:bodyPr/>
                    <a:lstStyle/>
                    <a:p>
                      <a:r>
                        <a:rPr lang="ru-RU" sz="1100"/>
                        <a:t>Цефуроксим аксетил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/>
                        <a:t>250 мг per os 2 р / 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/>
                        <a:t>5 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610779">
                <a:tc>
                  <a:txBody>
                    <a:bodyPr/>
                    <a:lstStyle/>
                    <a:p>
                      <a:r>
                        <a:rPr lang="ru-RU" sz="1100"/>
                        <a:t>Амоксициллин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/>
                        <a:t>500 мг per os 3 р / 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/>
                        <a:t>7 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610779">
                <a:tc>
                  <a:txBody>
                    <a:bodyPr/>
                    <a:lstStyle/>
                    <a:p>
                      <a:r>
                        <a:rPr lang="ru-RU" sz="1100"/>
                        <a:t>Нитрофурантоин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/>
                        <a:t>100 мг per os 3 р / 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/>
                        <a:t>7 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335756">
                <a:tc gridSpan="3">
                  <a:txBody>
                    <a:bodyPr/>
                    <a:lstStyle/>
                    <a:p>
                      <a:pPr algn="ctr"/>
                      <a:r>
                        <a:rPr lang="ru-RU" sz="1100"/>
                        <a:t>Удетей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3722">
                <a:tc>
                  <a:txBody>
                    <a:bodyPr/>
                    <a:lstStyle/>
                    <a:p>
                      <a:r>
                        <a:rPr lang="ru-RU" sz="1100"/>
                        <a:t>Амоксициллин/клавуланат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45 мг/кг/сут на 2-3 приема per os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/>
                        <a:t>6-8 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891688">
                <a:tc>
                  <a:txBody>
                    <a:bodyPr/>
                    <a:lstStyle/>
                    <a:p>
                      <a:r>
                        <a:rPr lang="ru-RU" sz="1100"/>
                        <a:t>Фосфомицина трометамол (дети старше 5 лет)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2 г </a:t>
                      </a:r>
                      <a:r>
                        <a:rPr lang="en-US" sz="1100"/>
                        <a:t>per os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/>
                        <a:t>однократно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613722">
                <a:tc>
                  <a:txBody>
                    <a:bodyPr/>
                    <a:lstStyle/>
                    <a:p>
                      <a:r>
                        <a:rPr lang="ru-RU" sz="1100"/>
                        <a:t>Цефуроксим аксетил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10-15 мг / кг </a:t>
                      </a:r>
                      <a:r>
                        <a:rPr lang="en-US" sz="1100"/>
                        <a:t>per os 2 </a:t>
                      </a:r>
                      <a:r>
                        <a:rPr lang="ru-RU" sz="1100"/>
                        <a:t>р / 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/>
                        <a:t>6-8 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891688">
                <a:tc>
                  <a:txBody>
                    <a:bodyPr/>
                    <a:lstStyle/>
                    <a:p>
                      <a:r>
                        <a:rPr lang="ru-RU" sz="1100"/>
                        <a:t>Ко-тримоксазол (дети старше 2 мес.)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3-4 мг/кг (по триметоприму) per os 2 р/сут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/>
                        <a:t>6-8 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613722">
                <a:tc>
                  <a:txBody>
                    <a:bodyPr/>
                    <a:lstStyle/>
                    <a:p>
                      <a:r>
                        <a:rPr lang="ru-RU" sz="1100"/>
                        <a:t>Цефиксим (дети старше 6 мес.)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/>
                        <a:t>4 мг / кг </a:t>
                      </a:r>
                      <a:r>
                        <a:rPr lang="en-US" sz="1100"/>
                        <a:t>per os 2 </a:t>
                      </a:r>
                      <a:r>
                        <a:rPr lang="ru-RU" sz="1100"/>
                        <a:t>р / сут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6-8 </a:t>
                      </a:r>
                      <a:r>
                        <a:rPr lang="ru-RU" sz="1100" dirty="0" err="1"/>
                        <a:t>сут</a:t>
                      </a:r>
                      <a:r>
                        <a:rPr lang="ru-RU" sz="1100" dirty="0"/>
                        <a:t> </a:t>
                      </a:r>
                    </a:p>
                  </a:txBody>
                  <a:tcPr marL="17427" marR="17427" marT="17429" marB="1742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2916238" y="188913"/>
            <a:ext cx="3529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 b="1"/>
              <a:t>Бессимптомная бактериурия</a:t>
            </a:r>
          </a:p>
        </p:txBody>
      </p:sp>
      <p:sp>
        <p:nvSpPr>
          <p:cNvPr id="22532" name="Прямоугольник 3"/>
          <p:cNvSpPr>
            <a:spLocks noChangeArrowheads="1"/>
          </p:cNvSpPr>
          <p:nvPr/>
        </p:nvSpPr>
        <p:spPr bwMode="auto">
          <a:xfrm>
            <a:off x="755650" y="1125538"/>
            <a:ext cx="8064500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/>
              <a:t>Лечению подлежат все беременные, лица с отягощенными заболеваниями. </a:t>
            </a:r>
          </a:p>
          <a:p>
            <a:endParaRPr lang="ru-RU" altLang="ru-RU"/>
          </a:p>
          <a:p>
            <a:pPr algn="ctr"/>
            <a:r>
              <a:rPr lang="ru-RU" altLang="ru-RU" b="1"/>
              <a:t>Принципы лечения:</a:t>
            </a:r>
            <a:r>
              <a:rPr lang="ru-RU" altLang="ru-RU"/>
              <a:t>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При выявлении бактериурии лечение начинается с 3-дневного курса антибактериальной терапии с последующим ежемесячным культуральным исследованием мочи для контроля за возможным рецидивом заболевания.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При повторном выявлении бактериурии (16-33%) необходимо назначать поддерживающую терапию до окончания беременности и ещё 2 недели после родов: однократный приём препарата вечером после еды.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Рекомендуется назначать поддерживающее лечение на основании чувствительности выявленных в моче микроорганизмов к антибиотикам.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1835150" y="333375"/>
            <a:ext cx="5976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/>
              <a:t>Острый пиелонефрит</a:t>
            </a:r>
          </a:p>
          <a:p>
            <a:pPr algn="ctr"/>
            <a:r>
              <a:rPr lang="ru-RU" altLang="ru-RU" sz="1400"/>
              <a:t>Вызывается E. coli более чем в 80% случаев.</a:t>
            </a:r>
          </a:p>
        </p:txBody>
      </p:sp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539750" y="1052513"/>
            <a:ext cx="8353425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altLang="ru-RU"/>
              <a:t>Лечение начинается с внутривенного введения антибиотиков (цефалоспоринов или фторхинолонов), продолжающегося до нормализации температуры тела (48-72 часа). Далее переходят на пероральный прием - 14 дней, а при выделении энтерококка или Pseudomonas aeruginosa - до 21дня.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20-30% возбудителей пиелонефрита устойчивы к амоксициллину и цефалоспоринам первого поколения, которые не должны использоваться для лечения острого пиелонефрита без микробиологического подтверждения своей эффективности.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Если боль и лихорадка продолжаются более 72 часов, необходимо повторить культуральное исследование мочи, оценить возможность паранефрального или интраренального абсцесса, аномалии мочевыводящих путей или их обструкции.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Контрольное культуральное исследование мочи проводится через 2 недели после завершения лечения.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549275"/>
          <a:ext cx="9144000" cy="630872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598144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FFFFFF"/>
                          </a:solidFill>
                        </a:rPr>
                        <a:t>Антибиотик </a:t>
                      </a:r>
                      <a:endParaRPr lang="ru-RU" sz="1800" dirty="0"/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FFFFFF"/>
                          </a:solidFill>
                        </a:rPr>
                        <a:t>Доза </a:t>
                      </a:r>
                      <a:endParaRPr lang="ru-RU" sz="1800"/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FFFFFF"/>
                          </a:solidFill>
                        </a:rPr>
                        <a:t>Продолжительность приема </a:t>
                      </a:r>
                      <a:endParaRPr lang="ru-RU" sz="1800"/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</a:tr>
              <a:tr h="327286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У взрослых, легкое течение (антибиотики выбора)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8144">
                <a:tc>
                  <a:txBody>
                    <a:bodyPr/>
                    <a:lstStyle/>
                    <a:p>
                      <a:r>
                        <a:rPr lang="ru-RU" sz="1800"/>
                        <a:t>Норфлоксацин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400 мг per os 2 р /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7-14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598144">
                <a:tc>
                  <a:txBody>
                    <a:bodyPr/>
                    <a:lstStyle/>
                    <a:p>
                      <a:r>
                        <a:rPr lang="ru-RU" sz="1800"/>
                        <a:t>Офлоксацин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400 мг per os 2 р /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7-14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598144">
                <a:tc>
                  <a:txBody>
                    <a:bodyPr/>
                    <a:lstStyle/>
                    <a:p>
                      <a:r>
                        <a:rPr lang="ru-RU" sz="1800"/>
                        <a:t>Ципрофлоксацин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500 мг per os 2 р /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7-14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598144">
                <a:tc>
                  <a:txBody>
                    <a:bodyPr/>
                    <a:lstStyle/>
                    <a:p>
                      <a:r>
                        <a:rPr lang="ru-RU" sz="1800"/>
                        <a:t>Пефлоксацин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400 мг per os 1 р /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7-14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598144">
                <a:tc>
                  <a:txBody>
                    <a:bodyPr/>
                    <a:lstStyle/>
                    <a:p>
                      <a:r>
                        <a:rPr lang="ru-RU" sz="1800"/>
                        <a:t>Левофлоксацин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400 мг per os 1 раз /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7-14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598144">
                <a:tc>
                  <a:txBody>
                    <a:bodyPr/>
                    <a:lstStyle/>
                    <a:p>
                      <a:r>
                        <a:rPr lang="ru-RU" sz="1800"/>
                        <a:t>Цефуроксим аксетил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500 мг per os 2 р /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7-14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598144">
                <a:tc>
                  <a:txBody>
                    <a:bodyPr/>
                    <a:lstStyle/>
                    <a:p>
                      <a:r>
                        <a:rPr lang="ru-RU" sz="1800"/>
                        <a:t>триметоприм/сульфаметоксазол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80 мг /400 мг </a:t>
                      </a:r>
                      <a:r>
                        <a:rPr lang="en-US" sz="1800"/>
                        <a:t>per os 2 </a:t>
                      </a:r>
                      <a:r>
                        <a:rPr lang="ru-RU" sz="1800"/>
                        <a:t>р /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7-14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598144">
                <a:tc>
                  <a:txBody>
                    <a:bodyPr/>
                    <a:lstStyle/>
                    <a:p>
                      <a:r>
                        <a:rPr lang="ru-RU" sz="1800"/>
                        <a:t>Амоксициллин/клавуланат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500 мг /125 мг </a:t>
                      </a:r>
                      <a:r>
                        <a:rPr lang="en-US" sz="1800"/>
                        <a:t>per os 3 </a:t>
                      </a:r>
                      <a:r>
                        <a:rPr lang="ru-RU" sz="1800"/>
                        <a:t>р /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7-14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598144">
                <a:tc>
                  <a:txBody>
                    <a:bodyPr/>
                    <a:lstStyle/>
                    <a:p>
                      <a:r>
                        <a:rPr lang="ru-RU" sz="1800"/>
                        <a:t>Цефиксим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400 мг per os 1 р / сут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7-14 </a:t>
                      </a:r>
                      <a:r>
                        <a:rPr lang="ru-RU" sz="1800" dirty="0" err="1"/>
                        <a:t>сут</a:t>
                      </a:r>
                      <a:r>
                        <a:rPr lang="ru-RU" sz="1800" dirty="0"/>
                        <a:t> </a:t>
                      </a:r>
                    </a:p>
                  </a:txBody>
                  <a:tcPr marL="18175" marR="18175" marT="18173" marB="1817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</a:tbl>
          </a:graphicData>
        </a:graphic>
      </p:graphicFrame>
      <p:sp>
        <p:nvSpPr>
          <p:cNvPr id="24611" name="Rectangle 1"/>
          <p:cNvSpPr>
            <a:spLocks noChangeArrowheads="1"/>
          </p:cNvSpPr>
          <p:nvPr/>
        </p:nvSpPr>
        <p:spPr bwMode="auto">
          <a:xfrm>
            <a:off x="2565400" y="44450"/>
            <a:ext cx="5380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s-ES" altLang="ru-RU" b="1"/>
              <a:t>Антибиотикотерапия острого пиелонефрита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92158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FFFFFF"/>
                          </a:solidFill>
                        </a:rPr>
                        <a:t>Применение </a:t>
                      </a:r>
                      <a:r>
                        <a:rPr lang="ru-RU" sz="1800" b="1" dirty="0" err="1">
                          <a:solidFill>
                            <a:srgbClr val="FFFFFF"/>
                          </a:solidFill>
                        </a:rPr>
                        <a:t>фторхинолонов</a:t>
                      </a:r>
                      <a:r>
                        <a:rPr lang="ru-RU" sz="1800" b="1" dirty="0">
                          <a:solidFill>
                            <a:srgbClr val="FFFFFF"/>
                          </a:solidFill>
                        </a:rPr>
                        <a:t> противопоказано во все триместры беременности (риск поражения соединительной ткани у плода </a:t>
                      </a:r>
                      <a:endParaRPr lang="ru-RU" sz="1800" dirty="0"/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088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У беременных (препараты выбора)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0570">
                <a:tc>
                  <a:txBody>
                    <a:bodyPr/>
                    <a:lstStyle/>
                    <a:p>
                      <a:r>
                        <a:rPr lang="ru-RU" sz="1800" dirty="0" err="1"/>
                        <a:t>Амоксициллин</a:t>
                      </a:r>
                      <a:r>
                        <a:rPr lang="ru-RU" sz="1800" dirty="0"/>
                        <a:t>/</a:t>
                      </a:r>
                      <a:r>
                        <a:rPr lang="ru-RU" sz="1800" dirty="0" err="1"/>
                        <a:t>клавуланат</a:t>
                      </a:r>
                      <a:r>
                        <a:rPr lang="ru-RU" sz="1800" dirty="0"/>
                        <a:t>(</a:t>
                      </a:r>
                      <a:r>
                        <a:rPr lang="ru-RU" sz="1800" dirty="0" err="1"/>
                        <a:t>Ликлав</a:t>
                      </a:r>
                      <a:r>
                        <a:rPr lang="ru-RU" sz="1800" dirty="0"/>
                        <a:t>)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1,2 г в/в 3 р/сут (возможна ступенчатая терапия; после парентерального курса 250 мг/125 мг per os 3 р/сут)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дней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634334">
                <a:tc>
                  <a:txBody>
                    <a:bodyPr/>
                    <a:lstStyle/>
                    <a:p>
                      <a:r>
                        <a:rPr lang="ru-RU" sz="1800"/>
                        <a:t>Цефуроксим (Цефурабол)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0,75 г в/в или в/м 3 р/сут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сут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634334">
                <a:tc>
                  <a:txBody>
                    <a:bodyPr/>
                    <a:lstStyle/>
                    <a:p>
                      <a:r>
                        <a:rPr lang="ru-RU" sz="1800"/>
                        <a:t>Цефотаксим (Цефабол)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1-2 гв/в или в/м 2-3 р/сут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сут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634334">
                <a:tc>
                  <a:txBody>
                    <a:bodyPr/>
                    <a:lstStyle/>
                    <a:p>
                      <a:r>
                        <a:rPr lang="ru-RU" sz="1800"/>
                        <a:t>Цефтриаксон (Цефтриабол)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1-2 г в/в или в/м 1 р/сут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сут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347088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У беременных (препараты резерва)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4334">
                <a:tc>
                  <a:txBody>
                    <a:bodyPr/>
                    <a:lstStyle/>
                    <a:p>
                      <a:r>
                        <a:rPr lang="ru-RU" sz="1800"/>
                        <a:t>Азтреонам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1 г в/в или в/м 2-3 р/сут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сут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634334">
                <a:tc>
                  <a:txBody>
                    <a:bodyPr/>
                    <a:lstStyle/>
                    <a:p>
                      <a:r>
                        <a:rPr lang="ru-RU" sz="1800"/>
                        <a:t>Фосфомицин (Урофосфабол)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2 г в/в или в/м 3 р/сут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14 </a:t>
                      </a:r>
                      <a:r>
                        <a:rPr lang="ru-RU" sz="1800" dirty="0" err="1"/>
                        <a:t>сут</a:t>
                      </a:r>
                      <a:r>
                        <a:rPr lang="ru-RU" sz="1800" dirty="0"/>
                        <a:t> </a:t>
                      </a:r>
                    </a:p>
                  </a:txBody>
                  <a:tcPr marL="17731" marR="17731" marT="17731" marB="1773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7681913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570196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FFFFFF"/>
                          </a:solidFill>
                        </a:rPr>
                        <a:t>У детей не следует применять тетрациклины (окрашивание зубов) и </a:t>
                      </a:r>
                      <a:r>
                        <a:rPr lang="ru-RU" sz="1800" b="1" dirty="0" err="1">
                          <a:solidFill>
                            <a:srgbClr val="FFFFFF"/>
                          </a:solidFill>
                        </a:rPr>
                        <a:t>фторхинолоны</a:t>
                      </a:r>
                      <a:r>
                        <a:rPr lang="ru-RU" sz="1800" b="1" dirty="0">
                          <a:solidFill>
                            <a:srgbClr val="FFFFFF"/>
                          </a:solidFill>
                        </a:rPr>
                        <a:t> (ингибирование роста хрящевой ткани) </a:t>
                      </a:r>
                      <a:endParaRPr lang="ru-RU" sz="1800" dirty="0"/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872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У детей (препараты выбора)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7492">
                <a:tc>
                  <a:txBody>
                    <a:bodyPr/>
                    <a:lstStyle/>
                    <a:p>
                      <a:r>
                        <a:rPr lang="ru-RU" sz="1800"/>
                        <a:t>Цефуроксим (Цефурабол)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50-100 мг/кг/ c ут на 3 в/м или в/в инъекции (возможна ступенчатая терапия; после парентерального курса 15 мг/кг per os 2 р/сут во время еды)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14 </a:t>
                      </a:r>
                      <a:r>
                        <a:rPr lang="ru-RU" sz="1800" dirty="0" err="1"/>
                        <a:t>сут</a:t>
                      </a:r>
                      <a:r>
                        <a:rPr lang="ru-RU" sz="1800" dirty="0"/>
                        <a:t>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570196">
                <a:tc>
                  <a:txBody>
                    <a:bodyPr/>
                    <a:lstStyle/>
                    <a:p>
                      <a:r>
                        <a:rPr lang="ru-RU" sz="1800"/>
                        <a:t>Цефамандол (Цефамабол)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50-100 мг/кг/сут на 3 в/в или в/м инъекции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сут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570196">
                <a:tc>
                  <a:txBody>
                    <a:bodyPr/>
                    <a:lstStyle/>
                    <a:p>
                      <a:r>
                        <a:rPr lang="ru-RU" sz="1800" dirty="0" err="1"/>
                        <a:t>Цефотаксим</a:t>
                      </a:r>
                      <a:r>
                        <a:rPr lang="ru-RU" sz="1800" dirty="0"/>
                        <a:t> (</a:t>
                      </a:r>
                      <a:r>
                        <a:rPr lang="ru-RU" sz="1800" dirty="0" err="1"/>
                        <a:t>Цефабол</a:t>
                      </a:r>
                      <a:r>
                        <a:rPr lang="ru-RU" sz="1800" dirty="0"/>
                        <a:t>)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30-50 мг /кг в/в или в/м 2 р/сут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сут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334008">
                <a:tc>
                  <a:txBody>
                    <a:bodyPr/>
                    <a:lstStyle/>
                    <a:p>
                      <a:r>
                        <a:rPr lang="ru-RU" sz="1800"/>
                        <a:t>Цефтриаксон (Цефтриабол)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50 мг/кг в/в или в/м 1 р/сут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сут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570196">
                <a:tc>
                  <a:txBody>
                    <a:bodyPr/>
                    <a:lstStyle/>
                    <a:p>
                      <a:r>
                        <a:rPr lang="ru-RU" sz="1800"/>
                        <a:t>Цефоперазон (Цефоперабол)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30-50 мг/кг в/в или в/м 2 р/сут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сут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570196">
                <a:tc>
                  <a:txBody>
                    <a:bodyPr/>
                    <a:lstStyle/>
                    <a:p>
                      <a:r>
                        <a:rPr lang="ru-RU" sz="1800"/>
                        <a:t>Цефепим (Максицеф)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25-30 мг/кг в/в или в/м 2 р/сут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сут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570196">
                <a:tc>
                  <a:txBody>
                    <a:bodyPr/>
                    <a:lstStyle/>
                    <a:p>
                      <a:r>
                        <a:rPr lang="ru-RU" sz="1800"/>
                        <a:t>Фосфомицин (Урофосфабол)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100-200 мг/кг/</a:t>
                      </a:r>
                      <a:r>
                        <a:rPr lang="ru-RU" sz="1800" dirty="0" err="1"/>
                        <a:t>сут</a:t>
                      </a:r>
                      <a:r>
                        <a:rPr lang="ru-RU" sz="1800" dirty="0"/>
                        <a:t> в/</a:t>
                      </a:r>
                      <a:r>
                        <a:rPr lang="ru-RU" sz="1800" dirty="0" err="1"/>
                        <a:t>в</a:t>
                      </a:r>
                      <a:r>
                        <a:rPr lang="ru-RU" sz="1800" dirty="0"/>
                        <a:t> или в/м на 3 инъекции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сут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F"/>
                    </a:solidFill>
                  </a:tcPr>
                </a:tc>
              </a:tr>
              <a:tr h="1667492">
                <a:tc>
                  <a:txBody>
                    <a:bodyPr/>
                    <a:lstStyle/>
                    <a:p>
                      <a:r>
                        <a:rPr lang="ru-RU" sz="1800"/>
                        <a:t>Амоксициллин/клавуланат (Ликлав)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30-40 мг/кг в/</a:t>
                      </a:r>
                      <a:r>
                        <a:rPr lang="ru-RU" sz="1800" dirty="0" err="1"/>
                        <a:t>в</a:t>
                      </a:r>
                      <a:r>
                        <a:rPr lang="ru-RU" sz="1800" dirty="0"/>
                        <a:t> 3 </a:t>
                      </a:r>
                      <a:r>
                        <a:rPr lang="ru-RU" sz="1800" dirty="0" err="1"/>
                        <a:t>р</a:t>
                      </a:r>
                      <a:r>
                        <a:rPr lang="ru-RU" sz="1800" dirty="0"/>
                        <a:t>/</a:t>
                      </a:r>
                      <a:r>
                        <a:rPr lang="ru-RU" sz="1800" dirty="0" err="1"/>
                        <a:t>сут</a:t>
                      </a:r>
                      <a:r>
                        <a:rPr lang="ru-RU" sz="1800" dirty="0"/>
                        <a:t> (возможна ступенчатая терапия; после парентерального курса 45 мг/кг/</a:t>
                      </a:r>
                      <a:r>
                        <a:rPr lang="ru-RU" sz="1800" dirty="0" err="1"/>
                        <a:t>сут</a:t>
                      </a:r>
                      <a:r>
                        <a:rPr lang="ru-RU" sz="1800" dirty="0"/>
                        <a:t> на 3 приема </a:t>
                      </a:r>
                      <a:r>
                        <a:rPr lang="ru-RU" sz="1800" dirty="0" err="1"/>
                        <a:t>per</a:t>
                      </a:r>
                      <a:r>
                        <a:rPr lang="ru-RU" sz="1800" dirty="0"/>
                        <a:t> </a:t>
                      </a:r>
                      <a:r>
                        <a:rPr lang="ru-RU" sz="1800" dirty="0" err="1"/>
                        <a:t>os</a:t>
                      </a:r>
                      <a:r>
                        <a:rPr lang="ru-RU" sz="1800" dirty="0"/>
                        <a:t> )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/>
                        <a:t>14 сут </a:t>
                      </a:r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295872">
                <a:tc gridSpan="3"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 marL="10774" marR="10774" marT="10774" marB="1077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3"/>
          <p:cNvSpPr>
            <a:spLocks noChangeArrowheads="1"/>
          </p:cNvSpPr>
          <p:nvPr/>
        </p:nvSpPr>
        <p:spPr bwMode="auto">
          <a:xfrm>
            <a:off x="684213" y="333375"/>
            <a:ext cx="83153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/>
              <a:t>Общие принципы лечения  осложненной ИМВП</a:t>
            </a:r>
          </a:p>
          <a:p>
            <a:pPr algn="ctr"/>
            <a:endParaRPr lang="ru-RU" altLang="ru-RU"/>
          </a:p>
          <a:p>
            <a:r>
              <a:rPr lang="ru-RU" altLang="ru-RU"/>
              <a:t>Основными принципами лечения являются адекватная антимикробная терапия и устранение факторов, которые привели развитию инфекции (в первую очередь, устранение обструкции МВП).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 Больные с осложненной инфекцией в большинстве случаев подлежат госпитализации. Выбор стартовой антимикробной терапии, в основном, эмпирический.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Базис терапии составляют фторхинолоны, которые экскретируются преимущественно почками, имеют широкий спектр антимикробной активности и достигают высокой концентрации как в моче, так и в тканях органов мочеполовой системы.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Среди препаратов выбора - цефалоспорины II - IV поколений, ингибитор-защищенные аминопенициллины.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При тяжелом течении и уросепсисе необходима терапия карбапенемами или цефепимом (Максицеф).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Среди антибиотиков резерва - монобактамы (азтреонам), аминогликозиды в комбинации с аминопенициллинами, фосфомицин.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/>
              <a:t>Длительность антимикробного лечения осложненной ИМВП обычно варьирует от 7 до 14 сут (иногда до 21 сут).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755650" y="395288"/>
            <a:ext cx="6624638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ВВЕДЕНИЕ</a:t>
            </a:r>
            <a:r>
              <a:rPr lang="en-US" altLang="ru-RU" sz="200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sz="2000">
                <a:latin typeface="Times New Roman" pitchFamily="18" charset="0"/>
                <a:cs typeface="Times New Roman" pitchFamily="18" charset="0"/>
              </a:rPr>
            </a:b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Основными задачами в лечении больных с ИМП : </a:t>
            </a:r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ликвидация или уменьшение воспалительного процесса в почечной ткани и МП</a:t>
            </a: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При выборе препарата необходимо руководствоваться  сведениями :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о возбудителе инфекции 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о спектре антимикробного действия препарата. </a:t>
            </a:r>
          </a:p>
          <a:p>
            <a:pPr eaLnBrk="0" hangingPunct="0"/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Антибиотик может быть безопасным, способным создавать высокие концентрации в паренхиме почек и моче, но если в его спектре нет активности против конкретного возбудителя, назначение такого препарата бессмысленно. </a:t>
            </a:r>
          </a:p>
        </p:txBody>
      </p:sp>
      <p:pic>
        <p:nvPicPr>
          <p:cNvPr id="10244" name="Picture 3" descr="http://meduniver.com/Medical/Xirurgia/Img/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60350"/>
            <a:ext cx="3046412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28675" name="Rectangle 1"/>
          <p:cNvSpPr>
            <a:spLocks noChangeArrowheads="1"/>
          </p:cNvSpPr>
          <p:nvPr/>
        </p:nvSpPr>
        <p:spPr bwMode="auto">
          <a:xfrm>
            <a:off x="1116013" y="431800"/>
            <a:ext cx="7307262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Литература</a:t>
            </a:r>
          </a:p>
          <a:p>
            <a:pPr algn="ctr">
              <a:tabLst>
                <a:tab pos="457200" algn="l"/>
              </a:tabLst>
            </a:pPr>
            <a:endParaRPr lang="ru-RU" altLang="ru-RU" sz="2000" b="1"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endParaRPr lang="ru-RU" altLang="ru-RU" sz="2000" b="1"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Коровина Н. А., Захарова И. Н., Страчунский Л. С. и др. Практические рекомендации по антибактериальной терапии инфекций мочевой системы внебольничного происхождения у детей // Клиническая микробиология и антимикробная химиотерапия, 2002. Т. 4. № 4. С. 337–346. 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Набер К. Г., Бергман Б., Бишоп М. К. и др. Рекомендации Европейской ассоциации урологов по лечению инфекций мочевыводящих путей и инфекций репродуктивной системы у мужчин // Клиническая микробиология и антимикробная химиотерапия. 2002. Т. 4. № 4. С. 347–63. 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en-US" altLang="ru-RU" sz="2000">
                <a:latin typeface="Times New Roman" pitchFamily="18" charset="0"/>
                <a:cs typeface="Times New Roman" pitchFamily="18" charset="0"/>
              </a:rPr>
              <a:t>http://www.mariamm.ru/doc_589.htm#cistit</a:t>
            </a: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1835150" y="333375"/>
            <a:ext cx="5761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Основные принципы антибиотикотерапии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323850" y="1268413"/>
            <a:ext cx="856932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1. Выделение и идентификация возбудителей заболеваний, изучение их антибиотикограмм.</a:t>
            </a:r>
            <a:br>
              <a:rPr lang="ru-RU" altLang="ru-RU">
                <a:latin typeface="Times New Roman" pitchFamily="18" charset="0"/>
                <a:cs typeface="Times New Roman" pitchFamily="18" charset="0"/>
              </a:rPr>
            </a:br>
            <a:r>
              <a:rPr lang="ru-RU" altLang="ru-RU">
                <a:latin typeface="Times New Roman" pitchFamily="18" charset="0"/>
                <a:cs typeface="Times New Roman" pitchFamily="18" charset="0"/>
              </a:rPr>
              <a:t>2. Выбор наиболее активного и наименее токсичного препарата.</a:t>
            </a:r>
            <a:br>
              <a:rPr lang="ru-RU" altLang="ru-RU">
                <a:latin typeface="Times New Roman" pitchFamily="18" charset="0"/>
                <a:cs typeface="Times New Roman" pitchFamily="18" charset="0"/>
              </a:rPr>
            </a:br>
            <a:r>
              <a:rPr lang="ru-RU" altLang="ru-RU">
                <a:latin typeface="Times New Roman" pitchFamily="18" charset="0"/>
                <a:cs typeface="Times New Roman" pitchFamily="18" charset="0"/>
              </a:rPr>
              <a:t>3. Определение оптимальных доз и методов введения антибиотика.</a:t>
            </a:r>
            <a:br>
              <a:rPr lang="ru-RU" altLang="ru-RU">
                <a:latin typeface="Times New Roman" pitchFamily="18" charset="0"/>
                <a:cs typeface="Times New Roman" pitchFamily="18" charset="0"/>
              </a:rPr>
            </a:br>
            <a:r>
              <a:rPr lang="ru-RU" altLang="ru-RU">
                <a:latin typeface="Times New Roman" pitchFamily="18" charset="0"/>
                <a:cs typeface="Times New Roman" pitchFamily="18" charset="0"/>
              </a:rPr>
              <a:t>4. Своевременное начало лечения и проведение курсов химиотерапии (антибиотикотерапии) необходимой продолжительности.</a:t>
            </a:r>
            <a:br>
              <a:rPr lang="ru-RU" altLang="ru-RU">
                <a:latin typeface="Times New Roman" pitchFamily="18" charset="0"/>
                <a:cs typeface="Times New Roman" pitchFamily="18" charset="0"/>
              </a:rPr>
            </a:br>
            <a:r>
              <a:rPr lang="ru-RU" altLang="ru-RU">
                <a:latin typeface="Times New Roman" pitchFamily="18" charset="0"/>
                <a:cs typeface="Times New Roman" pitchFamily="18" charset="0"/>
              </a:rPr>
              <a:t>5. Знание характера и частоты побочных явлений при назначении препаратов.</a:t>
            </a:r>
            <a:br>
              <a:rPr lang="ru-RU" altLang="ru-RU">
                <a:latin typeface="Times New Roman" pitchFamily="18" charset="0"/>
                <a:cs typeface="Times New Roman" pitchFamily="18" charset="0"/>
              </a:rPr>
            </a:br>
            <a:r>
              <a:rPr lang="ru-RU" altLang="ru-RU">
                <a:latin typeface="Times New Roman" pitchFamily="18" charset="0"/>
                <a:cs typeface="Times New Roman" pitchFamily="18" charset="0"/>
              </a:rPr>
              <a:t>6. Комбинирование антибактериальных препаратов с целью усиления антибактериального эффекта, улучшения их фармакокинетики и снижения частоты побочных явлений.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12291" name="Rectangle 1"/>
          <p:cNvSpPr>
            <a:spLocks noChangeArrowheads="1"/>
          </p:cNvSpPr>
          <p:nvPr/>
        </p:nvSpPr>
        <p:spPr bwMode="auto">
          <a:xfrm>
            <a:off x="827088" y="744538"/>
            <a:ext cx="7632700" cy="538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общие принципы антибактериальной терапии:</a:t>
            </a:r>
          </a:p>
          <a:p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При фебрильном течении ИМП начинать терапию следует с парентерального антибиотика широкого спектра (ингибиторозащищенные пенициллины, цефалоспорины II, III поколений, аминогликозиды). </a:t>
            </a:r>
          </a:p>
          <a:p>
            <a:pPr eaLnBrk="0" hangingPunct="0">
              <a:buFontTx/>
              <a:buBlip>
                <a:blip r:embed="rId2"/>
              </a:buBlip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Необходимо учитывать чувствительность микрофлоры мочи. </a:t>
            </a:r>
          </a:p>
          <a:p>
            <a:pPr eaLnBrk="0" hangingPunct="0">
              <a:buFontTx/>
              <a:buBlip>
                <a:blip r:embed="rId2"/>
              </a:buBlip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Длительность лечения пиелонефрита составляет 14 дней, цистита — 7 дней. </a:t>
            </a:r>
          </a:p>
          <a:p>
            <a:pPr eaLnBrk="0" hangingPunct="0">
              <a:buFontTx/>
              <a:buBlip>
                <a:blip r:embed="rId2"/>
              </a:buBlip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У детей с пузырно-мочеточниковым рефлюксом антимикробная профилактика должна быть длительной.</a:t>
            </a:r>
          </a:p>
          <a:p>
            <a:pPr eaLnBrk="0" hangingPunct="0">
              <a:buFontTx/>
              <a:buBlip>
                <a:blip r:embed="rId2"/>
              </a:buBlip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При бессимптомной бактериурии антибактериальная терапия не показана(есть исключения)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611188" y="1403350"/>
            <a:ext cx="74898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В лечении ИМП на сегодняшний день используются:</a:t>
            </a:r>
          </a:p>
          <a:p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ингибиторозащищенные пенициллины,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цефалоспорины,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аминогликозиды,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карбапенемы,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фторхинолоны (ограничены в педиатрии), </a:t>
            </a:r>
          </a:p>
          <a:p>
            <a:pPr>
              <a:buFontTx/>
              <a:buBlip>
                <a:blip r:embed="rId2"/>
              </a:buBlip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уроантисептики (производные нитрофурана — Фурагин). </a:t>
            </a:r>
          </a:p>
        </p:txBody>
      </p:sp>
      <p:pic>
        <p:nvPicPr>
          <p:cNvPr id="13316" name="Picture 3" descr="http://www.arterium.ua/uploads/catalog/89daf5967a707aa8f498a6b08b05e919d69878f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48225"/>
            <a:ext cx="2411413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http://www.medkarta.ru/imgshow.php?file=models&amp;id=http://vzdr.ru/images/product/8605128.jpg&amp;s=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0"/>
            <a:ext cx="22701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7" descr="http://venus-med.ru/uploads/posts/2011-10/1318514795_monura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797425"/>
            <a:ext cx="2087562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9" descr="http://www.genglob.com/image/cache/Imipenem-Cilastatin-for-Injection-USP-250x25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476750"/>
            <a:ext cx="2381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611188" y="292100"/>
            <a:ext cx="7345362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при инфекции нижних мочевых путей</a:t>
            </a:r>
          </a:p>
          <a:p>
            <a:endParaRPr lang="ru-RU" altLang="ru-RU" sz="2400" b="1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buFontTx/>
              <a:buAutoNum type="arabicPeriod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Ингибиторозащищенные аминопенициллины: амоксициллин + клавулановая кислота (Амоксиклав, Аугментин, Флемоклав Солютаб), ампициллин + сульбактам (Сульбацин, Уназин). </a:t>
            </a:r>
          </a:p>
          <a:p>
            <a:pPr eaLnBrk="0" hangingPunct="0">
              <a:buFontTx/>
              <a:buAutoNum type="arabicPeriod"/>
            </a:pPr>
            <a:endParaRPr lang="ru-RU" alt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Цефалоспорины II поколения: цефуроксим, цефаклор. </a:t>
            </a:r>
          </a:p>
          <a:p>
            <a:pPr eaLnBrk="0" hangingPunct="0">
              <a:buFontTx/>
              <a:buAutoNum type="arabicPeriod"/>
            </a:pP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Фосфомицин. </a:t>
            </a:r>
          </a:p>
          <a:p>
            <a:pPr eaLnBrk="0" hangingPunct="0">
              <a:buFontTx/>
              <a:buAutoNum type="arabicPeriod"/>
            </a:pP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Производные нитрофурана: фуразолидон, фуралтадон (Фуразолин), нитрофурал (Фурацилин).</a:t>
            </a:r>
          </a:p>
          <a:p>
            <a:pPr eaLnBrk="0" hangingPunct="0"/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3" descr="http://www.medlinez.ru/sites/default/files/amoksiklav-tab.jpg?129995895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0"/>
            <a:ext cx="1908175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http://www.clinicalpharmacology.com/apps/images/photo_us/028/unas002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3357563"/>
            <a:ext cx="204787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7" descr="http://medbrowse.com.ua/drug_photos/3217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716338"/>
            <a:ext cx="835025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611188" y="185738"/>
            <a:ext cx="6588125" cy="673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altLang="ru-RU" sz="2400" b="1" i="1">
                <a:latin typeface="Times New Roman" pitchFamily="18" charset="0"/>
                <a:cs typeface="Times New Roman" pitchFamily="18" charset="0"/>
              </a:rPr>
              <a:t>При инфекции верхних мочевых путей</a:t>
            </a:r>
          </a:p>
          <a:p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Ингибиторозащищенные  аминопенициллины: амоксициллин + клавулановая кислота, ампициллин + сульбактам. </a:t>
            </a:r>
          </a:p>
          <a:p>
            <a:pPr eaLnBrk="0" hangingPunct="0">
              <a:buFontTx/>
              <a:buAutoNum type="arabicPeriod"/>
            </a:pPr>
            <a:endParaRPr lang="ru-RU" alt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Цефалоспорины II поколения: цефуроксим, цефамандол. </a:t>
            </a:r>
          </a:p>
          <a:p>
            <a:pPr eaLnBrk="0" hangingPunct="0">
              <a:buFontTx/>
              <a:buAutoNum type="arabicPeriod"/>
            </a:pP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Цефалоспорины III поколения: цефотаксим, цефтазидим, цефтриаксон. </a:t>
            </a:r>
          </a:p>
          <a:p>
            <a:pPr eaLnBrk="0" hangingPunct="0">
              <a:buFontTx/>
              <a:buAutoNum type="arabicPeriod"/>
            </a:pP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Цефалоспорины IV поколения: цефепим. </a:t>
            </a:r>
          </a:p>
          <a:p>
            <a:pPr eaLnBrk="0" hangingPunct="0">
              <a:buFontTx/>
              <a:buAutoNum type="arabicPeriod"/>
            </a:pP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Аминогликозиды: нетилмицин, амикацин. </a:t>
            </a:r>
          </a:p>
          <a:p>
            <a:pPr eaLnBrk="0" hangingPunct="0">
              <a:buFontTx/>
              <a:buAutoNum type="arabicPeriod"/>
            </a:pP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Карбапенемы: имипенем, меропенем.</a:t>
            </a:r>
          </a:p>
          <a:p>
            <a:pPr eaLnBrk="0" hangingPunct="0"/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3" descr="http://darudar.org/var/files/img/dd/bf/ddbf1120128079bebdc1b2fc3e58eb13_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708275"/>
            <a:ext cx="2268537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http://i4.otzovik.com/product/2012/02/1889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941888"/>
            <a:ext cx="1806575" cy="180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7" descr="http://www.ilanfarm.ru/files/rls_others/751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75" y="260350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1258888" y="549275"/>
            <a:ext cx="6805612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Стратегическим принципом антибиотикотерапии в амбулаторных условиях является принцип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минимальной достаточности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 Препаратами первого ряда служат: </a:t>
            </a:r>
          </a:p>
          <a:p>
            <a:pPr eaLnBrk="0" hangingPunct="0">
              <a:buFontTx/>
              <a:buChar char="•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ингибиторозащищенные аминопенициллины: амоксициллин + клавулановая кислота (Амоксиклав); </a:t>
            </a:r>
            <a:endParaRPr lang="ru-RU" alt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цефалоспорины: пероральные цефалоспорины II и III поколений; </a:t>
            </a: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производные нитрофуранового ряда: нитрофурантоин (Фурадонин), фуразидин (Фурагин).</a:t>
            </a:r>
          </a:p>
          <a:p>
            <a:pPr eaLnBrk="0" hangingPunct="0"/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3" descr="http://www.stoletov.ru/upload/iblock/000/320x320_96cc96cb-eb1b-11de-acf1-000e0ce43f08_35af24b4-aae7-11df-8198-00237dd1d60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4724400"/>
            <a:ext cx="230346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http://im8-tub-kz.yandex.net/i?id=486454496-3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9250"/>
            <a:ext cx="15335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0"/>
          <p:cNvSpPr>
            <a:spLocks noChangeArrowheads="1"/>
          </p:cNvSpPr>
          <p:nvPr/>
        </p:nvSpPr>
        <p:spPr bwMode="auto">
          <a:xfrm>
            <a:off x="1403350" y="2252663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altLang="ru-RU" sz="3200"/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1258888" y="846138"/>
            <a:ext cx="6985000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В применении антибиотикотерапии в стационаре следует придерживаться другого принципа —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 простого к мощному </a:t>
            </a: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(минимум использования, максимум интенсивности). </a:t>
            </a:r>
          </a:p>
          <a:p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Спектр используемых групп антибактериальных препаратов здесь значительно расширен: </a:t>
            </a:r>
          </a:p>
          <a:p>
            <a:pPr eaLnBrk="0" hangingPunct="0">
              <a:buFontTx/>
              <a:buChar char="•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ингибиторозащищенные аминопенициллины; </a:t>
            </a:r>
            <a:endParaRPr lang="ru-RU" alt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цефалоспорины III и IV поколений; </a:t>
            </a: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аминогликозиды; </a:t>
            </a: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карбапенемы; </a:t>
            </a:r>
            <a:endParaRPr lang="ru-RU" altLang="ru-RU" sz="2400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фторхинолоны.</a:t>
            </a:r>
          </a:p>
          <a:p>
            <a:pPr eaLnBrk="0" hangingPunct="0"/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826</TotalTime>
  <Words>1575</Words>
  <Application>Microsoft Office PowerPoint</Application>
  <PresentationFormat>Экран (4:3)</PresentationFormat>
  <Paragraphs>263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Bookman Old Style</vt:lpstr>
      <vt:lpstr>Gill Sans MT</vt:lpstr>
      <vt:lpstr>Wingdings 3</vt:lpstr>
      <vt:lpstr>Wingdings</vt:lpstr>
      <vt:lpstr>Calibri</vt:lpstr>
      <vt:lpstr>Times New Roman</vt:lpstr>
      <vt:lpstr>Начальная</vt:lpstr>
      <vt:lpstr>АО «Медицинский Университет Астана»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Валерия</cp:lastModifiedBy>
  <cp:revision>59</cp:revision>
  <dcterms:created xsi:type="dcterms:W3CDTF">2010-05-23T14:28:12Z</dcterms:created>
  <dcterms:modified xsi:type="dcterms:W3CDTF">2016-03-09T20:55:52Z</dcterms:modified>
</cp:coreProperties>
</file>