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70" r:id="rId4"/>
    <p:sldId id="269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57" r:id="rId16"/>
    <p:sldId id="258" r:id="rId17"/>
    <p:sldId id="259" r:id="rId18"/>
    <p:sldId id="260" r:id="rId19"/>
    <p:sldId id="261" r:id="rId20"/>
    <p:sldId id="262" r:id="rId21"/>
    <p:sldId id="263" r:id="rId22"/>
    <p:sldId id="264" r:id="rId23"/>
    <p:sldId id="265" r:id="rId24"/>
    <p:sldId id="266" r:id="rId25"/>
    <p:sldId id="267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D563D-6084-4DF1-8E1A-33D78A70D4A9}" type="datetimeFigureOut">
              <a:rPr lang="ru-RU"/>
              <a:pPr>
                <a:defRPr/>
              </a:pPr>
              <a:t>16.02.2014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405C2C-6B0C-4C2D-B3BE-240AF939BE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7757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C7C6C-3C18-447E-B44B-A96A1BA01B7C}" type="datetimeFigureOut">
              <a:rPr lang="ru-RU"/>
              <a:pPr>
                <a:defRPr/>
              </a:pPr>
              <a:t>16.02.2014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59646-7CC1-41AA-8D05-DF2869B5F6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23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338C8-8F2B-4FA4-BD7C-34973F46DF0A}" type="datetimeFigureOut">
              <a:rPr lang="ru-RU"/>
              <a:pPr>
                <a:defRPr/>
              </a:pPr>
              <a:t>16.02.2014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1A30A-DAE9-46FF-969D-EF1843537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653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2B5A8AA-4495-41A9-A652-D27DB79DA268}" type="datetimeFigureOut">
              <a:rPr lang="ru-RU"/>
              <a:pPr>
                <a:defRPr/>
              </a:pPr>
              <a:t>16.02.2014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A1B4123-FA12-416F-8C47-8C0236A3C5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504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60DDB-DDDA-4FC3-85F8-C5987C780636}" type="datetimeFigureOut">
              <a:rPr lang="ru-RU"/>
              <a:pPr>
                <a:defRPr/>
              </a:pPr>
              <a:t>16.02.2014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15B1C2-5DD9-42D9-888D-272A50B142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1134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19C2F-9561-4565-82AF-AF68DEDB58BF}" type="datetimeFigureOut">
              <a:rPr lang="ru-RU"/>
              <a:pPr>
                <a:defRPr/>
              </a:pPr>
              <a:t>16.02.2014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6064C-62F1-4721-8982-3AA398C22E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865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AEB2D-7B4E-4514-86B0-AA44D479E720}" type="datetimeFigureOut">
              <a:rPr lang="ru-RU"/>
              <a:pPr>
                <a:defRPr/>
              </a:pPr>
              <a:t>16.02.2014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43B97-08A0-4FF3-965A-9B38B53930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572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CF15FA9-C226-4067-B65B-ADD9A20742D5}" type="datetimeFigureOut">
              <a:rPr lang="ru-RU"/>
              <a:pPr>
                <a:defRPr/>
              </a:pPr>
              <a:t>16.02.2014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913F92C-87EF-4B57-9DD2-516CE61321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419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07403-09CF-411F-B1EA-E9943F9925E2}" type="datetimeFigureOut">
              <a:rPr lang="ru-RU"/>
              <a:pPr>
                <a:defRPr/>
              </a:pPr>
              <a:t>16.02.2014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7BF5A-F2CF-463B-BDB2-269FFBA80E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7477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16AE013-DF34-47A1-A118-AFDF0872830E}" type="datetimeFigureOut">
              <a:rPr lang="ru-RU"/>
              <a:pPr>
                <a:defRPr/>
              </a:pPr>
              <a:t>16.02.2014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84DD509-B058-4F5F-A814-702A5668BA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4908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3ED9DED-7AF6-41B4-ACE3-0E8FBBB5E223}" type="datetimeFigureOut">
              <a:rPr lang="ru-RU"/>
              <a:pPr>
                <a:defRPr/>
              </a:pPr>
              <a:t>16.02.2014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69A0CAE-9940-45E9-8EA1-6403B203CE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996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E01873-A10C-450F-B71C-7156388B5FCD}" type="datetimeFigureOut">
              <a:rPr lang="ru-RU"/>
              <a:pPr>
                <a:defRPr/>
              </a:pPr>
              <a:t>16.02.2014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D5054DF-70C8-4E1F-9C16-188BF564C2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29" r:id="rId4"/>
    <p:sldLayoutId id="2147483730" r:id="rId5"/>
    <p:sldLayoutId id="2147483737" r:id="rId6"/>
    <p:sldLayoutId id="2147483731" r:id="rId7"/>
    <p:sldLayoutId id="2147483738" r:id="rId8"/>
    <p:sldLayoutId id="2147483739" r:id="rId9"/>
    <p:sldLayoutId id="2147483732" r:id="rId10"/>
    <p:sldLayoutId id="214748373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Основы СУБД </a:t>
            </a:r>
            <a:r>
              <a:rPr lang="en-US" dirty="0" smtClean="0"/>
              <a:t>ORACLE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>
            <a:normAutofit fontScale="92500" lnSpcReduction="10000"/>
          </a:bodyPr>
          <a:lstStyle/>
          <a:p>
            <a:pPr algn="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Лекция №2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Основные объекты ORACLE. Средства манипулирования данными языка SQL. Структура запроса. Простейшие запросы. Формирование критерия отбора. Сортировка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Таблицы</a:t>
            </a:r>
            <a:endParaRPr lang="ru-RU" dirty="0"/>
          </a:p>
        </p:txBody>
      </p:sp>
      <p:sp>
        <p:nvSpPr>
          <p:cNvPr id="17411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2200" b="1" i="1" smtClean="0">
                <a:latin typeface="Times New Roman" pitchFamily="18" charset="0"/>
                <a:cs typeface="Times New Roman" pitchFamily="18" charset="0"/>
              </a:rPr>
              <a:t>Таблицы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 представляют собой механизм сохранения информации в базе данных ORACLE. Они содержат фиксированный набор столбцов, в которых описываются атрибуты объекта, с которым эта таблица работает. У каждого столбца есть имя и уникальные характеристики.</a:t>
            </a:r>
          </a:p>
          <a:p>
            <a:pPr>
              <a:buFont typeface="Wingdings" pitchFamily="2" charset="2"/>
              <a:buNone/>
            </a:pPr>
            <a:r>
              <a:rPr lang="ru-RU" altLang="ru-RU" sz="2200" b="1" i="1" smtClean="0">
                <a:latin typeface="Times New Roman" pitchFamily="18" charset="0"/>
                <a:cs typeface="Times New Roman" pitchFamily="18" charset="0"/>
              </a:rPr>
              <a:t>Временная таблица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 является механизмом хранения данных в базе данных ORACLE. Временная таблица состоит из столбцов, имеющих типы данных и длину. В отличие от регулярной таблицы описание временной таблицы сохраняется, но данные, внесенные в таблицу, остаются в ней во время сеанса или во время транзакции.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Кластеры</a:t>
            </a:r>
            <a:endParaRPr lang="ru-RU" dirty="0"/>
          </a:p>
        </p:txBody>
      </p:sp>
      <p:sp>
        <p:nvSpPr>
          <p:cNvPr id="18435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2200" smtClean="0"/>
              <a:t>Таблицы, с которыми часто работают совместно, можно физически хранить совместно. Для этого создается кластер, который будет их содержать. Данные таких таблиц сохраняются вместе в кластере, что уменьшает число операций ввода/вывода и повышает производительность.</a:t>
            </a:r>
          </a:p>
          <a:p>
            <a:pPr>
              <a:buFont typeface="Wingdings" pitchFamily="2" charset="2"/>
              <a:buNone/>
            </a:pPr>
            <a:r>
              <a:rPr lang="ru-RU" altLang="ru-RU" sz="2200" smtClean="0"/>
              <a:t>Связанные столбцы таблиц называются </a:t>
            </a:r>
            <a:r>
              <a:rPr lang="ru-RU" altLang="ru-RU" sz="2200" b="1" i="1" smtClean="0"/>
              <a:t>кластерным ключом</a:t>
            </a:r>
            <a:r>
              <a:rPr lang="ru-RU" altLang="ru-RU" sz="2200" smtClean="0"/>
              <a:t>. Кластерный ключ индексируется с помощью кластерного индекса, причем его значение сохраняется только один раз для нескольких таблиц кластера. Кластерный индекс необходимо создать до введения (insert) новых строк в таблицы кластера.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Ограничения</a:t>
            </a:r>
            <a:endParaRPr lang="ru-RU" dirty="0"/>
          </a:p>
        </p:txBody>
      </p:sp>
      <p:sp>
        <p:nvSpPr>
          <p:cNvPr id="19459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На столбцы таблицы можно налагать ограничения; при этом каждая ее строка должна удовлетворять указанному в описании ограничению.</a:t>
            </a:r>
          </a:p>
          <a:p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Ограничение </a:t>
            </a:r>
            <a:r>
              <a:rPr lang="en-US" altLang="ru-RU" sz="2200" b="1" smtClean="0">
                <a:latin typeface="Times New Roman" pitchFamily="18" charset="0"/>
                <a:cs typeface="Times New Roman" pitchFamily="18" charset="0"/>
              </a:rPr>
              <a:t>NOT NULL 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проверяет чтобы каждая строка таблицы содержала значение для данного столбца.</a:t>
            </a:r>
          </a:p>
          <a:p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Ограничение </a:t>
            </a:r>
            <a:r>
              <a:rPr lang="ru-RU" altLang="ru-RU" sz="2200" b="1" smtClean="0">
                <a:latin typeface="Times New Roman" pitchFamily="18" charset="0"/>
                <a:cs typeface="Times New Roman" pitchFamily="18" charset="0"/>
              </a:rPr>
              <a:t>DEFAULT 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генерирует значение столбца при включении (insert) строки в таблицу, но для него не указывается никакого значения.</a:t>
            </a:r>
          </a:p>
          <a:p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Ограничение </a:t>
            </a:r>
            <a:r>
              <a:rPr lang="ru-RU" altLang="ru-RU" sz="2200" b="1" smtClean="0">
                <a:latin typeface="Times New Roman" pitchFamily="18" charset="0"/>
                <a:cs typeface="Times New Roman" pitchFamily="18" charset="0"/>
              </a:rPr>
              <a:t>CHECK 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позволяет удостовериться, что значения в указанном столбце соответствуют определенному критерию.</a:t>
            </a:r>
          </a:p>
          <a:p>
            <a:endParaRPr lang="ru-RU" altLang="ru-RU" sz="22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Ограничения</a:t>
            </a:r>
            <a:endParaRPr lang="ru-RU" dirty="0"/>
          </a:p>
        </p:txBody>
      </p:sp>
      <p:sp>
        <p:nvSpPr>
          <p:cNvPr id="2048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Ограничение </a:t>
            </a:r>
            <a:r>
              <a:rPr lang="ru-RU" altLang="ru-RU" sz="2200" b="1" smtClean="0">
                <a:latin typeface="Times New Roman" pitchFamily="18" charset="0"/>
                <a:cs typeface="Times New Roman" pitchFamily="18" charset="0"/>
              </a:rPr>
              <a:t>UNIQUE 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гарантирует уникальность столбца, который должен быть уникальным, но не является частью первичного ключа.</a:t>
            </a:r>
          </a:p>
          <a:p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Ограничение первичного ключа</a:t>
            </a:r>
            <a:r>
              <a:rPr lang="ru-RU" altLang="ru-RU" sz="22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2200" b="1" smtClean="0">
                <a:latin typeface="Times New Roman" pitchFamily="18" charset="0"/>
                <a:cs typeface="Times New Roman" pitchFamily="18" charset="0"/>
              </a:rPr>
              <a:t>PRIMARY KEY 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гарантирует что каждая строка таблицы должна содержать значение уникальное не пустое для данного столбца.</a:t>
            </a:r>
          </a:p>
          <a:p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Ограничение внешнего ключа </a:t>
            </a:r>
            <a:r>
              <a:rPr lang="en-US" altLang="ru-RU" sz="2200" b="1" smtClean="0">
                <a:latin typeface="Times New Roman" pitchFamily="18" charset="0"/>
                <a:cs typeface="Times New Roman" pitchFamily="18" charset="0"/>
              </a:rPr>
              <a:t>FOREIGN KEY 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определяет природу взаимоотношений между таблицами. Внешний ключ одной таблицы ссылается на первичный ключ, который был ранее определен где-то в другом месте базы данных.</a:t>
            </a:r>
          </a:p>
          <a:p>
            <a:endParaRPr lang="ru-RU" altLang="ru-RU" sz="22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Последовательности</a:t>
            </a:r>
            <a:endParaRPr lang="ru-RU" dirty="0"/>
          </a:p>
        </p:txBody>
      </p:sp>
      <p:sp>
        <p:nvSpPr>
          <p:cNvPr id="21507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Определение последовательностей (sequences) содержится в словаре данных. Последовательности позволяют упростить процесс программирования, поскольку предоставляют последовательный список уникальных номеров.</a:t>
            </a:r>
          </a:p>
          <a:p>
            <a:pPr>
              <a:buFont typeface="Wingdings" pitchFamily="2" charset="2"/>
              <a:buNone/>
            </a:pP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При первом обращении к последовательности в запросе она возвращает предопределенное значение. Каждый следующий запрос возвращает значение, которое больше предыдущего на указанное приращение. Последовательности могут быть циклическими, а могут увеличиваться до достижения заданного максимального значения.</a:t>
            </a:r>
          </a:p>
          <a:p>
            <a:endParaRPr lang="ru-RU" altLang="ru-RU" sz="22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Индексы</a:t>
            </a:r>
            <a:endParaRPr lang="ru-RU" dirty="0"/>
          </a:p>
        </p:txBody>
      </p:sp>
      <p:sp>
        <p:nvSpPr>
          <p:cNvPr id="22531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z="2200" b="1" i="1" smtClean="0">
                <a:latin typeface="Times New Roman" pitchFamily="18" charset="0"/>
                <a:cs typeface="Times New Roman" pitchFamily="18" charset="0"/>
              </a:rPr>
              <a:t>Индекс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 - это структура базы данных, используемая сервером для быстрого поиска строки в таблице. Существуют три типа индексов: кластерные, табличные и индексы битовой карты, или битовые индексы. Кластерные индексы содержат значения ключей кластеров в кластерах. Табличный индекс содержит значения строк таблиц вместе с физическим расположением строки (</a:t>
            </a:r>
            <a:r>
              <a:rPr lang="ru-RU" altLang="ru-RU" sz="2200" b="1" smtClean="0">
                <a:latin typeface="Times New Roman" pitchFamily="18" charset="0"/>
                <a:cs typeface="Times New Roman" pitchFamily="18" charset="0"/>
              </a:rPr>
              <a:t>RowlD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). Битовый индекс является особым типом табличного индекса, предназначенным для поддержки запросов больших таблиц со столбцами, содержащими несколько отдельных значений.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ROWID</a:t>
            </a:r>
            <a:endParaRPr lang="ru-RU" dirty="0"/>
          </a:p>
        </p:txBody>
      </p:sp>
      <p:sp>
        <p:nvSpPr>
          <p:cNvPr id="23555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Для того чтобы ORACLE мог найти данные, каждая строка в каждой таблице помечается с помощью идентификатора RowID. Этот идентификатор содержит информацию о том, где конкретно расположена строка (файл, блок внутри этого файла и строка внутри этого блока).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200" b="1" smtClean="0">
                <a:latin typeface="Times New Roman" pitchFamily="18" charset="0"/>
                <a:cs typeface="Times New Roman" pitchFamily="18" charset="0"/>
              </a:rPr>
              <a:t>ВНИМАНИЕ: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 Таблица, организованная по индексу, не содержит традиционных для ORACLE идентификаторов RowlD. Вместо этого в качестве логических идентификаторов используется первичный ключ.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Снимок</a:t>
            </a:r>
            <a:endParaRPr lang="ru-RU" dirty="0"/>
          </a:p>
        </p:txBody>
      </p:sp>
      <p:sp>
        <p:nvSpPr>
          <p:cNvPr id="24579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ru-RU" altLang="ru-RU" sz="2200" b="1" i="1" smtClean="0">
                <a:latin typeface="Times New Roman" pitchFamily="18" charset="0"/>
                <a:cs typeface="Times New Roman" pitchFamily="18" charset="0"/>
              </a:rPr>
              <a:t>Снимок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 – это только-читаемая копия таблицы или данных из нескольких таблиц. Снимок периодически освежается, чтобы отразить последнее согласованное состояние таблиц, которые он отображает. Снимки содержатся в схеме пользователя. Имя снимка должно быть уникальным по отношению к другим объектам в этой схеме.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Представление</a:t>
            </a:r>
            <a:endParaRPr lang="ru-RU" dirty="0"/>
          </a:p>
        </p:txBody>
      </p:sp>
      <p:sp>
        <p:nvSpPr>
          <p:cNvPr id="2560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На самом деле </a:t>
            </a:r>
            <a:r>
              <a:rPr lang="ru-RU" altLang="ru-RU" sz="2200" b="1" i="1" smtClean="0">
                <a:latin typeface="Times New Roman" pitchFamily="18" charset="0"/>
                <a:cs typeface="Times New Roman" pitchFamily="18" charset="0"/>
              </a:rPr>
              <a:t>представление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 – это таблица, содержащая столбцы, и обращение к нему осуществляется точно так же, как и к таблице. Однако оно не содержит данных. Концептуально представление можно считать маской, перекрывающей одну или несколько таблиц, так как столбцы представления содержатся в одной или нескольких таблицах. Но физически представления не содержат данных. Определение представления (включающее запрос, на котором оно основано, расположение его столбцов и назначенные привилегии) содержится в словаре данных.</a:t>
            </a:r>
          </a:p>
          <a:p>
            <a:pPr eaLnBrk="1" hangingPunct="1"/>
            <a:endParaRPr lang="ru-RU" altLang="ru-RU" sz="22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Хранимые процедуры и функции</a:t>
            </a:r>
            <a:endParaRPr lang="ru-RU" dirty="0"/>
          </a:p>
        </p:txBody>
      </p:sp>
      <p:sp>
        <p:nvSpPr>
          <p:cNvPr id="26627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z="2200" b="1" i="1" smtClean="0">
                <a:latin typeface="Times New Roman" pitchFamily="18" charset="0"/>
                <a:cs typeface="Times New Roman" pitchFamily="18" charset="0"/>
              </a:rPr>
              <a:t>Процедура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 – это блок операторов PL/SQL, сохраняемый в словаре данных и вызываемый приложениями. Процедуры позволяют сохранять в базе данных часто используемую логику приложений. При выполнении процедуры все ее операторы выполняются как единое целое. Процедуры не возвращают никаких значений вызвавшей их программе.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200" b="1" i="1" smtClean="0">
                <a:latin typeface="Times New Roman" pitchFamily="18" charset="0"/>
                <a:cs typeface="Times New Roman" pitchFamily="18" charset="0"/>
              </a:rPr>
              <a:t>Функции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, как и процедуры, представляют собой блоки кода, сохраняемые в базе данных. Однако в отличие от процедур функции могут возвращать значения вызвавшей их программе. Можно создавать свои собственные функции и обращаться к ним в операторах SQL, а можно использовать только те функции, которые предоставляются средой ORACLE.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Объекты модели хранения данных ORACLE</a:t>
            </a:r>
            <a:endParaRPr lang="ru-RU" dirty="0"/>
          </a:p>
        </p:txBody>
      </p:sp>
      <p:sp>
        <p:nvSpPr>
          <p:cNvPr id="9219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ru-RU" altLang="ru-RU" smtClean="0"/>
              <a:t>Разделение логического и физического хранения данных одна из необходимых частей парадигмы реляционных баз данных. Как уже говорилось, различается физическая и логическая структуры.</a:t>
            </a:r>
            <a:endParaRPr lang="en-US" altLang="ru-RU" smtClean="0"/>
          </a:p>
          <a:p>
            <a:r>
              <a:rPr lang="ru-RU" altLang="ru-RU" b="1" i="1" smtClean="0"/>
              <a:t>Физическая структура </a:t>
            </a:r>
            <a:r>
              <a:rPr lang="ru-RU" altLang="ru-RU" smtClean="0"/>
              <a:t>включает в себя файлы данных, управляющие файлы и оперативные журналы.</a:t>
            </a:r>
            <a:endParaRPr lang="en-US" altLang="ru-RU" smtClean="0"/>
          </a:p>
          <a:p>
            <a:r>
              <a:rPr lang="ru-RU" altLang="ru-RU" b="1" i="1" smtClean="0"/>
              <a:t>Логическая структура </a:t>
            </a:r>
            <a:r>
              <a:rPr lang="ru-RU" altLang="ru-RU" smtClean="0"/>
              <a:t>– это табличные пространства, сегменты, экстенты и блоки данных.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Пакеты</a:t>
            </a:r>
            <a:endParaRPr lang="ru-RU" dirty="0"/>
          </a:p>
        </p:txBody>
      </p:sp>
      <p:sp>
        <p:nvSpPr>
          <p:cNvPr id="27651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С помощью пакетов можно упорядочить процедуры и функции и объединять их в логические группы. Спецификации и тела пакетов сохраняются в словаре данных. Пакеты бывают очень полезны при решении задач администрирования по управлению процедурами и функциями.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Триггеры</a:t>
            </a:r>
            <a:endParaRPr lang="ru-RU" dirty="0"/>
          </a:p>
        </p:txBody>
      </p:sp>
      <p:sp>
        <p:nvSpPr>
          <p:cNvPr id="28675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z="2200" b="1" i="1" smtClean="0">
                <a:latin typeface="Times New Roman" pitchFamily="18" charset="0"/>
                <a:cs typeface="Times New Roman" pitchFamily="18" charset="0"/>
              </a:rPr>
              <a:t>Триггеры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 – это процедуры, выполняемые при наступлении указанного события базы данных. С помощью триггеров можно укрепить ссылочную целостность, обеспечить дополнительную безопасность или повысить доступные возможности аудита.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Существуют два типа триггеров:</a:t>
            </a:r>
          </a:p>
          <a:p>
            <a:pPr eaLnBrk="1" hangingPunct="1"/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Операторные триггеры. Срабатывают один раз для каждого активизирующего оператора.</a:t>
            </a:r>
          </a:p>
          <a:p>
            <a:pPr eaLnBrk="1" hangingPunct="1"/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Строковые триггеры. Срабатывают один раз для каждой строки таблицы, на которую влияют данные операторы.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Для любого типа триггера можно создать триггеры BEFORE (до) и AFTER (после), относящиеся к каждому типу активизирующих событий. К числу таких событий относятся команды insert, update и delete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Средства манипулирования данными языка </a:t>
            </a:r>
            <a:r>
              <a:rPr lang="en-US" dirty="0" smtClean="0"/>
              <a:t>SQL</a:t>
            </a:r>
            <a:endParaRPr lang="ru-RU" dirty="0"/>
          </a:p>
        </p:txBody>
      </p:sp>
      <p:sp>
        <p:nvSpPr>
          <p:cNvPr id="29699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ru-RU" sz="2200" smtClean="0">
                <a:latin typeface="Times New Roman" pitchFamily="18" charset="0"/>
                <a:cs typeface="Times New Roman" pitchFamily="18" charset="0"/>
              </a:rPr>
              <a:t>ORACLE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 поддерживает 4 стандартных оператора манипулирования данными:</a:t>
            </a:r>
          </a:p>
          <a:p>
            <a:pPr eaLnBrk="1" hangingPunct="1"/>
            <a:r>
              <a:rPr lang="en-US" altLang="ru-RU" sz="2200" smtClean="0">
                <a:latin typeface="Times New Roman" pitchFamily="18" charset="0"/>
                <a:cs typeface="Times New Roman" pitchFamily="18" charset="0"/>
              </a:rPr>
              <a:t>INSERT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 – используется для ввода данных;</a:t>
            </a:r>
          </a:p>
          <a:p>
            <a:pPr eaLnBrk="1" hangingPunct="1"/>
            <a:r>
              <a:rPr lang="en-US" altLang="ru-RU" sz="2200" smtClean="0">
                <a:latin typeface="Times New Roman" pitchFamily="18" charset="0"/>
                <a:cs typeface="Times New Roman" pitchFamily="18" charset="0"/>
              </a:rPr>
              <a:t>SELECT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 – используется для выборки данных;</a:t>
            </a:r>
          </a:p>
          <a:p>
            <a:pPr eaLnBrk="1" hangingPunct="1"/>
            <a:r>
              <a:rPr lang="en-US" altLang="ru-RU" sz="2200" smtClean="0">
                <a:latin typeface="Times New Roman" pitchFamily="18" charset="0"/>
                <a:cs typeface="Times New Roman" pitchFamily="18" charset="0"/>
              </a:rPr>
              <a:t>UPDATE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 – используется для обновления данных;</a:t>
            </a:r>
          </a:p>
          <a:p>
            <a:pPr eaLnBrk="1" hangingPunct="1"/>
            <a:r>
              <a:rPr lang="en-US" altLang="ru-RU" sz="2200" smtClean="0">
                <a:latin typeface="Times New Roman" pitchFamily="18" charset="0"/>
                <a:cs typeface="Times New Roman" pitchFamily="18" charset="0"/>
              </a:rPr>
              <a:t>DELETE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 – используется для удаления данных.</a:t>
            </a:r>
          </a:p>
          <a:p>
            <a:pPr eaLnBrk="1" hangingPunct="1"/>
            <a:endParaRPr lang="ru-RU" altLang="ru-RU" sz="22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Ввод данных</a:t>
            </a:r>
            <a:endParaRPr lang="ru-RU" dirty="0"/>
          </a:p>
        </p:txBody>
      </p:sp>
      <p:sp>
        <p:nvSpPr>
          <p:cNvPr id="3072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Оператор INSERT используется для добавления строк в таблицу. Вы можете указать следующую информацию при использовании оператора INSERT:</a:t>
            </a:r>
          </a:p>
          <a:p>
            <a:pPr eaLnBrk="1" hangingPunct="1"/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Таблица, в которую необходимо добавить строку.</a:t>
            </a:r>
          </a:p>
          <a:p>
            <a:pPr eaLnBrk="1" hangingPunct="1"/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Список столбцов, для которых будут заданы значения.</a:t>
            </a:r>
          </a:p>
          <a:p>
            <a:pPr eaLnBrk="1" hangingPunct="1"/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Список значений, которые будут храниться в указанных столбцах.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Во время добавления строки необходимо указать значения для первичного ключа и всех других столбцов, которые определены как NOT NULL. Нет необходимости указывать значения для остальных столбцов; им автоматически будет присвоено значение NULL. </a:t>
            </a:r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Простые манипуляции по выборке данных из одной таблицы.</a:t>
            </a:r>
            <a:endParaRPr lang="ru-RU" dirty="0"/>
          </a:p>
        </p:txBody>
      </p:sp>
      <p:sp>
        <p:nvSpPr>
          <p:cNvPr id="31747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Оператор SELECT используется для выборки данных из таблиц базы данных. В самом простом примере вы указываете таблицу и столбцы, которые вам необходимо выбрать из базы данных</a:t>
            </a:r>
            <a:endParaRPr lang="en-US" altLang="ru-RU" sz="22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Сразу за ключевым словом SELECT указываются имена столбцов, которые вам необходимо получить, а после ключевого слова FROM указывается имя таблицы. Оператор языка </a:t>
            </a:r>
            <a:r>
              <a:rPr lang="en-US" altLang="ru-RU" sz="2200" smtClean="0">
                <a:latin typeface="Times New Roman" pitchFamily="18" charset="0"/>
                <a:cs typeface="Times New Roman" pitchFamily="18" charset="0"/>
              </a:rPr>
              <a:t>SQL 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заканчивается точкой с запятой</a:t>
            </a:r>
            <a:r>
              <a:rPr lang="en-US" altLang="ru-RU" sz="2200" smtClean="0">
                <a:latin typeface="Times New Roman" pitchFamily="18" charset="0"/>
                <a:cs typeface="Times New Roman" pitchFamily="18" charset="0"/>
              </a:rPr>
              <a:t> (;). 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Операторы SELECT часто называют запросами.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ru-RU" sz="2200" smtClean="0">
                <a:latin typeface="Courier New" pitchFamily="49" charset="0"/>
                <a:cs typeface="Courier New" pitchFamily="49" charset="0"/>
              </a:rPr>
              <a:t>SELECT</a:t>
            </a:r>
            <a:r>
              <a:rPr lang="ru-RU" altLang="ru-RU" sz="2200" smtClean="0">
                <a:latin typeface="Courier New" pitchFamily="49" charset="0"/>
                <a:cs typeface="Courier New" pitchFamily="49" charset="0"/>
              </a:rPr>
              <a:t> &lt;список столбцов&gt;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ru-RU" sz="2200" smtClean="0">
                <a:latin typeface="Courier New" pitchFamily="49" charset="0"/>
                <a:cs typeface="Courier New" pitchFamily="49" charset="0"/>
              </a:rPr>
              <a:t>FROM</a:t>
            </a:r>
            <a:r>
              <a:rPr lang="ru-RU" altLang="ru-RU" sz="2200" smtClean="0">
                <a:latin typeface="Courier New" pitchFamily="49" charset="0"/>
                <a:cs typeface="Courier New" pitchFamily="49" charset="0"/>
              </a:rPr>
              <a:t> &lt;список таблиц&gt;</a:t>
            </a:r>
            <a:r>
              <a:rPr lang="en-US" altLang="ru-RU" sz="2200" smtClean="0">
                <a:latin typeface="Courier New" pitchFamily="49" charset="0"/>
                <a:cs typeface="Courier New" pitchFamily="49" charset="0"/>
              </a:rPr>
              <a:t>;</a:t>
            </a:r>
            <a:endParaRPr lang="ru-RU" altLang="ru-RU" sz="2200" smtClean="0">
              <a:latin typeface="Courier New" pitchFamily="49" charset="0"/>
              <a:cs typeface="Courier New" pitchFamily="49" charset="0"/>
            </a:endParaRP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Использование </a:t>
            </a:r>
            <a:r>
              <a:rPr lang="en-US" dirty="0" smtClean="0"/>
              <a:t>WHERE</a:t>
            </a:r>
            <a:endParaRPr lang="ru-RU" dirty="0"/>
          </a:p>
        </p:txBody>
      </p:sp>
      <p:sp>
        <p:nvSpPr>
          <p:cNvPr id="32771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Если необходимо вывести только определенные строки, необходимо добавить к оператору SELECT ключевое слово WHERE.  Это очень важно, поскольку </a:t>
            </a:r>
            <a:r>
              <a:rPr lang="en-US" altLang="ru-RU" sz="2200" smtClean="0">
                <a:latin typeface="Times New Roman" pitchFamily="18" charset="0"/>
                <a:cs typeface="Times New Roman" pitchFamily="18" charset="0"/>
              </a:rPr>
              <a:t>ORACLE 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вмещает огромное количество строк в таблице, можно  получить небольшое подмножество этих строк. Для этого необходимо после ключевого слова FROM и имени таблицы поместить ключевое слово WHERE и указать условие отбора: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ru-RU" sz="2200" smtClean="0">
                <a:latin typeface="Courier New" pitchFamily="49" charset="0"/>
                <a:cs typeface="Courier New" pitchFamily="49" charset="0"/>
              </a:rPr>
              <a:t>SELECT </a:t>
            </a:r>
            <a:r>
              <a:rPr lang="ru-RU" altLang="ru-RU" sz="2200" smtClean="0">
                <a:latin typeface="Courier New" pitchFamily="49" charset="0"/>
                <a:cs typeface="Courier New" pitchFamily="49" charset="0"/>
              </a:rPr>
              <a:t>&lt;список столбцов&gt;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ru-RU" sz="2200" smtClean="0">
                <a:latin typeface="Courier New" pitchFamily="49" charset="0"/>
                <a:cs typeface="Courier New" pitchFamily="49" charset="0"/>
              </a:rPr>
              <a:t>FROM </a:t>
            </a:r>
            <a:r>
              <a:rPr lang="ru-RU" altLang="ru-RU" sz="2200" smtClean="0">
                <a:latin typeface="Courier New" pitchFamily="49" charset="0"/>
                <a:cs typeface="Courier New" pitchFamily="49" charset="0"/>
              </a:rPr>
              <a:t>&lt;список таблиц&gt;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ru-RU" sz="2200" smtClean="0">
                <a:latin typeface="Courier New" pitchFamily="49" charset="0"/>
                <a:cs typeface="Courier New" pitchFamily="49" charset="0"/>
              </a:rPr>
              <a:t>WHERE </a:t>
            </a:r>
            <a:r>
              <a:rPr lang="ru-RU" altLang="ru-RU" sz="2200" smtClean="0">
                <a:latin typeface="Courier New" pitchFamily="49" charset="0"/>
                <a:cs typeface="Courier New" pitchFamily="49" charset="0"/>
              </a:rPr>
              <a:t>&lt;условие отбора&gt;;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Операторы сравнения применяемые с </a:t>
            </a:r>
            <a:r>
              <a:rPr lang="en-US" dirty="0" smtClean="0"/>
              <a:t>WHERE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35038" y="1628775"/>
          <a:ext cx="7273925" cy="4752975"/>
        </p:xfrm>
        <a:graphic>
          <a:graphicData uri="http://schemas.openxmlformats.org/drawingml/2006/table">
            <a:tbl>
              <a:tblPr/>
              <a:tblGrid>
                <a:gridCol w="2304610"/>
                <a:gridCol w="4969315"/>
              </a:tblGrid>
              <a:tr h="3656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>
                          <a:latin typeface="Times New Roman"/>
                          <a:ea typeface="SimSun"/>
                          <a:cs typeface="Times New Roman"/>
                        </a:rPr>
                        <a:t>Оператор</a:t>
                      </a:r>
                    </a:p>
                  </a:txBody>
                  <a:tcPr marL="68591" marR="685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>
                          <a:latin typeface="Times New Roman"/>
                          <a:ea typeface="SimSun"/>
                          <a:cs typeface="Times New Roman"/>
                        </a:rPr>
                        <a:t>Описание</a:t>
                      </a:r>
                    </a:p>
                  </a:txBody>
                  <a:tcPr marL="68591" marR="685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6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SimSun"/>
                          <a:cs typeface="Times New Roman"/>
                        </a:rPr>
                        <a:t>=</a:t>
                      </a:r>
                      <a:endParaRPr lang="ru-RU" sz="2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91" marR="685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>
                          <a:latin typeface="Times New Roman"/>
                          <a:ea typeface="SimSun"/>
                          <a:cs typeface="Times New Roman"/>
                        </a:rPr>
                        <a:t>Равно</a:t>
                      </a:r>
                    </a:p>
                  </a:txBody>
                  <a:tcPr marL="68591" marR="685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6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/>
                          <a:ea typeface="SimSun"/>
                          <a:cs typeface="Times New Roman"/>
                        </a:rPr>
                        <a:t>&lt;&gt; </a:t>
                      </a:r>
                      <a:r>
                        <a:rPr lang="ru-RU" sz="2200" dirty="0">
                          <a:latin typeface="Times New Roman"/>
                          <a:ea typeface="SimSun"/>
                          <a:cs typeface="Times New Roman"/>
                        </a:rPr>
                        <a:t>или</a:t>
                      </a:r>
                      <a:r>
                        <a:rPr lang="en-US" sz="2200" dirty="0">
                          <a:latin typeface="Times New Roman"/>
                          <a:ea typeface="SimSun"/>
                          <a:cs typeface="Times New Roman"/>
                        </a:rPr>
                        <a:t> !=</a:t>
                      </a:r>
                      <a:endParaRPr lang="ru-RU" sz="2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91" marR="685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>
                          <a:latin typeface="Times New Roman"/>
                          <a:ea typeface="SimSun"/>
                          <a:cs typeface="Times New Roman"/>
                        </a:rPr>
                        <a:t>Не равно</a:t>
                      </a:r>
                    </a:p>
                  </a:txBody>
                  <a:tcPr marL="68591" marR="685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6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SimSun"/>
                          <a:cs typeface="Times New Roman"/>
                        </a:rPr>
                        <a:t>&lt;</a:t>
                      </a:r>
                      <a:endParaRPr lang="ru-RU" sz="2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91" marR="685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>
                          <a:latin typeface="Times New Roman"/>
                          <a:ea typeface="SimSun"/>
                          <a:cs typeface="Times New Roman"/>
                        </a:rPr>
                        <a:t>Меньше</a:t>
                      </a:r>
                    </a:p>
                  </a:txBody>
                  <a:tcPr marL="68591" marR="685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6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SimSun"/>
                          <a:cs typeface="Times New Roman"/>
                        </a:rPr>
                        <a:t>&gt;</a:t>
                      </a:r>
                      <a:endParaRPr lang="ru-RU" sz="2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91" marR="685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>
                          <a:latin typeface="Times New Roman"/>
                          <a:ea typeface="SimSun"/>
                          <a:cs typeface="Times New Roman"/>
                        </a:rPr>
                        <a:t>Больше</a:t>
                      </a:r>
                    </a:p>
                  </a:txBody>
                  <a:tcPr marL="68591" marR="685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6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SimSun"/>
                          <a:cs typeface="Times New Roman"/>
                        </a:rPr>
                        <a:t>&lt;=</a:t>
                      </a:r>
                      <a:endParaRPr lang="ru-RU" sz="2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91" marR="685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>
                          <a:latin typeface="Times New Roman"/>
                          <a:ea typeface="SimSun"/>
                          <a:cs typeface="Times New Roman"/>
                        </a:rPr>
                        <a:t>Меньше или равно</a:t>
                      </a:r>
                    </a:p>
                  </a:txBody>
                  <a:tcPr marL="68591" marR="685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6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SimSun"/>
                          <a:cs typeface="Times New Roman"/>
                        </a:rPr>
                        <a:t>&gt;=</a:t>
                      </a:r>
                      <a:endParaRPr lang="ru-RU" sz="2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91" marR="685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>
                          <a:latin typeface="Times New Roman"/>
                          <a:ea typeface="SimSun"/>
                          <a:cs typeface="Times New Roman"/>
                        </a:rPr>
                        <a:t>Больше или равно</a:t>
                      </a:r>
                    </a:p>
                  </a:txBody>
                  <a:tcPr marL="68591" marR="685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12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SimSun"/>
                          <a:cs typeface="Times New Roman"/>
                        </a:rPr>
                        <a:t>ANY</a:t>
                      </a:r>
                      <a:endParaRPr lang="ru-RU" sz="2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91" marR="685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>
                          <a:latin typeface="Times New Roman"/>
                          <a:ea typeface="SimSun"/>
                          <a:cs typeface="Times New Roman"/>
                        </a:rPr>
                        <a:t>Сравнивает значение с любыми значениями из списка</a:t>
                      </a:r>
                    </a:p>
                  </a:txBody>
                  <a:tcPr marL="68591" marR="685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12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SimSun"/>
                          <a:cs typeface="Times New Roman"/>
                        </a:rPr>
                        <a:t>SOME</a:t>
                      </a:r>
                      <a:endParaRPr lang="ru-RU" sz="2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91" marR="685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>
                          <a:latin typeface="Times New Roman"/>
                          <a:ea typeface="SimSun"/>
                          <a:cs typeface="Times New Roman"/>
                        </a:rPr>
                        <a:t>Идентично  оператору </a:t>
                      </a:r>
                      <a:r>
                        <a:rPr lang="en-US" sz="2200">
                          <a:latin typeface="Times New Roman"/>
                          <a:ea typeface="SimSun"/>
                          <a:cs typeface="Times New Roman"/>
                        </a:rPr>
                        <a:t>ANY</a:t>
                      </a:r>
                      <a:r>
                        <a:rPr lang="ru-RU" sz="2200">
                          <a:latin typeface="Times New Roman"/>
                          <a:ea typeface="SimSun"/>
                          <a:cs typeface="Times New Roman"/>
                        </a:rPr>
                        <a:t>; используется реже, чем </a:t>
                      </a:r>
                      <a:r>
                        <a:rPr lang="en-US" sz="2200">
                          <a:latin typeface="Times New Roman"/>
                          <a:ea typeface="SimSun"/>
                          <a:cs typeface="Times New Roman"/>
                        </a:rPr>
                        <a:t>ANY</a:t>
                      </a:r>
                      <a:endParaRPr lang="ru-RU" sz="2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91" marR="685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12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SimSun"/>
                          <a:cs typeface="Times New Roman"/>
                        </a:rPr>
                        <a:t>ALL</a:t>
                      </a:r>
                      <a:endParaRPr lang="ru-RU" sz="2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91" marR="685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SimSun"/>
                          <a:cs typeface="Times New Roman"/>
                        </a:rPr>
                        <a:t>Сравнивает значение со всеми значениями в списке.</a:t>
                      </a:r>
                    </a:p>
                  </a:txBody>
                  <a:tcPr marL="68591" marR="685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Использование </a:t>
            </a:r>
            <a:r>
              <a:rPr lang="en-US" dirty="0" smtClean="0"/>
              <a:t>SQL </a:t>
            </a:r>
            <a:r>
              <a:rPr lang="ru-RU" dirty="0" smtClean="0"/>
              <a:t>операторов при формировании запросов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008063" y="1557338"/>
          <a:ext cx="7127875" cy="4692650"/>
        </p:xfrm>
        <a:graphic>
          <a:graphicData uri="http://schemas.openxmlformats.org/drawingml/2006/table">
            <a:tbl>
              <a:tblPr/>
              <a:tblGrid>
                <a:gridCol w="2673230"/>
                <a:gridCol w="4454645"/>
              </a:tblGrid>
              <a:tr h="3351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Times New Roman"/>
                          <a:ea typeface="SimSun"/>
                          <a:cs typeface="Times New Roman"/>
                        </a:rPr>
                        <a:t>Оператор</a:t>
                      </a:r>
                    </a:p>
                  </a:txBody>
                  <a:tcPr marL="68571" marR="68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>
                          <a:latin typeface="Times New Roman"/>
                          <a:ea typeface="SimSun"/>
                          <a:cs typeface="Times New Roman"/>
                        </a:rPr>
                        <a:t>Описание</a:t>
                      </a:r>
                    </a:p>
                  </a:txBody>
                  <a:tcPr marL="68571" marR="68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3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SimSun"/>
                          <a:cs typeface="Times New Roman"/>
                        </a:rPr>
                        <a:t>LIKE</a:t>
                      </a:r>
                      <a:endParaRPr lang="ru-RU" sz="2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71" marR="68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SimSun"/>
                          <a:cs typeface="Times New Roman"/>
                        </a:rPr>
                        <a:t>Проверяет соответствие строки заданному шаблону </a:t>
                      </a:r>
                    </a:p>
                  </a:txBody>
                  <a:tcPr marL="68571" marR="68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3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SimSun"/>
                          <a:cs typeface="Times New Roman"/>
                        </a:rPr>
                        <a:t>IN</a:t>
                      </a:r>
                      <a:endParaRPr lang="ru-RU" sz="2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71" marR="68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SimSun"/>
                          <a:cs typeface="Times New Roman"/>
                        </a:rPr>
                        <a:t>Проверяет значение на присутствие в списке</a:t>
                      </a:r>
                    </a:p>
                  </a:txBody>
                  <a:tcPr marL="68571" marR="68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3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SimSun"/>
                          <a:cs typeface="Times New Roman"/>
                        </a:rPr>
                        <a:t>BETWEEN</a:t>
                      </a:r>
                      <a:endParaRPr lang="ru-RU" sz="2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71" marR="68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>
                          <a:latin typeface="Times New Roman"/>
                          <a:ea typeface="SimSun"/>
                          <a:cs typeface="Times New Roman"/>
                        </a:rPr>
                        <a:t>Проверяет значение на вхождение в диапазон</a:t>
                      </a:r>
                    </a:p>
                  </a:txBody>
                  <a:tcPr marL="68571" marR="68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3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SimSun"/>
                          <a:cs typeface="Times New Roman"/>
                        </a:rPr>
                        <a:t>IS NULL</a:t>
                      </a:r>
                      <a:endParaRPr lang="ru-RU" sz="2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71" marR="68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>
                          <a:latin typeface="Times New Roman"/>
                          <a:ea typeface="SimSun"/>
                          <a:cs typeface="Times New Roman"/>
                        </a:rPr>
                        <a:t>Проверяет, является ли значение пустым</a:t>
                      </a:r>
                    </a:p>
                  </a:txBody>
                  <a:tcPr marL="68571" marR="68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3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SimSun"/>
                          <a:cs typeface="Times New Roman"/>
                        </a:rPr>
                        <a:t>IS NAN</a:t>
                      </a:r>
                      <a:endParaRPr lang="ru-RU" sz="2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71" marR="68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>
                          <a:latin typeface="Times New Roman"/>
                          <a:ea typeface="SimSun"/>
                          <a:cs typeface="Times New Roman"/>
                        </a:rPr>
                        <a:t>Проверяет, является ли значение не числовым значением</a:t>
                      </a:r>
                    </a:p>
                  </a:txBody>
                  <a:tcPr marL="68571" marR="68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55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SimSun"/>
                          <a:cs typeface="Times New Roman"/>
                        </a:rPr>
                        <a:t>IS INFINITE</a:t>
                      </a:r>
                      <a:endParaRPr lang="ru-RU" sz="2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71" marR="68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SimSun"/>
                          <a:cs typeface="Times New Roman"/>
                        </a:rPr>
                        <a:t>Проверяет, является ли значение бесконечным </a:t>
                      </a:r>
                      <a:r>
                        <a:rPr lang="en-US" sz="2200" dirty="0">
                          <a:latin typeface="Times New Roman"/>
                          <a:ea typeface="SimSun"/>
                          <a:cs typeface="Times New Roman"/>
                        </a:rPr>
                        <a:t>BINARY</a:t>
                      </a:r>
                      <a:r>
                        <a:rPr lang="ru-RU" sz="2200" dirty="0">
                          <a:latin typeface="Times New Roman"/>
                          <a:ea typeface="SimSun"/>
                          <a:cs typeface="Times New Roman"/>
                        </a:rPr>
                        <a:t>_</a:t>
                      </a:r>
                      <a:r>
                        <a:rPr lang="en-US" sz="2200" dirty="0">
                          <a:latin typeface="Times New Roman"/>
                          <a:ea typeface="SimSun"/>
                          <a:cs typeface="Times New Roman"/>
                        </a:rPr>
                        <a:t>FLOAT </a:t>
                      </a:r>
                      <a:r>
                        <a:rPr lang="ru-RU" sz="2200" dirty="0">
                          <a:latin typeface="Times New Roman"/>
                          <a:ea typeface="SimSun"/>
                          <a:cs typeface="Times New Roman"/>
                        </a:rPr>
                        <a:t>или </a:t>
                      </a:r>
                      <a:r>
                        <a:rPr lang="en-US" sz="2200" dirty="0">
                          <a:latin typeface="Times New Roman"/>
                          <a:ea typeface="SimSun"/>
                          <a:cs typeface="Times New Roman"/>
                        </a:rPr>
                        <a:t>BINARY</a:t>
                      </a:r>
                      <a:r>
                        <a:rPr lang="ru-RU" sz="2200" dirty="0">
                          <a:latin typeface="Times New Roman"/>
                          <a:ea typeface="SimSun"/>
                          <a:cs typeface="Times New Roman"/>
                        </a:rPr>
                        <a:t>_</a:t>
                      </a:r>
                      <a:r>
                        <a:rPr lang="en-US" sz="2200" dirty="0">
                          <a:latin typeface="Times New Roman"/>
                          <a:ea typeface="SimSun"/>
                          <a:cs typeface="Times New Roman"/>
                        </a:rPr>
                        <a:t>DOUBLE</a:t>
                      </a:r>
                      <a:endParaRPr lang="ru-RU" sz="2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71" marR="68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Сортировка данных</a:t>
            </a:r>
            <a:endParaRPr lang="ru-RU" dirty="0"/>
          </a:p>
        </p:txBody>
      </p:sp>
      <p:sp>
        <p:nvSpPr>
          <p:cNvPr id="3584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Для сортировки выбираемых строк используется ключевое слово ORDER BY. При использовании ORDER BY можно указать один и более столбцов по которым необходимо отсортировать полученные строки. Выражение ORDER BY должно следовать за выражением FROM или WHERE (если с помощью WHERE указывается условие отбора). Следующий пример использует ORDER BY для сортировки строк из таблицы CUSTOMERS по столбцу LAST_NAME:</a:t>
            </a:r>
          </a:p>
          <a:p>
            <a:pPr>
              <a:buFont typeface="Wingdings" pitchFamily="2" charset="2"/>
              <a:buNone/>
            </a:pPr>
            <a:r>
              <a:rPr lang="en-US" altLang="ru-RU" sz="2200" smtClean="0">
                <a:latin typeface="Courier New" pitchFamily="49" charset="0"/>
                <a:cs typeface="Courier New" pitchFamily="49" charset="0"/>
              </a:rPr>
              <a:t>SELECT *</a:t>
            </a:r>
            <a:endParaRPr lang="ru-RU" altLang="ru-RU" sz="220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ru-RU" sz="2200" smtClean="0">
                <a:latin typeface="Courier New" pitchFamily="49" charset="0"/>
                <a:cs typeface="Courier New" pitchFamily="49" charset="0"/>
              </a:rPr>
              <a:t>FROM customers</a:t>
            </a:r>
            <a:endParaRPr lang="ru-RU" altLang="ru-RU" sz="220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ru-RU" sz="2200" smtClean="0">
                <a:latin typeface="Courier New" pitchFamily="49" charset="0"/>
                <a:cs typeface="Courier New" pitchFamily="49" charset="0"/>
              </a:rPr>
              <a:t>ORDER BY last_name;</a:t>
            </a:r>
            <a:endParaRPr lang="ru-RU" altLang="ru-RU" sz="2200" smtClean="0">
              <a:latin typeface="Courier New" pitchFamily="49" charset="0"/>
              <a:cs typeface="Courier New" pitchFamily="49" charset="0"/>
            </a:endParaRPr>
          </a:p>
          <a:p>
            <a:endParaRPr lang="ru-RU" altLang="ru-RU" sz="22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Обновление данных</a:t>
            </a:r>
            <a:endParaRPr lang="ru-RU" dirty="0"/>
          </a:p>
        </p:txBody>
      </p:sp>
      <p:sp>
        <p:nvSpPr>
          <p:cNvPr id="36867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Для изменения данных в таблице используется оператор </a:t>
            </a:r>
            <a:r>
              <a:rPr lang="en-US" altLang="ru-RU" sz="2000" smtClean="0">
                <a:latin typeface="Times New Roman" pitchFamily="18" charset="0"/>
                <a:cs typeface="Times New Roman" pitchFamily="18" charset="0"/>
              </a:rPr>
              <a:t>UPDATE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. При использовании оператора </a:t>
            </a:r>
            <a:r>
              <a:rPr lang="en-US" altLang="ru-RU" sz="2000" smtClean="0">
                <a:latin typeface="Times New Roman" pitchFamily="18" charset="0"/>
                <a:cs typeface="Times New Roman" pitchFamily="18" charset="0"/>
              </a:rPr>
              <a:t>UPDATE 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обычно указывается следующая информация:</a:t>
            </a:r>
          </a:p>
          <a:p>
            <a:pPr>
              <a:lnSpc>
                <a:spcPct val="90000"/>
              </a:lnSpc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Имя таблицы</a:t>
            </a:r>
          </a:p>
          <a:p>
            <a:pPr>
              <a:lnSpc>
                <a:spcPct val="90000"/>
              </a:lnSpc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Выражение WHERE, определяющее какие строки будут изменены.</a:t>
            </a:r>
          </a:p>
          <a:p>
            <a:pPr>
              <a:lnSpc>
                <a:spcPct val="90000"/>
              </a:lnSpc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Список столбцов и их значений, определенных с помощью ключевого слова SET.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С помощью одного и того же запроса UPDATE можно изменить одну и несколько строк. При изменении нескольких строк нужно помнить, что новое значение будет применено во всех строках. Например, следующий запрос UPDATE устанавливает для столбца </a:t>
            </a:r>
            <a:r>
              <a:rPr lang="en-US" altLang="ru-RU" sz="2000" smtClean="0">
                <a:latin typeface="Times New Roman" pitchFamily="18" charset="0"/>
                <a:cs typeface="Times New Roman" pitchFamily="18" charset="0"/>
              </a:rPr>
              <a:t>last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_</a:t>
            </a:r>
            <a:r>
              <a:rPr lang="en-US" altLang="ru-RU" sz="2000" smtClean="0">
                <a:latin typeface="Times New Roman" pitchFamily="18" charset="0"/>
                <a:cs typeface="Times New Roman" pitchFamily="18" charset="0"/>
              </a:rPr>
              <a:t>name 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значение Orange в строке, чей </a:t>
            </a:r>
            <a:r>
              <a:rPr lang="en-US" altLang="ru-RU" sz="2000" smtClean="0">
                <a:latin typeface="Times New Roman" pitchFamily="18" charset="0"/>
                <a:cs typeface="Times New Roman" pitchFamily="18" charset="0"/>
              </a:rPr>
              <a:t>customer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_</a:t>
            </a:r>
            <a:r>
              <a:rPr lang="en-US" altLang="ru-RU" sz="2000" smtClean="0">
                <a:latin typeface="Times New Roman" pitchFamily="18" charset="0"/>
                <a:cs typeface="Times New Roman" pitchFamily="18" charset="0"/>
              </a:rPr>
              <a:t>id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 равен 2.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sz="2000" smtClean="0">
                <a:latin typeface="Courier New" pitchFamily="49" charset="0"/>
                <a:cs typeface="Courier New" pitchFamily="49" charset="0"/>
              </a:rPr>
              <a:t>UPDATE customers</a:t>
            </a:r>
            <a:r>
              <a:rPr lang="ru-RU" altLang="ru-RU" sz="200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ru-RU" sz="2000" smtClean="0">
                <a:latin typeface="Courier New" pitchFamily="49" charset="0"/>
                <a:cs typeface="Courier New" pitchFamily="49" charset="0"/>
              </a:rPr>
              <a:t>SET last_name = 'Orange'</a:t>
            </a:r>
            <a:endParaRPr lang="ru-RU" altLang="ru-RU" sz="2000" smtClean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sz="2000" smtClean="0">
                <a:latin typeface="Courier New" pitchFamily="49" charset="0"/>
                <a:cs typeface="Courier New" pitchFamily="49" charset="0"/>
              </a:rPr>
              <a:t>WHERE customer_id = 2;</a:t>
            </a:r>
            <a:endParaRPr lang="ru-RU" altLang="ru-RU" sz="2000" smtClean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90000"/>
              </a:lnSpc>
            </a:pPr>
            <a:endParaRPr lang="ru-RU" altLang="ru-RU" sz="20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Логические структуры</a:t>
            </a:r>
            <a:endParaRPr lang="ru-RU" dirty="0"/>
          </a:p>
        </p:txBody>
      </p:sp>
      <p:sp>
        <p:nvSpPr>
          <p:cNvPr id="1024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2200" b="1" i="1" smtClean="0">
                <a:latin typeface="Times New Roman" pitchFamily="18" charset="0"/>
                <a:cs typeface="Times New Roman" pitchFamily="18" charset="0"/>
              </a:rPr>
              <a:t>Табличные пространства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 – верхний уровень абстракции.</a:t>
            </a:r>
          </a:p>
          <a:p>
            <a:pPr>
              <a:lnSpc>
                <a:spcPct val="90000"/>
              </a:lnSpc>
            </a:pPr>
            <a:r>
              <a:rPr lang="ru-RU" altLang="ru-RU" sz="2200" b="1" i="1" smtClean="0">
                <a:latin typeface="Times New Roman" pitchFamily="18" charset="0"/>
                <a:cs typeface="Times New Roman" pitchFamily="18" charset="0"/>
              </a:rPr>
              <a:t>Сегмент данных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 – пространство, выделенное для логического объекта в табличном пространстве. Он располагается только в одном табличном пространстве, но может находится в любом файле этого табличного пространства. Сегмент состоит из одного или более экстентов.</a:t>
            </a:r>
          </a:p>
          <a:p>
            <a:pPr>
              <a:lnSpc>
                <a:spcPct val="90000"/>
              </a:lnSpc>
            </a:pPr>
            <a:r>
              <a:rPr lang="ru-RU" altLang="ru-RU" sz="2200" b="1" i="1" smtClean="0">
                <a:latin typeface="Times New Roman" pitchFamily="18" charset="0"/>
                <a:cs typeface="Times New Roman" pitchFamily="18" charset="0"/>
              </a:rPr>
              <a:t>Экстент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 – это последовательность физически прилегающих друг к другу блоков данных. Табличное пространство для сегментов выделяется путем добавления экстентов.</a:t>
            </a:r>
          </a:p>
          <a:p>
            <a:pPr>
              <a:lnSpc>
                <a:spcPct val="90000"/>
              </a:lnSpc>
            </a:pPr>
            <a:r>
              <a:rPr lang="ru-RU" altLang="ru-RU" sz="2200" b="1" i="1" smtClean="0">
                <a:latin typeface="Times New Roman" pitchFamily="18" charset="0"/>
                <a:cs typeface="Times New Roman" pitchFamily="18" charset="0"/>
              </a:rPr>
              <a:t>Блок данных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 – наименьшая логическая единица, которую ORACLE выделяет в файле данных. Блок данных ORACLE состоит из одного или более блоков операционной системы.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Удаление данных</a:t>
            </a:r>
            <a:endParaRPr lang="ru-RU" dirty="0"/>
          </a:p>
        </p:txBody>
      </p:sp>
      <p:sp>
        <p:nvSpPr>
          <p:cNvPr id="37891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Для удаления строк используется оператор </a:t>
            </a:r>
            <a:r>
              <a:rPr lang="en-US" altLang="ru-RU" sz="2200" smtClean="0">
                <a:latin typeface="Times New Roman" pitchFamily="18" charset="0"/>
                <a:cs typeface="Times New Roman" pitchFamily="18" charset="0"/>
              </a:rPr>
              <a:t>DELETE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. Обычно необходимо указать с помощью выражения WHERE строки, которые необходимо удалить; в противном случае будут удалены все строки.</a:t>
            </a:r>
          </a:p>
          <a:p>
            <a:pPr>
              <a:buFont typeface="Wingdings" pitchFamily="2" charset="2"/>
              <a:buNone/>
            </a:pP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Следующий запрос </a:t>
            </a:r>
            <a:r>
              <a:rPr lang="en-US" altLang="ru-RU" sz="2200" smtClean="0">
                <a:latin typeface="Times New Roman" pitchFamily="18" charset="0"/>
                <a:cs typeface="Times New Roman" pitchFamily="18" charset="0"/>
              </a:rPr>
              <a:t>DELETE 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удаляет из таблицы покупателей строку, в которой </a:t>
            </a:r>
            <a:r>
              <a:rPr lang="en-US" altLang="ru-RU" sz="2200" smtClean="0">
                <a:latin typeface="Times New Roman" pitchFamily="18" charset="0"/>
                <a:cs typeface="Times New Roman" pitchFamily="18" charset="0"/>
              </a:rPr>
              <a:t>customer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_</a:t>
            </a:r>
            <a:r>
              <a:rPr lang="en-US" altLang="ru-RU" sz="2200" smtClean="0">
                <a:latin typeface="Times New Roman" pitchFamily="18" charset="0"/>
                <a:cs typeface="Times New Roman" pitchFamily="18" charset="0"/>
              </a:rPr>
              <a:t>id 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равен 10:</a:t>
            </a:r>
          </a:p>
          <a:p>
            <a:pPr>
              <a:buFont typeface="Wingdings" pitchFamily="2" charset="2"/>
              <a:buNone/>
            </a:pPr>
            <a:r>
              <a:rPr lang="en-US" altLang="ru-RU" sz="2200" smtClean="0">
                <a:latin typeface="Courier New" pitchFamily="49" charset="0"/>
                <a:cs typeface="Courier New" pitchFamily="49" charset="0"/>
              </a:rPr>
              <a:t>DELETE FROM customers</a:t>
            </a:r>
            <a:endParaRPr lang="ru-RU" altLang="ru-RU" sz="220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ru-RU" sz="2200" smtClean="0">
                <a:latin typeface="Courier New" pitchFamily="49" charset="0"/>
                <a:cs typeface="Courier New" pitchFamily="49" charset="0"/>
              </a:rPr>
              <a:t>WHERE customer_id = 10;</a:t>
            </a:r>
            <a:endParaRPr lang="ru-RU" altLang="ru-RU" sz="220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ru-RU" sz="2200" smtClean="0">
                <a:latin typeface="Courier New" pitchFamily="49" charset="0"/>
                <a:cs typeface="Courier New" pitchFamily="49" charset="0"/>
              </a:rPr>
              <a:t>1 row deleted.</a:t>
            </a:r>
            <a:endParaRPr lang="ru-RU" altLang="ru-RU" sz="220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ru-RU" sz="2200" smtClean="0">
                <a:latin typeface="Times New Roman" pitchFamily="18" charset="0"/>
                <a:cs typeface="Times New Roman" pitchFamily="18" charset="0"/>
              </a:rPr>
              <a:t>SQL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altLang="ru-RU" sz="2200" smtClean="0">
                <a:latin typeface="Times New Roman" pitchFamily="18" charset="0"/>
                <a:cs typeface="Times New Roman" pitchFamily="18" charset="0"/>
              </a:rPr>
              <a:t>Plus 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подтверждает, что одна строка была удалена.</a:t>
            </a:r>
          </a:p>
          <a:p>
            <a:pPr>
              <a:buFont typeface="Wingdings" pitchFamily="2" charset="2"/>
              <a:buNone/>
            </a:pP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Также можно использовать подзапрос с оператором DELETE. Подзапросы будут рассматриваться в 4-й лекции. </a:t>
            </a:r>
          </a:p>
          <a:p>
            <a:endParaRPr lang="ru-RU" altLang="ru-RU" sz="22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Завершение работы с </a:t>
            </a:r>
            <a:r>
              <a:rPr lang="en-US" dirty="0" smtClean="0"/>
              <a:t>SQL*Plus</a:t>
            </a:r>
            <a:endParaRPr lang="ru-RU" dirty="0"/>
          </a:p>
        </p:txBody>
      </p:sp>
      <p:sp>
        <p:nvSpPr>
          <p:cNvPr id="38915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При использовании операторов </a:t>
            </a:r>
            <a:r>
              <a:rPr lang="en-US" altLang="ru-RU" sz="2200" smtClean="0">
                <a:latin typeface="Times New Roman" pitchFamily="18" charset="0"/>
                <a:cs typeface="Times New Roman" pitchFamily="18" charset="0"/>
              </a:rPr>
              <a:t>INSERT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ru-RU" sz="2200" smtClean="0">
                <a:latin typeface="Times New Roman" pitchFamily="18" charset="0"/>
                <a:cs typeface="Times New Roman" pitchFamily="18" charset="0"/>
              </a:rPr>
              <a:t>UPDATE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altLang="ru-RU" sz="2200" smtClean="0">
                <a:latin typeface="Times New Roman" pitchFamily="18" charset="0"/>
                <a:cs typeface="Times New Roman" pitchFamily="18" charset="0"/>
              </a:rPr>
              <a:t>DELETE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 необходимо фиксировать транзакции с помощью оператора </a:t>
            </a:r>
            <a:r>
              <a:rPr lang="en-US" altLang="ru-RU" sz="2200" smtClean="0">
                <a:latin typeface="Times New Roman" pitchFamily="18" charset="0"/>
                <a:cs typeface="Times New Roman" pitchFamily="18" charset="0"/>
              </a:rPr>
              <a:t>COMMIT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, т.к. до момента выхода или завершении сессии измененные значения хранятся только во временном пространстве, а не в постоянной базе данных. Если после подтверждения изменений необходимо вернуть данные в исходное состояние можно выполнить оператор </a:t>
            </a:r>
            <a:r>
              <a:rPr lang="en-US" altLang="ru-RU" sz="2200" smtClean="0">
                <a:latin typeface="Times New Roman" pitchFamily="18" charset="0"/>
                <a:cs typeface="Times New Roman" pitchFamily="18" charset="0"/>
              </a:rPr>
              <a:t>ROLLBACK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None/>
            </a:pPr>
            <a:endParaRPr lang="ru-RU" altLang="ru-RU" sz="220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Взаимосвязь между логическими структурами</a:t>
            </a:r>
            <a:endParaRPr lang="ru-RU" dirty="0"/>
          </a:p>
        </p:txBody>
      </p:sp>
      <p:pic>
        <p:nvPicPr>
          <p:cNvPr id="11267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2175" y="1773238"/>
            <a:ext cx="7359650" cy="3311525"/>
          </a:xfr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Каталоги</a:t>
            </a:r>
            <a:endParaRPr lang="ru-RU" dirty="0"/>
          </a:p>
        </p:txBody>
      </p:sp>
      <p:sp>
        <p:nvSpPr>
          <p:cNvPr id="12291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b="1" i="1" smtClean="0"/>
              <a:t>Объект каталог (</a:t>
            </a:r>
            <a:r>
              <a:rPr lang="en-US" altLang="ru-RU" b="1" i="1" smtClean="0"/>
              <a:t>d</a:t>
            </a:r>
            <a:r>
              <a:rPr lang="ru-RU" altLang="ru-RU" b="1" i="1" smtClean="0"/>
              <a:t>irectory)</a:t>
            </a:r>
            <a:r>
              <a:rPr lang="ru-RU" altLang="ru-RU" smtClean="0"/>
              <a:t> является логической ссылкой в базе данных на каталог файловой системы сервера, где установлена БД ORACLE. Владельцем всех объектов </a:t>
            </a:r>
            <a:r>
              <a:rPr lang="en-US" altLang="ru-RU" smtClean="0"/>
              <a:t>d</a:t>
            </a:r>
            <a:r>
              <a:rPr lang="ru-RU" altLang="ru-RU" smtClean="0"/>
              <a:t>irectory в базе данных является пользователь SYS, даже если объект </a:t>
            </a:r>
            <a:r>
              <a:rPr lang="en-US" altLang="ru-RU" smtClean="0"/>
              <a:t>d</a:t>
            </a:r>
            <a:r>
              <a:rPr lang="ru-RU" altLang="ru-RU" smtClean="0"/>
              <a:t>irectory создан другим пользователем. Имена объектов </a:t>
            </a:r>
            <a:r>
              <a:rPr lang="en-US" altLang="ru-RU" smtClean="0"/>
              <a:t>d</a:t>
            </a:r>
            <a:r>
              <a:rPr lang="ru-RU" altLang="ru-RU" smtClean="0"/>
              <a:t>irectory уникальны внутри всей БД. Все объекты Directory хранятся в табличном пространстве SYS.</a:t>
            </a:r>
          </a:p>
          <a:p>
            <a:endParaRPr lang="ru-RU" altLang="ru-RU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Пользователи</a:t>
            </a:r>
            <a:endParaRPr lang="ru-RU" dirty="0"/>
          </a:p>
        </p:txBody>
      </p:sp>
      <p:sp>
        <p:nvSpPr>
          <p:cNvPr id="13315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В базе данных учетная запись пользователя не является физической структурой, но она связана важными взаимоотношениями с объектами базы данных: пользователям принадлежат объекты. Пользователь SYS владеет таблицами словаря данных, содержащими информацию об остальных структурах базы данных. Пользователю SYSTEM принадлежат представления, обращающиеся к этим таблицам словаря данных, что позволяет остальным пользователям базы данных использовать их.</a:t>
            </a:r>
          </a:p>
          <a:p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Объекты в базе данных создаются с учетными записями пользователей. Для каждой учетной записи можно задать конкретное табличное пространство в качестве табличного пространства по умолчанию.</a:t>
            </a:r>
          </a:p>
          <a:p>
            <a:endParaRPr lang="ru-RU" altLang="ru-RU" sz="22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Схемы</a:t>
            </a:r>
            <a:endParaRPr lang="ru-RU" dirty="0"/>
          </a:p>
        </p:txBody>
      </p:sp>
      <p:sp>
        <p:nvSpPr>
          <p:cNvPr id="14339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Набор объектов, принадлежащих учетной записи пользователя, называется </a:t>
            </a:r>
            <a:r>
              <a:rPr lang="ru-RU" altLang="ru-RU" sz="2200" b="1" i="1" smtClean="0">
                <a:latin typeface="Times New Roman" pitchFamily="18" charset="0"/>
                <a:cs typeface="Times New Roman" pitchFamily="18" charset="0"/>
              </a:rPr>
              <a:t>схемой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. Можно создать пользователей, не имеющих права входа в базу данных. Такие учетные записи предлагают схему, которую можно использовать для хранения наборов объектов базы данных отдельно от схем других пользователей.</a:t>
            </a:r>
          </a:p>
          <a:p>
            <a:pPr>
              <a:buFont typeface="Wingdings" pitchFamily="2" charset="2"/>
              <a:buNone/>
            </a:pP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В ORACLE схема привязывается только к одному пользователю (USER) и является логическим набором объектов базы данных. Схема создается при создании пользователем первого объекта, и все последующие объекты, созданные этим пользователем, становятся частью этой схемы.</a:t>
            </a:r>
          </a:p>
          <a:p>
            <a:pPr>
              <a:buFont typeface="Wingdings" pitchFamily="2" charset="2"/>
              <a:buNone/>
            </a:pP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Схема может включать другие объекты, принадлежащие этому пользователю.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Роли</a:t>
            </a:r>
            <a:endParaRPr lang="ru-RU" dirty="0"/>
          </a:p>
        </p:txBody>
      </p:sp>
      <p:sp>
        <p:nvSpPr>
          <p:cNvPr id="1536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Для сокращения объема информации по управлению доступом и для обеспечения более гибких возможностей управления обе СУБД применяют группирование привилегий – возможность одним действием администратора предоставить разным пользователям одинаковый набор привилегий. Однако представления концепций группирования различны в наших двух СУБД. </a:t>
            </a:r>
          </a:p>
          <a:p>
            <a:pPr>
              <a:buFont typeface="Wingdings" pitchFamily="2" charset="2"/>
              <a:buNone/>
            </a:pP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ORACLE использует для этих целей роли. </a:t>
            </a:r>
            <a:r>
              <a:rPr lang="ru-RU" altLang="ru-RU" sz="2200" b="1" i="1" smtClean="0">
                <a:latin typeface="Times New Roman" pitchFamily="18" charset="0"/>
                <a:cs typeface="Times New Roman" pitchFamily="18" charset="0"/>
              </a:rPr>
              <a:t>Роль</a:t>
            </a: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 – это объект базы данных, представляющий собой именованный набор привилегий, который может предоставляться пользователю или другой роли.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Профили</a:t>
            </a:r>
            <a:endParaRPr lang="ru-RU" dirty="0"/>
          </a:p>
        </p:txBody>
      </p:sp>
      <p:sp>
        <p:nvSpPr>
          <p:cNvPr id="16387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Профили имеют двойную функцию, это реализация парольной политики и распределение ресурсов. Парольная политика исполняется всегда, контроль за использованием ресурсов осуществляется, если значение параметра RESOURCE_LIMIT равно TRUE, по умолчанию оно равно FALSE. Профили используются автоматически, но профиль, назначаемый всем пользователям по умолчанию, а именно пользователям SYS, SYSTEM и др., – DEFAULT очень простой.</a:t>
            </a:r>
          </a:p>
          <a:p>
            <a:endParaRPr lang="ru-RU" altLang="ru-RU" sz="22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188</TotalTime>
  <Words>2185</Words>
  <Application>Microsoft Office PowerPoint</Application>
  <PresentationFormat>Экран (4:3)</PresentationFormat>
  <Paragraphs>146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40" baseType="lpstr">
      <vt:lpstr>Arial</vt:lpstr>
      <vt:lpstr>Century Schoolbook</vt:lpstr>
      <vt:lpstr>Wingdings</vt:lpstr>
      <vt:lpstr>Wingdings 2</vt:lpstr>
      <vt:lpstr>Calibri</vt:lpstr>
      <vt:lpstr>Times New Roman</vt:lpstr>
      <vt:lpstr>Courier New</vt:lpstr>
      <vt:lpstr>SimSun</vt:lpstr>
      <vt:lpstr>Эркер</vt:lpstr>
      <vt:lpstr>Основы СУБД ORACLE</vt:lpstr>
      <vt:lpstr>Объекты модели хранения данных ORACLE</vt:lpstr>
      <vt:lpstr>Логические структуры</vt:lpstr>
      <vt:lpstr>Взаимосвязь между логическими структурами</vt:lpstr>
      <vt:lpstr>Каталоги</vt:lpstr>
      <vt:lpstr>Пользователи</vt:lpstr>
      <vt:lpstr>Схемы</vt:lpstr>
      <vt:lpstr>Роли</vt:lpstr>
      <vt:lpstr>Профили</vt:lpstr>
      <vt:lpstr>Таблицы</vt:lpstr>
      <vt:lpstr>Кластеры</vt:lpstr>
      <vt:lpstr>Ограничения</vt:lpstr>
      <vt:lpstr>Ограничения</vt:lpstr>
      <vt:lpstr>Последовательности</vt:lpstr>
      <vt:lpstr>Индексы</vt:lpstr>
      <vt:lpstr>ROWID</vt:lpstr>
      <vt:lpstr>Снимок</vt:lpstr>
      <vt:lpstr>Представление</vt:lpstr>
      <vt:lpstr>Хранимые процедуры и функции</vt:lpstr>
      <vt:lpstr>Пакеты</vt:lpstr>
      <vt:lpstr>Триггеры</vt:lpstr>
      <vt:lpstr>Средства манипулирования данными языка SQL</vt:lpstr>
      <vt:lpstr>Ввод данных</vt:lpstr>
      <vt:lpstr>Простые манипуляции по выборке данных из одной таблицы.</vt:lpstr>
      <vt:lpstr>Использование WHERE</vt:lpstr>
      <vt:lpstr>Операторы сравнения применяемые с WHERE</vt:lpstr>
      <vt:lpstr>Использование SQL операторов при формировании запросов</vt:lpstr>
      <vt:lpstr>Сортировка данных</vt:lpstr>
      <vt:lpstr>Обновление данных</vt:lpstr>
      <vt:lpstr>Удаление данных</vt:lpstr>
      <vt:lpstr>Завершение работы с SQL*Plus</vt:lpstr>
    </vt:vector>
  </TitlesOfParts>
  <Company>ELEKTRON XISOBLAGICH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DEVELOPER-XP</dc:creator>
  <cp:lastModifiedBy>Good Devil</cp:lastModifiedBy>
  <cp:revision>30</cp:revision>
  <dcterms:created xsi:type="dcterms:W3CDTF">2012-09-15T11:39:15Z</dcterms:created>
  <dcterms:modified xsi:type="dcterms:W3CDTF">2014-02-16T07:46:02Z</dcterms:modified>
</cp:coreProperties>
</file>