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40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366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224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785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020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84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95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23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93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41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37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07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0987" y="1608081"/>
            <a:ext cx="76420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Основы трудового права</a:t>
            </a:r>
          </a:p>
          <a:p>
            <a:pPr algn="ctr"/>
            <a:r>
              <a:rPr lang="kk-KZ" sz="54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Республики Казахстан</a:t>
            </a:r>
            <a:endParaRPr lang="ru-RU" sz="54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681901"/>
            <a:ext cx="28049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Составили:</a:t>
            </a:r>
          </a:p>
          <a:p>
            <a:r>
              <a:rPr lang="kk-KZ" sz="24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Тастанқұл А.</a:t>
            </a:r>
          </a:p>
          <a:p>
            <a:r>
              <a:rPr lang="kk-KZ" sz="2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Сухочев В.</a:t>
            </a:r>
          </a:p>
          <a:p>
            <a:r>
              <a:rPr lang="kk-KZ" sz="24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Группа АТ(Мх)-14</a:t>
            </a:r>
          </a:p>
        </p:txBody>
      </p:sp>
    </p:spTree>
    <p:extLst>
      <p:ext uri="{BB962C8B-B14F-4D97-AF65-F5344CB8AC3E}">
        <p14:creationId xmlns:p14="http://schemas.microsoft.com/office/powerpoint/2010/main" val="209613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blay\Documents\Сабақ\3 семестр\Основы права\Фото\7e2f7ed096ae9ac1b850133cd5c2960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98239"/>
            <a:ext cx="2542977" cy="190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41044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2000"/>
              <a:t>Трудовые правоотношения, классифицированные </a:t>
            </a:r>
            <a:r>
              <a:rPr lang="kk-KZ" sz="2000" smtClean="0"/>
              <a:t>по </a:t>
            </a:r>
            <a:r>
              <a:rPr lang="kk-KZ" sz="2000"/>
              <a:t>субъектам </a:t>
            </a:r>
            <a:r>
              <a:rPr lang="kk-KZ" sz="2000" smtClean="0"/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k-KZ" sz="2000" smtClean="0"/>
              <a:t>Индивидуальные;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k-KZ" sz="2000" smtClean="0"/>
              <a:t>Коллективные.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kk-KZ" sz="2000"/>
          </a:p>
          <a:p>
            <a:pPr algn="just"/>
            <a:r>
              <a:rPr lang="kk-KZ" sz="2000"/>
              <a:t>Трудовые правоотношения, классифицированные по содержанию </a:t>
            </a:r>
            <a:r>
              <a:rPr lang="kk-KZ" sz="2000" smtClean="0"/>
              <a:t>: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kk-KZ" sz="2000" smtClean="0"/>
              <a:t>Материальные;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kk-KZ" sz="2000" smtClean="0"/>
              <a:t>Процессуальные.</a:t>
            </a:r>
          </a:p>
          <a:p>
            <a:pPr marL="285750" indent="-285750" algn="just">
              <a:buFont typeface="Arial" charset="0"/>
              <a:buChar char="•"/>
            </a:pPr>
            <a:endParaRPr lang="kk-KZ" sz="2000"/>
          </a:p>
          <a:p>
            <a:pPr algn="just"/>
            <a:r>
              <a:rPr lang="kk-KZ" sz="2000" smtClean="0"/>
              <a:t>Производные </a:t>
            </a:r>
            <a:r>
              <a:rPr lang="kk-KZ" sz="2000"/>
              <a:t>трудовые правоотношения </a:t>
            </a:r>
            <a:r>
              <a:rPr lang="kk-KZ" sz="2000" smtClean="0"/>
              <a:t>подразделяються </a:t>
            </a:r>
            <a:r>
              <a:rPr lang="kk-KZ" sz="2000"/>
              <a:t>на три группы</a:t>
            </a:r>
            <a:r>
              <a:rPr lang="kk-KZ" sz="2000" smtClean="0"/>
              <a:t>: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kk-KZ" sz="2000" smtClean="0"/>
              <a:t>Предшествующие;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kk-KZ" sz="2000" smtClean="0"/>
              <a:t>Сопутствующие;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kk-KZ" sz="2000" smtClean="0"/>
              <a:t>Вытекающие </a:t>
            </a:r>
            <a:r>
              <a:rPr lang="kk-KZ" sz="2000"/>
              <a:t>из </a:t>
            </a:r>
            <a:r>
              <a:rPr lang="kk-KZ" sz="2000" smtClean="0"/>
              <a:t>трудовых.</a:t>
            </a:r>
            <a:endParaRPr lang="ru-RU" sz="2000"/>
          </a:p>
        </p:txBody>
      </p:sp>
      <p:pic>
        <p:nvPicPr>
          <p:cNvPr id="3074" name="Picture 2" descr="C:\Users\Ablay\Documents\Сабақ\3 семестр\Основы права\Фото\Vrachi_Moskv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48680"/>
            <a:ext cx="1610124" cy="188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blay\Documents\Сабақ\3 семестр\Основы права\Фото\000_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930" y="3429000"/>
            <a:ext cx="3554989" cy="236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674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5556" y="476672"/>
            <a:ext cx="799288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3200" b="1" smtClean="0"/>
              <a:t>Субъекты трудового права</a:t>
            </a:r>
          </a:p>
          <a:p>
            <a:r>
              <a:rPr lang="kk-KZ" sz="2400" smtClean="0"/>
              <a:t>Субъекты трудвого права могут быть разделеные на слдеующие группы:</a:t>
            </a:r>
          </a:p>
          <a:p>
            <a:pPr marL="342900" indent="-342900">
              <a:buFont typeface="Arial" charset="0"/>
              <a:buChar char="•"/>
            </a:pPr>
            <a:r>
              <a:rPr lang="kk-KZ" sz="2400" u="sng" smtClean="0"/>
              <a:t>Индивидуальные</a:t>
            </a:r>
            <a:r>
              <a:rPr lang="kk-KZ" sz="2400" smtClean="0"/>
              <a:t> – </a:t>
            </a:r>
            <a:r>
              <a:rPr lang="kk-KZ" sz="2400"/>
              <a:t>физические лица (граждане РК, иностранные граждане, лица без гражданства, трудящиеся-мигранты, беженцы, оралманы и т.д.)</a:t>
            </a:r>
            <a:r>
              <a:rPr lang="kk-KZ" sz="2400" smtClean="0"/>
              <a:t>;</a:t>
            </a:r>
          </a:p>
          <a:p>
            <a:pPr marL="342900" indent="-342900">
              <a:buFont typeface="Arial" charset="0"/>
              <a:buChar char="•"/>
            </a:pPr>
            <a:r>
              <a:rPr lang="kk-KZ" sz="2400" u="sng" smtClean="0"/>
              <a:t>Коллективные</a:t>
            </a:r>
            <a:r>
              <a:rPr lang="kk-KZ" sz="2400" smtClean="0"/>
              <a:t> – </a:t>
            </a:r>
            <a:r>
              <a:rPr lang="kk-KZ" sz="2400"/>
              <a:t>трудовые коллективы, профсоюзные комитеты, союзы работодателей, согласительные и примирительные комиссии, разрешающие трудовые споры, и др.</a:t>
            </a:r>
            <a:r>
              <a:rPr lang="kk-KZ" sz="2400" smtClean="0"/>
              <a:t>;</a:t>
            </a:r>
          </a:p>
          <a:p>
            <a:pPr marL="342900" indent="-342900">
              <a:buFont typeface="Arial" charset="0"/>
              <a:buChar char="•"/>
            </a:pPr>
            <a:r>
              <a:rPr lang="kk-KZ" sz="2400" u="sng" smtClean="0"/>
              <a:t>Государственные</a:t>
            </a:r>
            <a:r>
              <a:rPr lang="kk-KZ" sz="2400" smtClean="0"/>
              <a:t> – </a:t>
            </a:r>
            <a:r>
              <a:rPr lang="kk-KZ" sz="2400"/>
              <a:t>Правительство, территориальные исполнительные органы, суды, прокуратура, уполномоченные органы по вопросам занятости, уполномочен- ные органы по труду и др</a:t>
            </a:r>
            <a:r>
              <a:rPr lang="kk-KZ" sz="2400" smtClean="0"/>
              <a:t>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1329975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36065"/>
            <a:ext cx="835292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3600" b="1" smtClean="0"/>
              <a:t>Объекты трудового права</a:t>
            </a:r>
          </a:p>
          <a:p>
            <a:pPr algn="just"/>
            <a:r>
              <a:rPr lang="kk-KZ" sz="3200"/>
              <a:t>Объектом трудового права является </a:t>
            </a:r>
            <a:r>
              <a:rPr lang="kk-KZ" sz="3200" b="1" u="sng"/>
              <a:t>живой труд</a:t>
            </a:r>
            <a:r>
              <a:rPr lang="kk-KZ" sz="3200"/>
              <a:t> (способность к труду). Объект трудового правоотношения связывается с комплексом материальных и нематериальных благ, которые достигаются сторонами трудового правоотношения в процессе его реализации.</a:t>
            </a:r>
            <a:endParaRPr lang="ru-RU" sz="3200" b="1"/>
          </a:p>
        </p:txBody>
      </p:sp>
      <p:pic>
        <p:nvPicPr>
          <p:cNvPr id="4098" name="Picture 2" descr="C:\Users\Ablay\Documents\Сабақ\3 семестр\Основы права\Фото\lg-hammer-and-sickl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157192"/>
            <a:ext cx="1541782" cy="156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761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blay\Documents\Сабақ\3 семестр\Основы права\Фото\136532_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858" y="3933056"/>
            <a:ext cx="3926210" cy="261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982177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3200" b="1"/>
              <a:t>Социальное </a:t>
            </a:r>
            <a:r>
              <a:rPr lang="kk-KZ" sz="3200" b="1" smtClean="0"/>
              <a:t>партнерство</a:t>
            </a:r>
          </a:p>
          <a:p>
            <a:pPr algn="just"/>
            <a:r>
              <a:rPr lang="kk-KZ" sz="2000" i="1" smtClean="0"/>
              <a:t>Социальное </a:t>
            </a:r>
            <a:r>
              <a:rPr lang="kk-KZ" sz="2000" i="1"/>
              <a:t>партнерство (</a:t>
            </a:r>
            <a:r>
              <a:rPr lang="kk-KZ" sz="2000" i="1" smtClean="0"/>
              <a:t>сотрудничество</a:t>
            </a:r>
            <a:r>
              <a:rPr lang="kk-KZ" sz="2000" smtClean="0"/>
              <a:t>) — это </a:t>
            </a:r>
            <a:r>
              <a:rPr lang="kk-KZ" sz="2000"/>
              <a:t>добровольное, основанное на независимости и равноправии сторон, тесное взаимодействие (диалог, консультации, переговоры) организаций и предпринимателей в ходе создания и применения трудовых норм как национальных, так и международных, а также при разрешении трудовых споров.</a:t>
            </a:r>
            <a:endParaRPr lang="ru-RU" sz="2000"/>
          </a:p>
          <a:p>
            <a:pPr algn="just"/>
            <a:r>
              <a:rPr lang="kk-KZ" sz="2000"/>
              <a:t>Система социального партнерства в Республике включает следующие элементы</a:t>
            </a:r>
            <a:r>
              <a:rPr lang="kk-KZ" sz="2000" smtClean="0"/>
              <a:t>:</a:t>
            </a:r>
          </a:p>
          <a:p>
            <a:pPr marL="342900" indent="-342900">
              <a:buFont typeface="Arial" charset="0"/>
              <a:buChar char="•"/>
            </a:pPr>
            <a:r>
              <a:rPr lang="kk-KZ" sz="2000" smtClean="0"/>
              <a:t>общегосударственный </a:t>
            </a:r>
            <a:r>
              <a:rPr lang="kk-KZ" sz="2000"/>
              <a:t>уровень</a:t>
            </a:r>
            <a:r>
              <a:rPr lang="kk-KZ" sz="2000" smtClean="0"/>
              <a:t>;</a:t>
            </a:r>
          </a:p>
          <a:p>
            <a:pPr marL="342900" indent="-342900">
              <a:buFont typeface="Arial" charset="0"/>
              <a:buChar char="•"/>
            </a:pPr>
            <a:r>
              <a:rPr lang="kk-KZ" sz="2000" smtClean="0"/>
              <a:t>региональный </a:t>
            </a:r>
            <a:r>
              <a:rPr lang="kk-KZ" sz="2000"/>
              <a:t>уровень</a:t>
            </a:r>
            <a:r>
              <a:rPr lang="kk-KZ" sz="2000" smtClean="0"/>
              <a:t>;</a:t>
            </a:r>
          </a:p>
          <a:p>
            <a:pPr marL="342900" indent="-342900">
              <a:buFont typeface="Arial" charset="0"/>
              <a:buChar char="•"/>
            </a:pPr>
            <a:r>
              <a:rPr lang="kk-KZ" sz="2000" smtClean="0"/>
              <a:t>территориальный </a:t>
            </a:r>
            <a:r>
              <a:rPr lang="kk-KZ" sz="2000"/>
              <a:t>уровень</a:t>
            </a:r>
            <a:r>
              <a:rPr lang="kk-KZ" sz="2000" smtClean="0"/>
              <a:t>;</a:t>
            </a:r>
          </a:p>
          <a:p>
            <a:pPr marL="342900" indent="-342900">
              <a:buFont typeface="Arial" charset="0"/>
              <a:buChar char="•"/>
            </a:pPr>
            <a:r>
              <a:rPr lang="kk-KZ" sz="2000" smtClean="0"/>
              <a:t>отраслевой </a:t>
            </a:r>
            <a:r>
              <a:rPr lang="kk-KZ" sz="2000"/>
              <a:t>(межотраслевой) уровень</a:t>
            </a:r>
            <a:r>
              <a:rPr lang="kk-KZ" sz="2000" smtClean="0"/>
              <a:t>;</a:t>
            </a:r>
          </a:p>
          <a:p>
            <a:pPr marL="342900" indent="-342900">
              <a:buFont typeface="Arial" charset="0"/>
              <a:buChar char="•"/>
            </a:pPr>
            <a:r>
              <a:rPr lang="kk-KZ" sz="2000" smtClean="0"/>
              <a:t>профессиональный </a:t>
            </a:r>
            <a:r>
              <a:rPr lang="kk-KZ" sz="2000"/>
              <a:t>уровень</a:t>
            </a:r>
            <a:r>
              <a:rPr lang="kk-KZ" sz="2000" smtClean="0"/>
              <a:t>;</a:t>
            </a:r>
          </a:p>
          <a:p>
            <a:pPr marL="342900" indent="-342900">
              <a:buFont typeface="Arial" charset="0"/>
              <a:buChar char="•"/>
            </a:pPr>
            <a:r>
              <a:rPr lang="kk-KZ" sz="2000" smtClean="0"/>
              <a:t>локальный </a:t>
            </a:r>
            <a:r>
              <a:rPr lang="kk-KZ" sz="2000"/>
              <a:t>уровень.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12639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8208912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800" b="1" smtClean="0"/>
              <a:t>Трудовые соглашения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kk-KZ" sz="2000" i="1" smtClean="0"/>
              <a:t>Генеральное соглашение — </a:t>
            </a:r>
            <a:r>
              <a:rPr lang="kk-KZ" sz="2000" smtClean="0"/>
              <a:t>устанавливает </a:t>
            </a:r>
            <a:r>
              <a:rPr lang="kk-KZ" sz="2000"/>
              <a:t>общие принципы регулирования социально-трудовых и связанных с ними экономических отношений в Республике, заключаемый Правительством </a:t>
            </a:r>
            <a:r>
              <a:rPr lang="kk-KZ" sz="2000" smtClean="0"/>
              <a:t>РК, </a:t>
            </a:r>
            <a:r>
              <a:rPr lang="kk-KZ" sz="2000"/>
              <a:t>республиканскими объединениями работодателей и республиканскими объединениями профсоюзов в пределах их компетенции, учитываемый при заключении региональных и отраслевых соглашений и коллективных </a:t>
            </a:r>
            <a:r>
              <a:rPr lang="kk-KZ" sz="2000" smtClean="0"/>
              <a:t>договоров.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kk-KZ" sz="2000" i="1"/>
              <a:t>Отраслевое соглашение</a:t>
            </a:r>
            <a:r>
              <a:rPr lang="kk-KZ" sz="2000"/>
              <a:t> </a:t>
            </a:r>
            <a:r>
              <a:rPr lang="kk-KZ" sz="2000" smtClean="0"/>
              <a:t>— определяет </a:t>
            </a:r>
            <a:r>
              <a:rPr lang="kk-KZ" sz="2000"/>
              <a:t>нормы оплаты и другие вопросы, связанные с трудом, взаимные обязательства, а также социальные гарантии и льготы для работников конкретной отрасли, заключаемый сторонами социального партнерства, обязательный для всех сторон (партнеров) и </a:t>
            </a:r>
            <a:r>
              <a:rPr lang="kk-KZ" sz="2000" smtClean="0"/>
              <a:t>учитываемый </a:t>
            </a:r>
            <a:r>
              <a:rPr lang="kk-KZ" sz="2000"/>
              <a:t>при заключении региональныхсоглашений и коллективных договоров</a:t>
            </a:r>
            <a:r>
              <a:rPr lang="kk-KZ" sz="2000" smtClean="0"/>
              <a:t>.</a:t>
            </a:r>
          </a:p>
          <a:p>
            <a:endParaRPr lang="kk-KZ" sz="2000" smtClean="0"/>
          </a:p>
        </p:txBody>
      </p:sp>
    </p:spTree>
    <p:extLst>
      <p:ext uri="{BB962C8B-B14F-4D97-AF65-F5344CB8AC3E}">
        <p14:creationId xmlns:p14="http://schemas.microsoft.com/office/powerpoint/2010/main" val="3575661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blay\Documents\Сабақ\3 семестр\Основы права\Фото\m10_176689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15710" y="4653136"/>
            <a:ext cx="3083093" cy="197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charset="0"/>
              <a:buChar char="•"/>
            </a:pPr>
            <a:r>
              <a:rPr lang="kk-KZ" sz="2000" i="1" smtClean="0"/>
              <a:t>Регионалъное соглашение</a:t>
            </a:r>
            <a:r>
              <a:rPr lang="kk-KZ" sz="2000" smtClean="0"/>
              <a:t> — устанавливает условия труда, социальные гарантии и льготы, связанные с территориальными особенностями, заключаемый сторонами соглашения на уровне административно-территориальных единиц, обязательный для всех сторон (партнеров) и учитываемый при заключении коллективныхдоговоров.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kk-KZ" sz="2000" i="1" smtClean="0"/>
              <a:t>Областные</a:t>
            </a:r>
            <a:r>
              <a:rPr lang="kk-KZ" sz="2000" smtClean="0"/>
              <a:t> (Алматинское городское) — соглашения между областными (Алматинской городской) администрациями, объединениями профсоюзов и работодателей, предусматривающие проведение согласованных действий в области (городе).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kk-KZ" sz="2000" i="1" smtClean="0"/>
              <a:t>Отраслевые (тарифные) —</a:t>
            </a:r>
            <a:r>
              <a:rPr lang="kk-KZ" sz="2000" smtClean="0"/>
              <a:t> соглашения между органами государственного отраслевого управления, отраслевыми объединениями профсоюзов и работодателей, предусматривающие проведение согласованных действий в отрасли.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930715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20891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/>
              <a:t>Трудовой договор</a:t>
            </a:r>
          </a:p>
          <a:p>
            <a:pPr algn="just"/>
            <a:r>
              <a:rPr lang="ru-RU" sz="2400" b="1" i="1" smtClean="0"/>
              <a:t>Трудовой договор</a:t>
            </a:r>
            <a:r>
              <a:rPr lang="ru-RU" sz="2400" smtClean="0"/>
              <a:t> – </a:t>
            </a:r>
            <a:r>
              <a:rPr lang="ru-RU" sz="2400"/>
              <a:t> это двустороннее соглашение между работником и работодателем, заключаемое в письменной форме, по которому работник обязуется выполнить работу по определенной специальности, квалификации или должности с исполнением актов работодателя, а работодатель обязуется своевременно и в полном объеме выплачивать работнику заработную плату и иные, предусмотренные законодательством и соглашением сторон, денежные выплаты, обеспечивать условия труда, предусмотренные законодательством о труде и коллективным договором.</a:t>
            </a:r>
          </a:p>
        </p:txBody>
      </p:sp>
    </p:spTree>
    <p:extLst>
      <p:ext uri="{BB962C8B-B14F-4D97-AF65-F5344CB8AC3E}">
        <p14:creationId xmlns:p14="http://schemas.microsoft.com/office/powerpoint/2010/main" val="2146645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blay\Documents\Сабақ\3 семестр\Основы права\Фото\473a34dca5e140e4d2603ea3ad0be7c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47562">
            <a:off x="790637" y="636393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4892" y="3068960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2400"/>
              <a:t>Отличительными признаками трудового договора от иных </a:t>
            </a:r>
            <a:r>
              <a:rPr lang="kk-KZ" sz="2400" smtClean="0"/>
              <a:t>видов </a:t>
            </a:r>
            <a:r>
              <a:rPr lang="kk-KZ" sz="2400"/>
              <a:t>договоров является наличие в нем одного из следующих </a:t>
            </a:r>
            <a:r>
              <a:rPr lang="kk-KZ" sz="2400" smtClean="0"/>
              <a:t>условий:</a:t>
            </a:r>
          </a:p>
          <a:p>
            <a:pPr marL="457200" indent="-457200" algn="just">
              <a:buAutoNum type="arabicParenR"/>
            </a:pPr>
            <a:r>
              <a:rPr lang="kk-KZ" sz="2400" smtClean="0"/>
              <a:t>выполнение </a:t>
            </a:r>
            <a:r>
              <a:rPr lang="kk-KZ" sz="2400"/>
              <a:t>работником работы (трудовой функции) по определенной квалификации, специальности, профессии или </a:t>
            </a:r>
            <a:r>
              <a:rPr lang="kk-KZ" sz="2400" smtClean="0"/>
              <a:t>должности;</a:t>
            </a:r>
          </a:p>
          <a:p>
            <a:pPr marL="457200" indent="-457200" algn="just">
              <a:buAutoNum type="arabicParenR"/>
            </a:pPr>
            <a:r>
              <a:rPr lang="kk-KZ" sz="2400" smtClean="0"/>
              <a:t>выполнение </a:t>
            </a:r>
            <a:r>
              <a:rPr lang="kk-KZ" sz="2400"/>
              <a:t>обязательств лично с подчинением трудовому </a:t>
            </a:r>
            <a:r>
              <a:rPr lang="kk-KZ" sz="2400" smtClean="0"/>
              <a:t>распорядку;</a:t>
            </a:r>
          </a:p>
          <a:p>
            <a:pPr marL="457200" indent="-457200">
              <a:buAutoNum type="arabicParenR"/>
            </a:pPr>
            <a:r>
              <a:rPr lang="kk-KZ" sz="2400" smtClean="0"/>
              <a:t>получение </a:t>
            </a:r>
            <a:r>
              <a:rPr lang="kk-KZ" sz="2400"/>
              <a:t>работником заработной платы за труд.</a:t>
            </a:r>
            <a:endParaRPr lang="ru-RU" sz="2400"/>
          </a:p>
        </p:txBody>
      </p:sp>
      <p:pic>
        <p:nvPicPr>
          <p:cNvPr id="7171" name="Picture 3" descr="C:\Users\Ablay\Documents\Сабақ\3 семестр\Основы права\Фото\tyosopimus01_Susanna Alatalo_550px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82789"/>
            <a:ext cx="2372474" cy="3555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  <a:extLst/>
        </p:spPr>
      </p:pic>
    </p:spTree>
    <p:extLst>
      <p:ext uri="{BB962C8B-B14F-4D97-AF65-F5344CB8AC3E}">
        <p14:creationId xmlns:p14="http://schemas.microsoft.com/office/powerpoint/2010/main" val="1445861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94691"/>
            <a:ext cx="8352928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2800" b="1"/>
              <a:t>Содержание трудового </a:t>
            </a:r>
            <a:r>
              <a:rPr lang="kk-KZ" sz="2800" b="1" smtClean="0"/>
              <a:t>договора</a:t>
            </a:r>
          </a:p>
          <a:p>
            <a:pPr marL="342900" indent="-342900">
              <a:buAutoNum type="arabicParenR"/>
            </a:pPr>
            <a:r>
              <a:rPr lang="kk-KZ" sz="2000" smtClean="0"/>
              <a:t>реквизиты </a:t>
            </a:r>
            <a:r>
              <a:rPr lang="kk-KZ" sz="2000"/>
              <a:t>сторон: </a:t>
            </a:r>
            <a:r>
              <a:rPr lang="kk-KZ" sz="2000" i="1" smtClean="0"/>
              <a:t>работодателя</a:t>
            </a:r>
            <a:r>
              <a:rPr lang="kk-KZ" sz="2000" smtClean="0"/>
              <a:t> </a:t>
            </a:r>
            <a:r>
              <a:rPr lang="kk-KZ" sz="2000"/>
              <a:t>— физического </a:t>
            </a:r>
            <a:r>
              <a:rPr lang="kk-KZ" sz="2000" smtClean="0"/>
              <a:t>или юредического лица и </a:t>
            </a:r>
            <a:r>
              <a:rPr lang="kk-KZ" sz="2000" i="1" smtClean="0"/>
              <a:t>работника</a:t>
            </a:r>
            <a:r>
              <a:rPr lang="kk-KZ" sz="2000" smtClean="0"/>
              <a:t>;</a:t>
            </a:r>
          </a:p>
          <a:p>
            <a:pPr marL="342900" indent="-342900">
              <a:buAutoNum type="arabicParenR"/>
            </a:pPr>
            <a:r>
              <a:rPr lang="kk-KZ" sz="2000" smtClean="0"/>
              <a:t>работу </a:t>
            </a:r>
            <a:r>
              <a:rPr lang="kk-KZ" sz="2000"/>
              <a:t>по определенной специальности, квалификации или должности (трудовую функцию</a:t>
            </a:r>
            <a:r>
              <a:rPr lang="kk-KZ" sz="2000" smtClean="0"/>
              <a:t>);</a:t>
            </a:r>
          </a:p>
          <a:p>
            <a:pPr marL="342900" indent="-342900">
              <a:buAutoNum type="arabicParenR"/>
            </a:pPr>
            <a:r>
              <a:rPr lang="kk-KZ" sz="2000" smtClean="0"/>
              <a:t>место </a:t>
            </a:r>
            <a:r>
              <a:rPr lang="kk-KZ" sz="2000"/>
              <a:t>выполнения работы</a:t>
            </a:r>
            <a:r>
              <a:rPr lang="kk-KZ" sz="2000" smtClean="0"/>
              <a:t>;</a:t>
            </a:r>
          </a:p>
          <a:p>
            <a:pPr marL="342900" indent="-342900">
              <a:buAutoNum type="arabicParenR"/>
            </a:pPr>
            <a:r>
              <a:rPr lang="kk-KZ" sz="2000" smtClean="0"/>
              <a:t>срок трудового </a:t>
            </a:r>
            <a:r>
              <a:rPr lang="kk-KZ" sz="2000"/>
              <a:t>договора</a:t>
            </a:r>
            <a:r>
              <a:rPr lang="kk-KZ" sz="2000" smtClean="0"/>
              <a:t>;</a:t>
            </a:r>
          </a:p>
          <a:p>
            <a:pPr marL="342900" indent="-342900">
              <a:buAutoNum type="arabicParenR"/>
            </a:pPr>
            <a:r>
              <a:rPr lang="kk-KZ" sz="2000" smtClean="0"/>
              <a:t>дату </a:t>
            </a:r>
            <a:r>
              <a:rPr lang="kk-KZ" sz="2000"/>
              <a:t>начала работы</a:t>
            </a:r>
            <a:r>
              <a:rPr lang="kk-KZ" sz="2000" smtClean="0"/>
              <a:t>;</a:t>
            </a:r>
          </a:p>
          <a:p>
            <a:pPr marL="342900" indent="-342900">
              <a:buAutoNum type="arabicParenR"/>
            </a:pPr>
            <a:r>
              <a:rPr lang="kk-KZ" sz="2000" smtClean="0"/>
              <a:t>режим </a:t>
            </a:r>
            <a:r>
              <a:rPr lang="kk-KZ" sz="2000"/>
              <a:t>рабочего </a:t>
            </a:r>
            <a:r>
              <a:rPr lang="kk-KZ" sz="2000" smtClean="0"/>
              <a:t>времени </a:t>
            </a:r>
            <a:r>
              <a:rPr lang="kk-KZ" sz="2000"/>
              <a:t>и времени отдыха</a:t>
            </a:r>
            <a:r>
              <a:rPr lang="kk-KZ" sz="2000" smtClean="0"/>
              <a:t>;</a:t>
            </a:r>
          </a:p>
          <a:p>
            <a:pPr marL="342900" indent="-342900">
              <a:buAutoNum type="arabicParenR"/>
            </a:pPr>
            <a:r>
              <a:rPr lang="kk-KZ" sz="2000" smtClean="0"/>
              <a:t>размер </a:t>
            </a:r>
            <a:r>
              <a:rPr lang="kk-KZ" sz="2000"/>
              <a:t>и иные условия оплаты труда</a:t>
            </a:r>
            <a:r>
              <a:rPr lang="kk-KZ" sz="2000" smtClean="0"/>
              <a:t>;</a:t>
            </a:r>
          </a:p>
          <a:p>
            <a:pPr marL="342900" indent="-342900">
              <a:buAutoNum type="arabicParenR"/>
            </a:pPr>
            <a:r>
              <a:rPr lang="kk-KZ" sz="2000" smtClean="0"/>
              <a:t>характеристику </a:t>
            </a:r>
            <a:r>
              <a:rPr lang="kk-KZ" sz="2000"/>
              <a:t>условий труда, гарантии и </a:t>
            </a:r>
            <a:r>
              <a:rPr lang="kk-KZ" sz="2000" smtClean="0"/>
              <a:t>льготы при тяжелых, вредных и опасных условиях труда;</a:t>
            </a:r>
          </a:p>
          <a:p>
            <a:pPr marL="342900" indent="-342900">
              <a:buAutoNum type="arabicParenR"/>
            </a:pPr>
            <a:r>
              <a:rPr lang="kk-KZ" sz="2000" smtClean="0"/>
              <a:t>права и обязанности работника;</a:t>
            </a:r>
          </a:p>
          <a:p>
            <a:pPr marL="342900" indent="-342900">
              <a:buAutoNum type="arabicParenR"/>
            </a:pPr>
            <a:r>
              <a:rPr lang="kk-KZ" sz="2000" smtClean="0"/>
              <a:t>права и обязанности работодателя;</a:t>
            </a:r>
          </a:p>
          <a:p>
            <a:pPr marL="342900" indent="-342900">
              <a:buAutoNum type="arabicParenR"/>
            </a:pPr>
            <a:r>
              <a:rPr lang="kk-KZ" sz="2000" smtClean="0"/>
              <a:t>порядок изменения и прекращения трудового договора;</a:t>
            </a:r>
          </a:p>
          <a:p>
            <a:pPr marL="342900" indent="-342900">
              <a:buAutoNum type="arabicParenR"/>
            </a:pPr>
            <a:r>
              <a:rPr lang="kk-KZ" sz="2000" smtClean="0"/>
              <a:t>гарантии и компенсационные выплаты, порядок их выплаты;</a:t>
            </a:r>
          </a:p>
          <a:p>
            <a:pPr marL="342900" indent="-342900">
              <a:buAutoNum type="arabicParenR"/>
            </a:pPr>
            <a:r>
              <a:rPr lang="kk-KZ" sz="2000" smtClean="0"/>
              <a:t>условия по страхованию;</a:t>
            </a:r>
          </a:p>
          <a:p>
            <a:pPr marL="342900" indent="-342900">
              <a:buAutoNum type="arabicParenR"/>
            </a:pPr>
            <a:r>
              <a:rPr lang="kk-KZ" sz="2000" smtClean="0"/>
              <a:t>ответственность сторон;</a:t>
            </a:r>
          </a:p>
          <a:p>
            <a:pPr marL="342900" indent="-342900">
              <a:buAutoNum type="arabicParenR"/>
            </a:pPr>
            <a:r>
              <a:rPr lang="kk-KZ" sz="2000" smtClean="0"/>
              <a:t>дату заключения и порядковый номер.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1225327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222" y="620688"/>
            <a:ext cx="813690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800" b="1"/>
              <a:t>Срок трудового </a:t>
            </a:r>
            <a:r>
              <a:rPr lang="kk-KZ" sz="2800" b="1" smtClean="0"/>
              <a:t>договора</a:t>
            </a:r>
            <a:endParaRPr lang="kk-KZ" sz="2000" i="1" smtClean="0"/>
          </a:p>
          <a:p>
            <a:pPr marL="342900" indent="-342900">
              <a:buAutoNum type="arabicParenR"/>
            </a:pPr>
            <a:r>
              <a:rPr lang="kk-KZ" sz="2000" smtClean="0"/>
              <a:t>на </a:t>
            </a:r>
            <a:r>
              <a:rPr lang="kk-KZ" sz="2000"/>
              <a:t>неопределенный срок</a:t>
            </a:r>
            <a:r>
              <a:rPr lang="kk-KZ" sz="2000" smtClean="0"/>
              <a:t>;</a:t>
            </a:r>
          </a:p>
          <a:p>
            <a:pPr marL="342900" indent="-342900">
              <a:buAutoNum type="arabicParenR"/>
            </a:pPr>
            <a:r>
              <a:rPr lang="kk-KZ" sz="2000" smtClean="0"/>
              <a:t>на </a:t>
            </a:r>
            <a:r>
              <a:rPr lang="kk-KZ" sz="2000"/>
              <a:t>определенный срок не менее одного года, кроме случаев, установленных подпунктами 3), 4) и 5</a:t>
            </a:r>
            <a:r>
              <a:rPr lang="kk-KZ" sz="2000" smtClean="0"/>
              <a:t>). </a:t>
            </a:r>
            <a:r>
              <a:rPr lang="kk-KZ" sz="2000" i="1" smtClean="0"/>
              <a:t>В </a:t>
            </a:r>
            <a:r>
              <a:rPr lang="kk-KZ" sz="2000" i="1"/>
              <a:t>случае если при иетечении срока действия трудового </a:t>
            </a:r>
            <a:r>
              <a:rPr lang="kk-KZ" sz="2000" i="1" smtClean="0"/>
              <a:t>договора </a:t>
            </a:r>
            <a:r>
              <a:rPr lang="kk-KZ" sz="2000" i="1"/>
              <a:t>ни одна изсторон в течение суток не потребовала </a:t>
            </a:r>
            <a:r>
              <a:rPr lang="kk-KZ" sz="2000" i="1" smtClean="0"/>
              <a:t>прекращения </a:t>
            </a:r>
            <a:r>
              <a:rPr lang="kk-KZ" sz="2000" i="1"/>
              <a:t>трудовых отношений, то он считается заключенным на </a:t>
            </a:r>
            <a:r>
              <a:rPr lang="kk-KZ" sz="2000" i="1" smtClean="0"/>
              <a:t>неопределенный </a:t>
            </a:r>
            <a:r>
              <a:rPr lang="kk-KZ" sz="2000" i="1"/>
              <a:t>срок</a:t>
            </a:r>
            <a:r>
              <a:rPr lang="kk-KZ" sz="2000" i="1" smtClean="0"/>
              <a:t>;</a:t>
            </a:r>
          </a:p>
          <a:p>
            <a:pPr marL="342900" indent="-342900">
              <a:buAutoNum type="arabicParenR"/>
            </a:pPr>
            <a:r>
              <a:rPr lang="kk-KZ" sz="2000" smtClean="0"/>
              <a:t>на </a:t>
            </a:r>
            <a:r>
              <a:rPr lang="kk-KZ" sz="2000"/>
              <a:t>время выполнения определенной </a:t>
            </a:r>
            <a:r>
              <a:rPr lang="kk-KZ" sz="2000" smtClean="0"/>
              <a:t>работы;</a:t>
            </a:r>
          </a:p>
          <a:p>
            <a:pPr marL="342900" indent="-342900">
              <a:buAutoNum type="arabicParenR"/>
            </a:pPr>
            <a:r>
              <a:rPr lang="kk-KZ" sz="2000" smtClean="0"/>
              <a:t>на </a:t>
            </a:r>
            <a:r>
              <a:rPr lang="kk-KZ" sz="2000"/>
              <a:t>время замещения временно отсутствующего работника</a:t>
            </a:r>
            <a:r>
              <a:rPr lang="kk-KZ" sz="2000" smtClean="0"/>
              <a:t>;</a:t>
            </a:r>
          </a:p>
          <a:p>
            <a:pPr marL="342900" indent="-342900">
              <a:buAutoNum type="arabicParenR"/>
            </a:pPr>
            <a:r>
              <a:rPr lang="kk-KZ" sz="2000" smtClean="0"/>
              <a:t>на </a:t>
            </a:r>
            <a:r>
              <a:rPr lang="kk-KZ" sz="2000"/>
              <a:t>время выполнения сезонной работы</a:t>
            </a:r>
            <a:r>
              <a:rPr lang="kk-KZ" sz="2000" smtClean="0"/>
              <a:t>.</a:t>
            </a:r>
            <a:endParaRPr lang="ru-RU" sz="2000"/>
          </a:p>
        </p:txBody>
      </p:sp>
      <p:pic>
        <p:nvPicPr>
          <p:cNvPr id="8195" name="Picture 3" descr="C:\Users\Ablay\Documents\Сабақ\3 семестр\Основы права\Фото\image.jf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36" y="4380424"/>
            <a:ext cx="8630927" cy="254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920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11097"/>
            <a:ext cx="82809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2200" smtClean="0"/>
              <a:t>Предмет </a:t>
            </a:r>
            <a:r>
              <a:rPr lang="kk-KZ" sz="2200"/>
              <a:t>трудового </a:t>
            </a:r>
            <a:r>
              <a:rPr lang="kk-KZ" sz="2200" smtClean="0"/>
              <a:t>права – трудовые </a:t>
            </a:r>
            <a:r>
              <a:rPr lang="kk-KZ" sz="2200"/>
              <a:t>отношения и производные от них отношения, складывающиеся в процессе труда, организации и управления им.</a:t>
            </a:r>
            <a:endParaRPr lang="ru-RU" sz="220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19093"/>
            <a:ext cx="828092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200"/>
              <a:t>Метод трудового права характеризуется следуюшими </a:t>
            </a:r>
            <a:r>
              <a:rPr lang="kk-KZ" sz="2200" smtClean="0"/>
              <a:t>признаками:</a:t>
            </a:r>
          </a:p>
          <a:p>
            <a:pPr marL="342900" indent="-342900">
              <a:buAutoNum type="arabicParenR"/>
            </a:pPr>
            <a:r>
              <a:rPr lang="kk-KZ" sz="2200" smtClean="0"/>
              <a:t>сочетанием </a:t>
            </a:r>
            <a:r>
              <a:rPr lang="kk-KZ" sz="2200"/>
              <a:t>императивных и диспозитивных норм в регулировании трудовых и производных от них отношений</a:t>
            </a:r>
            <a:r>
              <a:rPr lang="kk-KZ" sz="2200" smtClean="0"/>
              <a:t>;</a:t>
            </a:r>
          </a:p>
          <a:p>
            <a:pPr marL="342900" indent="-342900">
              <a:buAutoNum type="arabicParenR"/>
            </a:pPr>
            <a:r>
              <a:rPr lang="kk-KZ" sz="2200" smtClean="0"/>
              <a:t>сочетанием </a:t>
            </a:r>
            <a:r>
              <a:rPr lang="kk-KZ" sz="2200"/>
              <a:t>централизованного,  локального и договорного методов в регламентации предмета правового регулирования; </a:t>
            </a:r>
            <a:endParaRPr lang="kk-KZ" sz="2200" smtClean="0"/>
          </a:p>
          <a:p>
            <a:pPr marL="342900" indent="-342900">
              <a:buAutoNum type="arabicParenR"/>
            </a:pPr>
            <a:r>
              <a:rPr lang="kk-KZ" sz="2200" smtClean="0"/>
              <a:t>широким </a:t>
            </a:r>
            <a:r>
              <a:rPr lang="kk-KZ" sz="2200"/>
              <a:t>использованием в регулировании общественных отношений социально-партнерских соглашений с привлечением представителей сторон социального партнерства; </a:t>
            </a:r>
            <a:endParaRPr lang="kk-KZ" sz="2200" smtClean="0"/>
          </a:p>
          <a:p>
            <a:pPr marL="342900" indent="-342900">
              <a:buAutoNum type="arabicParenR"/>
            </a:pPr>
            <a:r>
              <a:rPr lang="kk-KZ" sz="2200" smtClean="0"/>
              <a:t>единство </a:t>
            </a:r>
            <a:r>
              <a:rPr lang="kk-KZ" sz="2200"/>
              <a:t>и дифференциация регулирования применения наемного труда; </a:t>
            </a:r>
            <a:endParaRPr lang="kk-KZ" sz="2200" smtClean="0"/>
          </a:p>
          <a:p>
            <a:pPr marL="342900" indent="-342900">
              <a:buAutoNum type="arabicParenR"/>
            </a:pPr>
            <a:r>
              <a:rPr lang="kk-KZ" sz="2200" smtClean="0"/>
              <a:t>установление </a:t>
            </a:r>
            <a:r>
              <a:rPr lang="kk-KZ" sz="2200"/>
              <a:t>особого порядка разрешения трудовых споров.</a:t>
            </a:r>
            <a:endParaRPr lang="ru-RU" sz="2200"/>
          </a:p>
        </p:txBody>
      </p:sp>
    </p:spTree>
    <p:extLst>
      <p:ext uri="{BB962C8B-B14F-4D97-AF65-F5344CB8AC3E}">
        <p14:creationId xmlns:p14="http://schemas.microsoft.com/office/powerpoint/2010/main" val="125227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13690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2400" b="1" smtClean="0"/>
              <a:t>Трудовой договор заключается с:</a:t>
            </a:r>
          </a:p>
          <a:p>
            <a:pPr marL="285750" indent="-285750">
              <a:buFont typeface="Arial" charset="0"/>
              <a:buChar char="•"/>
            </a:pPr>
            <a:r>
              <a:rPr lang="kk-KZ" smtClean="0"/>
              <a:t>гражданами</a:t>
            </a:r>
            <a:r>
              <a:rPr lang="kk-KZ"/>
              <a:t>, достигшими шестнадцатилетнего возраста</a:t>
            </a:r>
            <a:r>
              <a:rPr lang="kk-KZ" smtClean="0"/>
              <a:t>.</a:t>
            </a:r>
          </a:p>
          <a:p>
            <a:r>
              <a:rPr lang="kk-KZ" smtClean="0"/>
              <a:t>С </a:t>
            </a:r>
            <a:r>
              <a:rPr lang="kk-KZ"/>
              <a:t>письменного </a:t>
            </a:r>
            <a:r>
              <a:rPr lang="kk-KZ" smtClean="0"/>
              <a:t>согласия </a:t>
            </a:r>
            <a:r>
              <a:rPr lang="kk-KZ"/>
              <a:t>одного из родителей, опекуна, попечителя или усыновителя </a:t>
            </a:r>
            <a:r>
              <a:rPr lang="kk-KZ" smtClean="0"/>
              <a:t>с:</a:t>
            </a:r>
          </a:p>
          <a:p>
            <a:pPr marL="285750" indent="-285750">
              <a:buFont typeface="Arial" charset="0"/>
              <a:buChar char="•"/>
            </a:pPr>
            <a:r>
              <a:rPr lang="kk-KZ" smtClean="0"/>
              <a:t>гражданами</a:t>
            </a:r>
            <a:r>
              <a:rPr lang="kk-KZ"/>
              <a:t>, </a:t>
            </a:r>
            <a:r>
              <a:rPr lang="kk-KZ" smtClean="0"/>
              <a:t>достигшими 15 </a:t>
            </a:r>
            <a:r>
              <a:rPr lang="kk-KZ"/>
              <a:t>лет, в </a:t>
            </a:r>
            <a:r>
              <a:rPr lang="kk-KZ" smtClean="0"/>
              <a:t>случаях </a:t>
            </a:r>
            <a:r>
              <a:rPr lang="kk-KZ"/>
              <a:t>получёния </a:t>
            </a:r>
            <a:r>
              <a:rPr lang="kk-KZ" smtClean="0"/>
              <a:t>ими </a:t>
            </a:r>
            <a:r>
              <a:rPr lang="kk-KZ"/>
              <a:t>среднего </a:t>
            </a:r>
            <a:r>
              <a:rPr lang="kk-KZ" smtClean="0"/>
              <a:t>образования </a:t>
            </a:r>
            <a:r>
              <a:rPr lang="kk-KZ"/>
              <a:t>в общеобразовательном учебном заведении</a:t>
            </a:r>
            <a:r>
              <a:rPr lang="kk-KZ" smtClean="0"/>
              <a:t>;</a:t>
            </a:r>
          </a:p>
          <a:p>
            <a:pPr marL="285750" indent="-285750">
              <a:buFont typeface="Arial" charset="0"/>
              <a:buChar char="•"/>
            </a:pPr>
            <a:r>
              <a:rPr lang="kk-KZ" smtClean="0"/>
              <a:t>учащимися</a:t>
            </a:r>
            <a:r>
              <a:rPr lang="kk-KZ"/>
              <a:t>, достигшими </a:t>
            </a:r>
            <a:r>
              <a:rPr lang="kk-KZ" smtClean="0"/>
              <a:t>14 лет, </a:t>
            </a:r>
            <a:r>
              <a:rPr lang="kk-KZ"/>
              <a:t>для выполнения в свободное от учебы время работы, не причиняющей вреда </a:t>
            </a:r>
            <a:r>
              <a:rPr lang="kk-KZ" smtClean="0"/>
              <a:t>здоровью </a:t>
            </a:r>
            <a:r>
              <a:rPr lang="kk-KZ"/>
              <a:t>и не нарушающей процесса обучения</a:t>
            </a:r>
            <a:r>
              <a:rPr lang="kk-KZ" smtClean="0"/>
              <a:t>;</a:t>
            </a:r>
          </a:p>
          <a:p>
            <a:pPr marL="285750" indent="-285750">
              <a:buFont typeface="Arial" charset="0"/>
              <a:buChar char="•"/>
            </a:pPr>
            <a:r>
              <a:rPr lang="kk-KZ" smtClean="0"/>
              <a:t>с лицами</a:t>
            </a:r>
            <a:r>
              <a:rPr lang="kk-KZ"/>
              <a:t>, не </a:t>
            </a:r>
            <a:r>
              <a:rPr lang="kk-KZ" smtClean="0"/>
              <a:t>достигшими 14 лет, </a:t>
            </a:r>
            <a:r>
              <a:rPr lang="kk-KZ"/>
              <a:t>в организациях </a:t>
            </a:r>
            <a:r>
              <a:rPr lang="kk-KZ" smtClean="0"/>
              <a:t>кинематографии</a:t>
            </a:r>
            <a:r>
              <a:rPr lang="kk-KZ"/>
              <a:t>, театрах, театральных и концертных организациях, цирках </a:t>
            </a:r>
            <a:r>
              <a:rPr lang="kk-KZ" smtClean="0"/>
              <a:t>для </a:t>
            </a:r>
            <a:r>
              <a:rPr lang="kk-KZ"/>
              <a:t>участия в создании и (или) исполнении произведений без ушерба здоровью и нравственному развитию с соблюдением </a:t>
            </a:r>
            <a:r>
              <a:rPr lang="kk-KZ" smtClean="0"/>
              <a:t>условий</a:t>
            </a:r>
            <a:r>
              <a:rPr lang="kk-KZ"/>
              <a:t>, определенных подпунктом 2) пункта 2 статьи </a:t>
            </a:r>
            <a:r>
              <a:rPr lang="kk-KZ" smtClean="0"/>
              <a:t>30 Трудового </a:t>
            </a:r>
            <a:r>
              <a:rPr lang="kk-KZ"/>
              <a:t>кодекса</a:t>
            </a:r>
            <a:r>
              <a:rPr lang="kk-KZ" smtClean="0"/>
              <a:t>.</a:t>
            </a:r>
          </a:p>
          <a:p>
            <a:endParaRPr lang="kk-KZ" smtClean="0"/>
          </a:p>
          <a:p>
            <a:r>
              <a:rPr lang="kk-KZ" i="1" smtClean="0"/>
              <a:t>В </a:t>
            </a:r>
            <a:r>
              <a:rPr lang="kk-KZ" i="1"/>
              <a:t>случаях, определенных пунктом 2 статьи 30 </a:t>
            </a:r>
            <a:r>
              <a:rPr lang="kk-KZ" i="1" smtClean="0"/>
              <a:t>Трудового </a:t>
            </a:r>
            <a:r>
              <a:rPr lang="kk-KZ" i="1"/>
              <a:t>кодекса, наряду с несовершеннолетним, трудовой договор должен подписываться одним из его родителей, опекуном, </a:t>
            </a:r>
            <a:r>
              <a:rPr lang="kk-KZ" i="1" smtClean="0"/>
              <a:t>попечителем </a:t>
            </a:r>
            <a:r>
              <a:rPr lang="kk-KZ" i="1"/>
              <a:t>или усыновителем.</a:t>
            </a:r>
            <a:endParaRPr lang="ru-RU" i="1"/>
          </a:p>
        </p:txBody>
      </p:sp>
    </p:spTree>
    <p:extLst>
      <p:ext uri="{BB962C8B-B14F-4D97-AF65-F5344CB8AC3E}">
        <p14:creationId xmlns:p14="http://schemas.microsoft.com/office/powerpoint/2010/main" val="9752577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792088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2000" b="1" smtClean="0"/>
              <a:t>Документы, необходимые для заключения трудового договора</a:t>
            </a:r>
          </a:p>
          <a:p>
            <a:pPr marL="342900" indent="-342900">
              <a:buAutoNum type="arabicParenR"/>
            </a:pPr>
            <a:r>
              <a:rPr lang="kk-KZ" smtClean="0"/>
              <a:t>удостоверение </a:t>
            </a:r>
            <a:r>
              <a:rPr lang="kk-KZ"/>
              <a:t>личности или паспорт (свидетель- ство о рождении для лиц, не достигших </a:t>
            </a:r>
            <a:r>
              <a:rPr lang="kk-KZ" smtClean="0"/>
              <a:t>16 лет);</a:t>
            </a:r>
          </a:p>
          <a:p>
            <a:pPr marL="342900" indent="-342900">
              <a:buAutoNum type="arabicParenR"/>
            </a:pPr>
            <a:r>
              <a:rPr lang="kk-KZ" smtClean="0"/>
              <a:t>вид </a:t>
            </a:r>
            <a:r>
              <a:rPr lang="kk-KZ"/>
              <a:t>на жительство или удостоверение лица без </a:t>
            </a:r>
            <a:r>
              <a:rPr lang="kk-KZ" smtClean="0"/>
              <a:t>гражданства </a:t>
            </a:r>
            <a:r>
              <a:rPr lang="kk-KZ"/>
              <a:t>(для иностранцев и лиц без гражданства, постоянно </a:t>
            </a:r>
            <a:r>
              <a:rPr lang="kk-KZ" smtClean="0"/>
              <a:t>проживаюших </a:t>
            </a:r>
            <a:r>
              <a:rPr lang="kk-KZ"/>
              <a:t>на территории Республики Казахстан</a:t>
            </a:r>
            <a:r>
              <a:rPr lang="kk-KZ" smtClean="0"/>
              <a:t>);</a:t>
            </a:r>
          </a:p>
          <a:p>
            <a:pPr marL="342900" indent="-342900">
              <a:buAutoNum type="arabicParenR"/>
            </a:pPr>
            <a:r>
              <a:rPr lang="kk-KZ" smtClean="0"/>
              <a:t>документ </a:t>
            </a:r>
            <a:r>
              <a:rPr lang="kk-KZ"/>
              <a:t>об образовании, квалификации, наличии специальных знаний или профессиональной </a:t>
            </a:r>
            <a:r>
              <a:rPr lang="kk-KZ" smtClean="0"/>
              <a:t>подготовки;</a:t>
            </a:r>
          </a:p>
          <a:p>
            <a:pPr marL="342900" indent="-342900">
              <a:buAutoNum type="arabicParenR"/>
            </a:pPr>
            <a:r>
              <a:rPr lang="kk-KZ" smtClean="0"/>
              <a:t>документ</a:t>
            </a:r>
            <a:r>
              <a:rPr lang="kk-KZ"/>
              <a:t>, подтверждающий </a:t>
            </a:r>
            <a:r>
              <a:rPr lang="kk-KZ" smtClean="0"/>
              <a:t>трудовую деятельность </a:t>
            </a:r>
            <a:r>
              <a:rPr lang="kk-KZ"/>
              <a:t>(для лиц, имеюших трудовой стаж</a:t>
            </a:r>
            <a:r>
              <a:rPr lang="kk-KZ" smtClean="0"/>
              <a:t>);</a:t>
            </a:r>
          </a:p>
          <a:p>
            <a:pPr marL="342900" indent="-342900">
              <a:buAutoNum type="arabicParenR"/>
            </a:pPr>
            <a:r>
              <a:rPr lang="kk-KZ" smtClean="0"/>
              <a:t>документ </a:t>
            </a:r>
            <a:r>
              <a:rPr lang="kk-KZ"/>
              <a:t>воинского учета (для военнообязанных и лиц, подлежащихпризыву на воинскую службу</a:t>
            </a:r>
            <a:r>
              <a:rPr lang="kk-KZ" smtClean="0"/>
              <a:t>);</a:t>
            </a:r>
          </a:p>
          <a:p>
            <a:pPr marL="342900" indent="-342900">
              <a:buAutoNum type="arabicParenR"/>
            </a:pPr>
            <a:r>
              <a:rPr lang="kk-KZ" smtClean="0"/>
              <a:t>документ </a:t>
            </a:r>
            <a:r>
              <a:rPr lang="kk-KZ"/>
              <a:t>о прохождении предварительного </a:t>
            </a:r>
            <a:r>
              <a:rPr lang="kk-KZ" smtClean="0"/>
              <a:t>медицинского освидетельствования;</a:t>
            </a:r>
          </a:p>
          <a:p>
            <a:pPr marL="342900" indent="-342900">
              <a:buAutoNum type="arabicParenR"/>
            </a:pPr>
            <a:r>
              <a:rPr lang="kk-KZ" smtClean="0"/>
              <a:t>копии </a:t>
            </a:r>
            <a:r>
              <a:rPr lang="kk-KZ"/>
              <a:t>свидетельств о присвоении регистрационного номера налогоплательщика и социального иңдивидуального кода.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962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3"/>
            <a:ext cx="79928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3200" b="1"/>
              <a:t>Трудовой спор</a:t>
            </a:r>
            <a:endParaRPr lang="kk-KZ" sz="3200" b="1" smtClean="0"/>
          </a:p>
          <a:p>
            <a:pPr algn="just"/>
            <a:r>
              <a:rPr lang="kk-KZ" sz="2000" smtClean="0"/>
              <a:t>Трудовой спор – разногласия </a:t>
            </a:r>
            <a:r>
              <a:rPr lang="kk-KZ" sz="2000"/>
              <a:t>между работником и работодателем по поводу применения законодательства о труде, о выполнении условий индивидуального трудового, коллективного договоров, неурегулированных ранее между работником и работодателем.</a:t>
            </a:r>
            <a:endParaRPr lang="kk-KZ" sz="2000" smtClean="0"/>
          </a:p>
          <a:p>
            <a:pPr algn="just"/>
            <a:r>
              <a:rPr lang="kk-KZ" sz="2000" smtClean="0"/>
              <a:t>Виды трудовых споров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kk-KZ" sz="2000" smtClean="0"/>
              <a:t>Индивидуальный трудовой спор – возникают по инициативе отдельных работников;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kk-KZ" sz="2000" smtClean="0"/>
              <a:t>Коллективный трудовой спор – </a:t>
            </a:r>
            <a:r>
              <a:rPr lang="kk-KZ" sz="2000"/>
              <a:t>возникают между трудовыми коллективами и работодателями по вопросам применения действующего законодательства о труде, заключения и исполнения условий коллективных договоров и соглашений в части установления новых или изменения существующих социально-экономических условий труда и быта работника.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3363784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325" y="404664"/>
            <a:ext cx="813690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3200" b="1" smtClean="0"/>
              <a:t>Классификация трудовых споров по характеру: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k-KZ" sz="2000" b="1" smtClean="0"/>
              <a:t>Исковые</a:t>
            </a:r>
            <a:r>
              <a:rPr lang="kk-KZ" sz="2000" smtClean="0"/>
              <a:t> – </a:t>
            </a:r>
            <a:r>
              <a:rPr lang="kk-KZ" sz="2000"/>
              <a:t>связаны с </a:t>
            </a:r>
            <a:r>
              <a:rPr lang="kk-KZ" sz="2000" smtClean="0"/>
              <a:t>разрешением </a:t>
            </a:r>
            <a:r>
              <a:rPr lang="kk-KZ" sz="2000"/>
              <a:t>разногласий по поводу применениа законодательства о труде, коллективных договоров и других соглашений о </a:t>
            </a:r>
            <a:r>
              <a:rPr lang="kk-KZ" sz="2000" smtClean="0"/>
              <a:t>труде;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k-KZ" sz="2000" b="1" smtClean="0"/>
              <a:t>Неисковые </a:t>
            </a:r>
            <a:r>
              <a:rPr lang="kk-KZ" sz="2000" smtClean="0"/>
              <a:t>– </a:t>
            </a:r>
            <a:r>
              <a:rPr lang="kk-KZ" sz="2000"/>
              <a:t>трудовые споры по поводу изменения действующих либо установления новых условий </a:t>
            </a:r>
            <a:r>
              <a:rPr lang="kk-KZ" sz="2000" smtClean="0"/>
              <a:t>труда</a:t>
            </a:r>
            <a:endParaRPr lang="ru-RU" sz="2000"/>
          </a:p>
        </p:txBody>
      </p:sp>
      <p:sp>
        <p:nvSpPr>
          <p:cNvPr id="3" name="TextBox 2"/>
          <p:cNvSpPr txBox="1"/>
          <p:nvPr/>
        </p:nvSpPr>
        <p:spPr>
          <a:xfrm>
            <a:off x="380951" y="3284984"/>
            <a:ext cx="826569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400" b="1" smtClean="0"/>
              <a:t>Разрешение трудовых споров</a:t>
            </a:r>
          </a:p>
          <a:p>
            <a:r>
              <a:rPr lang="kk-KZ" smtClean="0"/>
              <a:t>Индивидуальные трудовые споры решаются:</a:t>
            </a:r>
          </a:p>
          <a:p>
            <a:pPr marL="285750" indent="-285750">
              <a:buFont typeface="Arial" charset="0"/>
              <a:buChar char="•"/>
            </a:pPr>
            <a:r>
              <a:rPr lang="kk-KZ" smtClean="0"/>
              <a:t>между сторонами внутри организации;</a:t>
            </a:r>
          </a:p>
          <a:p>
            <a:pPr marL="285750" indent="-285750">
              <a:buFont typeface="Arial" charset="0"/>
              <a:buChar char="•"/>
            </a:pPr>
            <a:r>
              <a:rPr lang="kk-KZ" smtClean="0"/>
              <a:t>в согласительных коммиссиях;</a:t>
            </a:r>
          </a:p>
          <a:p>
            <a:pPr marL="285750" indent="-285750">
              <a:buFont typeface="Arial" charset="0"/>
              <a:buChar char="•"/>
            </a:pPr>
            <a:r>
              <a:rPr lang="kk-KZ" smtClean="0"/>
              <a:t>в районных и городских судах</a:t>
            </a:r>
          </a:p>
          <a:p>
            <a:r>
              <a:rPr lang="kk-KZ" smtClean="0"/>
              <a:t>Коллективные трудовые </a:t>
            </a:r>
            <a:r>
              <a:rPr lang="kk-KZ"/>
              <a:t>споры решаются</a:t>
            </a:r>
            <a:r>
              <a:rPr lang="kk-KZ" smtClean="0"/>
              <a:t>:</a:t>
            </a:r>
          </a:p>
          <a:p>
            <a:pPr marL="285750" indent="-285750">
              <a:buFont typeface="Arial" charset="0"/>
              <a:buChar char="•"/>
            </a:pPr>
            <a:r>
              <a:rPr lang="kk-KZ" smtClean="0"/>
              <a:t>В примерительных коммиссиях;</a:t>
            </a:r>
          </a:p>
          <a:p>
            <a:pPr marL="285750" indent="-285750">
              <a:buFont typeface="Arial" charset="0"/>
              <a:buChar char="•"/>
            </a:pPr>
            <a:r>
              <a:rPr lang="kk-KZ" smtClean="0"/>
              <a:t>В трудовых арбитажах.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6788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052736"/>
            <a:ext cx="813690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800" b="1" smtClean="0"/>
              <a:t>Забастовка</a:t>
            </a:r>
          </a:p>
          <a:p>
            <a:pPr algn="just"/>
            <a:r>
              <a:rPr lang="kk-KZ" b="1" i="1" smtClean="0"/>
              <a:t>Забастовка</a:t>
            </a:r>
            <a:r>
              <a:rPr lang="kk-KZ"/>
              <a:t> </a:t>
            </a:r>
            <a:r>
              <a:rPr lang="kk-KZ" smtClean="0"/>
              <a:t>– это мера </a:t>
            </a:r>
            <a:r>
              <a:rPr lang="kk-KZ"/>
              <a:t>борьбы трудового коллектива за удовлетворение своих социально-экономических и профессиональных требований в коллекгивном трудоюм споре между трудовым коллективом и работодателем, выражающаяся в полном или частичном прекращении работы членами трудового коллектива на определенный срок или на срок до удовлетворения работодателем требований трудового </a:t>
            </a:r>
            <a:r>
              <a:rPr lang="kk-KZ" smtClean="0"/>
              <a:t>коллектива. Она является самой крайней </a:t>
            </a:r>
            <a:r>
              <a:rPr lang="kk-KZ"/>
              <a:t>мерой </a:t>
            </a:r>
            <a:r>
              <a:rPr lang="kk-KZ" smtClean="0"/>
              <a:t>разрешения </a:t>
            </a:r>
            <a:r>
              <a:rPr lang="kk-KZ"/>
              <a:t>коллективного трудового </a:t>
            </a:r>
            <a:r>
              <a:rPr lang="kk-KZ" smtClean="0"/>
              <a:t>спора.</a:t>
            </a:r>
            <a:endParaRPr lang="ru-RU"/>
          </a:p>
        </p:txBody>
      </p:sp>
      <p:pic>
        <p:nvPicPr>
          <p:cNvPr id="9218" name="Picture 2" descr="C:\Users\Ablay\Documents\Сабақ\3 семестр\Основы права\Фото\Забастов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91947"/>
            <a:ext cx="3817679" cy="2863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Ablay\Documents\Сабақ\3 семестр\Основы права\Фото\55656-pic4_zoom-1000x1000-189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933056"/>
            <a:ext cx="3742761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9261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mtClean="0"/>
              <a:t>Список использованной литературы</a:t>
            </a:r>
          </a:p>
          <a:p>
            <a:pPr marL="342900" indent="-342900">
              <a:buAutoNum type="arabicPeriod"/>
            </a:pPr>
            <a:r>
              <a:rPr lang="kk-KZ" smtClean="0"/>
              <a:t>К.И. Оспанова. Основы права: Учебное пособие. – 4-е изд. – Алматы: Жеті жарғы, 2012. – 34 стр.</a:t>
            </a:r>
          </a:p>
          <a:p>
            <a:pPr marL="342900" indent="-342900">
              <a:buAutoNum type="arabicPeriod"/>
            </a:pPr>
            <a:r>
              <a:rPr lang="kk-KZ" smtClean="0"/>
              <a:t>Трудовой кодекс Республикик Казахстан. Принят </a:t>
            </a:r>
            <a:r>
              <a:rPr lang="kk-KZ"/>
              <a:t>15 мая 2007 г. (№ 251-IIIЗРК</a:t>
            </a:r>
            <a:r>
              <a:rPr lang="kk-KZ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71487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blay\Documents\Сабақ\3 семестр\Основы права\Фото\trud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00" y="3320997"/>
            <a:ext cx="4742892" cy="316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blay\Documents\Сабақ\3 семестр\Основы права\Фото\tru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89040"/>
            <a:ext cx="491374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9532" y="548680"/>
            <a:ext cx="842493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4000" b="1"/>
              <a:t>Функции трудового </a:t>
            </a:r>
            <a:r>
              <a:rPr lang="kk-KZ" sz="4000" b="1" smtClean="0"/>
              <a:t>права</a:t>
            </a:r>
          </a:p>
          <a:p>
            <a:pPr marL="457200" indent="-457200">
              <a:buAutoNum type="arabicParenR"/>
            </a:pPr>
            <a:r>
              <a:rPr lang="kk-KZ" sz="2200" b="1" i="1" smtClean="0"/>
              <a:t>Общие </a:t>
            </a:r>
            <a:r>
              <a:rPr lang="kk-KZ" sz="2200" b="1" i="1"/>
              <a:t>функции</a:t>
            </a:r>
            <a:r>
              <a:rPr lang="kk-KZ" sz="2200"/>
              <a:t> присущи всем отраслям права, к ним относятся регулятивная и охранительная функции</a:t>
            </a:r>
            <a:r>
              <a:rPr lang="kk-KZ" sz="2200" smtClean="0"/>
              <a:t>.</a:t>
            </a:r>
          </a:p>
          <a:p>
            <a:pPr marL="457200" indent="-457200">
              <a:buAutoNum type="arabicParenR"/>
            </a:pPr>
            <a:r>
              <a:rPr lang="kk-KZ" sz="2200" b="1" i="1" smtClean="0"/>
              <a:t>Специфичные </a:t>
            </a:r>
            <a:r>
              <a:rPr lang="kk-KZ" sz="2200" b="1" i="1"/>
              <a:t>функции</a:t>
            </a:r>
            <a:r>
              <a:rPr lang="kk-KZ" sz="2200"/>
              <a:t> означают их принадлежность к трудовому праву и они включают в себя социальную, воспитательную, защитную, производственной демократии и производственную функции.</a:t>
            </a:r>
            <a:endParaRPr lang="ru-RU" sz="2200"/>
          </a:p>
        </p:txBody>
      </p:sp>
    </p:spTree>
    <p:extLst>
      <p:ext uri="{BB962C8B-B14F-4D97-AF65-F5344CB8AC3E}">
        <p14:creationId xmlns:p14="http://schemas.microsoft.com/office/powerpoint/2010/main" val="268558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043" y="551289"/>
            <a:ext cx="842493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800" b="1" smtClean="0"/>
              <a:t>Нормы трудового права</a:t>
            </a:r>
          </a:p>
          <a:p>
            <a:pPr marL="457200" indent="-457200" algn="just">
              <a:buAutoNum type="arabicParenR"/>
            </a:pPr>
            <a:r>
              <a:rPr lang="kk-KZ" sz="2000" b="1" i="1" smtClean="0"/>
              <a:t>Общие нормы </a:t>
            </a:r>
            <a:r>
              <a:rPr lang="kk-KZ" sz="2000"/>
              <a:t>регулируют общие вопросы применения и организации труда, аспекты трудовой деятельности, относящиеся ко всем работникам, независимо от отрасли экономики, в которой они осуществляют </a:t>
            </a:r>
            <a:r>
              <a:rPr lang="kk-KZ" sz="2000" smtClean="0"/>
              <a:t>деятельность. К ним относятся </a:t>
            </a:r>
            <a:r>
              <a:rPr lang="kk-KZ" sz="2000"/>
              <a:t>нормы принципа, нормы цели (задачи), функции трудового права, нормы, устанавливающие предмет правового регулирования данной правовой отрасли, метод, правовой статус ее субъектов, правоотношения, источники, нормы, регулирующие социально-партнерские </a:t>
            </a:r>
            <a:r>
              <a:rPr lang="kk-KZ" sz="2000" smtClean="0"/>
              <a:t>отношения;</a:t>
            </a:r>
          </a:p>
          <a:p>
            <a:pPr marL="457200" indent="-457200" algn="just">
              <a:buAutoNum type="arabicParenR"/>
            </a:pPr>
            <a:r>
              <a:rPr lang="kk-KZ" sz="2000" b="1" i="1"/>
              <a:t>Особенной части </a:t>
            </a:r>
            <a:r>
              <a:rPr lang="kk-KZ" sz="2000"/>
              <a:t>трудового права конкретизируют положения Общей части и включают в себя следующие институты</a:t>
            </a:r>
            <a:r>
              <a:rPr lang="kk-KZ" sz="2000" smtClean="0"/>
              <a:t>: </a:t>
            </a:r>
            <a:r>
              <a:rPr lang="kk-KZ" sz="2000"/>
              <a:t>: 1) занятости и трудоустройства; 2) индивиауального трудового договора; 3) рабочего времени; времени отдыха; 4) заработной платы; 5) нормирования труда; 6) гарантий и компенсаций; 7) трудовой дисциплины; 8) охраны труда; 9) материальной ответственности; 10) трудовых споров; 11) контроля и надзора за соблюдением трудового законодательства.</a:t>
            </a:r>
            <a:endParaRPr lang="ru-RU" sz="2000" b="1" i="1"/>
          </a:p>
        </p:txBody>
      </p:sp>
    </p:spTree>
    <p:extLst>
      <p:ext uri="{BB962C8B-B14F-4D97-AF65-F5344CB8AC3E}">
        <p14:creationId xmlns:p14="http://schemas.microsoft.com/office/powerpoint/2010/main" val="337310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05178"/>
            <a:ext cx="835292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400" b="1" smtClean="0"/>
              <a:t>Принципы трудового права</a:t>
            </a:r>
          </a:p>
          <a:p>
            <a:pPr marL="342900" indent="-342900">
              <a:buAutoNum type="arabicParenR"/>
            </a:pPr>
            <a:r>
              <a:rPr lang="kk-KZ" b="1" u="sng" smtClean="0"/>
              <a:t>Общеправовые</a:t>
            </a:r>
            <a:r>
              <a:rPr lang="kk-KZ" smtClean="0"/>
              <a:t>: </a:t>
            </a:r>
            <a:r>
              <a:rPr lang="kk-KZ"/>
              <a:t>принципы демократизма, законности, гуманизма, равенства граждан и организаций перед законом и </a:t>
            </a:r>
            <a:r>
              <a:rPr lang="kk-KZ" smtClean="0"/>
              <a:t>судом;</a:t>
            </a:r>
          </a:p>
          <a:p>
            <a:pPr marL="342900" indent="-342900">
              <a:buAutoNum type="arabicParenR"/>
            </a:pPr>
            <a:r>
              <a:rPr lang="kk-KZ" b="1" u="sng" smtClean="0"/>
              <a:t>Межотраслевые</a:t>
            </a:r>
            <a:r>
              <a:rPr lang="kk-KZ" smtClean="0"/>
              <a:t>: </a:t>
            </a:r>
            <a:r>
              <a:rPr lang="kk-KZ"/>
              <a:t>принцип социальной защиты от безработицы, принцип охраны здоровья граждан, принцип охраны собственности граждан и организаций, конституционный налоговый принцип — обязанность уплаты каждым установленных налогов, сборов и иных обязательных платежей, принцип судебной защиты прав и свобод, конституционный принцип гарантированности права граждан РК на свободу </a:t>
            </a:r>
            <a:r>
              <a:rPr lang="kk-KZ" smtClean="0"/>
              <a:t>объединений;</a:t>
            </a:r>
          </a:p>
          <a:p>
            <a:pPr marL="342900" indent="-342900">
              <a:buAutoNum type="arabicParenR"/>
            </a:pPr>
            <a:r>
              <a:rPr lang="kk-KZ" b="1" u="sng" smtClean="0"/>
              <a:t>Отраслевые</a:t>
            </a:r>
            <a:r>
              <a:rPr lang="kk-KZ" smtClean="0"/>
              <a:t>: принцип </a:t>
            </a:r>
            <a:r>
              <a:rPr lang="kk-KZ"/>
              <a:t>свободы труда, свободного выбора рода занятий и профессии; принцип запрешения принудителького труда; принцип запрещения дискриминации в сфере труда; принцип гарантии реализации трудовых прав; принцип права на условия труда, отвечающие требованиям безопасности и гигиены; принцип права на индивидуальные и коллективные споры с использованием установленных законом способов их разрешения, включая право на забастовку; принцип обеспечения права на индивидуальные трудовые споры; принцип права на отдых; принцип гарантированности минимального размера заработной </a:t>
            </a:r>
            <a:r>
              <a:rPr lang="kk-KZ" smtClean="0"/>
              <a:t>платы.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46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blay\Documents\Сабақ\3 семестр\Основы права\Фото\photo_15476_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6854"/>
            <a:ext cx="92568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274290"/>
            <a:ext cx="8208912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8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Источники трудового права РК</a:t>
            </a:r>
          </a:p>
          <a:p>
            <a:pPr marL="342900" indent="-342900">
              <a:buAutoNum type="arabicParenR"/>
            </a:pP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Конституция Республики Казахстан;</a:t>
            </a:r>
          </a:p>
          <a:p>
            <a:pPr marL="342900" indent="-342900">
              <a:buAutoNum type="arabicParenR"/>
            </a:pP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Трудовой кодекс Республики Казахстан, 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принят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15 мая 2007 г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.;</a:t>
            </a:r>
          </a:p>
          <a:p>
            <a:pPr marL="342900" indent="-342900">
              <a:buAutoNum type="arabicParenR"/>
            </a:pP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Конвенция Международной Организации Труда «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 дискриминации в области труда и занятий» 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(Конвенция 111, Женева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25 июня 1958 г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., ратифицирован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 июля 1999 г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.);</a:t>
            </a:r>
          </a:p>
          <a:p>
            <a:pPr marL="342900" indent="-342900">
              <a:buAutoNum type="arabicParenR"/>
            </a:pP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Конвенция МОТ «О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запрещении и немедленных мерах по искоренению наихудших форм детскоготруда» (Конвенция 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182, Женева,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17 июня 1999 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г., ратифицирован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26 декабря 2002 г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.);</a:t>
            </a:r>
          </a:p>
          <a:p>
            <a:pPr marL="342900" indent="-342900">
              <a:buAutoNum type="arabicParenR"/>
            </a:pP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Конвенция МОТ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«Об упразднении принудительного труда» (Конвенция 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105, Женева,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25 июня 1957 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г., ратифицирован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14 декабря 2000 г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.);</a:t>
            </a:r>
          </a:p>
          <a:p>
            <a:pPr marL="342900" indent="-342900">
              <a:buAutoNum type="arabicParenR"/>
            </a:pP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Конвенция МОТ «О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политике в области занятости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 (Женева, 9 июля 1964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., ратифицирован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 ноября 1998 г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.);</a:t>
            </a:r>
          </a:p>
          <a:p>
            <a:pPr marL="342900" indent="-342900">
              <a:buAutoNum type="arabicParenR"/>
            </a:pP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Конвенция МОТ «Об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организации службы занятости» (Конвенция 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88, Сан-Франциско,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 июля 1948 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г., ратифицирован </a:t>
            </a:r>
            <a:r>
              <a:rPr lang="kk-KZ" sz="2000" b="1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14 декабря 2000 г</a:t>
            </a:r>
            <a:r>
              <a:rPr lang="kk-KZ" sz="2000" b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.).</a:t>
            </a:r>
          </a:p>
          <a:p>
            <a:pPr marL="342900" indent="-342900">
              <a:buAutoNum type="arabicParenR"/>
            </a:pPr>
            <a:endParaRPr lang="ru-RU" sz="2000" b="1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739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42008"/>
            <a:ext cx="2808312" cy="39646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TextBox 2"/>
          <p:cNvSpPr txBox="1"/>
          <p:nvPr/>
        </p:nvSpPr>
        <p:spPr>
          <a:xfrm>
            <a:off x="3059832" y="477468"/>
            <a:ext cx="561662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k-KZ" sz="2000"/>
              <a:t>Трудовой кодекс Республики </a:t>
            </a:r>
            <a:r>
              <a:rPr lang="kk-KZ" sz="2000" smtClean="0"/>
              <a:t>Казахстан – основной источник трудового права Рк. Принят </a:t>
            </a:r>
            <a:r>
              <a:rPr lang="kk-KZ" sz="2000"/>
              <a:t>15 мая 2007 г. </a:t>
            </a:r>
            <a:r>
              <a:rPr lang="kk-KZ" sz="2000" smtClean="0"/>
              <a:t>(№ 251-IIIЗРК). Оно состоит из: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k-KZ" sz="2000" b="1" smtClean="0"/>
              <a:t>2 частей</a:t>
            </a:r>
            <a:r>
              <a:rPr lang="kk-KZ" sz="2000" smtClean="0"/>
              <a:t>: </a:t>
            </a:r>
            <a:r>
              <a:rPr lang="kk-KZ" sz="2000" i="1" smtClean="0"/>
              <a:t>Общей и Особенной</a:t>
            </a:r>
            <a:r>
              <a:rPr lang="kk-KZ" sz="2000" smtClean="0"/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k-KZ" sz="2000" b="1" smtClean="0"/>
              <a:t>6 разделов</a:t>
            </a:r>
            <a:r>
              <a:rPr lang="kk-KZ" sz="2000" smtClean="0"/>
              <a:t>: </a:t>
            </a:r>
            <a:r>
              <a:rPr lang="kk-KZ" sz="2000" i="1" smtClean="0"/>
              <a:t>Общие положения, Трудовые отношения, </a:t>
            </a:r>
            <a:r>
              <a:rPr lang="ru-RU" sz="2000" i="1"/>
              <a:t>Особенности регулирования труда отдельных категорий работников, Социальное партнерство и коллективные отношения в сфере труда, Безопасность и охрана </a:t>
            </a:r>
            <a:r>
              <a:rPr lang="ru-RU" sz="2000" i="1" smtClean="0"/>
              <a:t>труда, Контроль </a:t>
            </a:r>
            <a:r>
              <a:rPr lang="ru-RU" sz="2000" i="1"/>
              <a:t>за соблюдением трудового законодательства Республики </a:t>
            </a:r>
            <a:r>
              <a:rPr lang="ru-RU" sz="2000" i="1" smtClean="0"/>
              <a:t>Казахстан</a:t>
            </a:r>
            <a:r>
              <a:rPr lang="kk-KZ" sz="2000" smtClean="0"/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k-KZ" sz="2000" b="1" smtClean="0"/>
              <a:t>40 глав</a:t>
            </a:r>
            <a:r>
              <a:rPr lang="kk-KZ" sz="2000" smtClean="0"/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k-KZ" sz="2000" b="1" smtClean="0"/>
              <a:t>341 статей</a:t>
            </a:r>
            <a:r>
              <a:rPr lang="kk-KZ" sz="2000" smtClean="0"/>
              <a:t>.</a:t>
            </a:r>
          </a:p>
          <a:p>
            <a:pPr algn="just"/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2075793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1749" y="332656"/>
            <a:ext cx="763284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3200" b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Трудовые правоотношения</a:t>
            </a:r>
          </a:p>
          <a:p>
            <a:pPr algn="just"/>
            <a:r>
              <a:rPr lang="kk-KZ" sz="2400" b="1"/>
              <a:t>Трудовое правоотношение</a:t>
            </a:r>
            <a:r>
              <a:rPr lang="kk-KZ" sz="2400"/>
              <a:t> — это юридическое отношение по применению труда физического лица в качестве наемного работника на предприятии, в учреждении, организации независимо от форм собственности и хозяйствования, где одна сторона (работники) обязана выполнять работу определенного рода с подчинением установленному там трудовому распорядку, а другая сторона (работодатель) обязана обеспечивать работника работой в соответствии с его специальностью, квалификацией или должностью, оплачивать его труд по количеству и качеству, не ниже установленного государством минимума, создавать здоровые и безопасные условия труда</a:t>
            </a:r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val="2200603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12845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k-KZ" sz="2000"/>
              <a:t>Трудовые правоотношения, классифицированные </a:t>
            </a:r>
            <a:r>
              <a:rPr lang="kk-KZ" sz="2000" b="1" u="sng"/>
              <a:t>по связи с </a:t>
            </a:r>
            <a:r>
              <a:rPr lang="kk-KZ" sz="2000" b="1" u="sng" smtClean="0"/>
              <a:t>трудом</a:t>
            </a:r>
            <a:r>
              <a:rPr lang="kk-KZ" sz="2000" smtClean="0"/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k-KZ" sz="2000" i="1" u="sng" smtClean="0"/>
              <a:t>Основные </a:t>
            </a:r>
            <a:r>
              <a:rPr lang="kk-KZ" sz="2000" i="1" u="sng"/>
              <a:t>трудовые правоотношения</a:t>
            </a:r>
            <a:r>
              <a:rPr lang="kk-KZ" sz="2000"/>
              <a:t> складываются непосредственно в процессе применения труда работников. К ним относятся следуюшие отношения: 1) по организации труда (трудовой договор, прием, перевод, увольнение); 2) по регулированию рабочего времени и времени отдыха; 3) по заработной плате (включая премии, поошрения, льготы, компенсации); 4) по охране труда; 5) по дисциплине </a:t>
            </a:r>
            <a:r>
              <a:rPr lang="kk-KZ" sz="2000" smtClean="0"/>
              <a:t>труда;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kk-KZ" sz="2000" i="1" u="sng" smtClean="0"/>
              <a:t>Производные </a:t>
            </a:r>
            <a:r>
              <a:rPr lang="kk-KZ" sz="2000" i="1" u="sng"/>
              <a:t>трудовые правоотношения</a:t>
            </a:r>
            <a:r>
              <a:rPr lang="kk-KZ" sz="2000"/>
              <a:t> выполняют обслуживающую роль, обеспечивая качественную, эффективную реали- зацию трудовых правоотношений. К ним относят: 1) по занятости и трудоустройству; 2) организационно-управленческие; 3) социально-партнерские; 4) контрольно-надзорные; 5) по обучению получения квалификации работника; 6) по материальной ответственности сторон индивидуального трудового договора; 7) по разрешению трудовых споров</a:t>
            </a:r>
            <a:r>
              <a:rPr lang="kk-KZ" sz="2000" smtClean="0"/>
              <a:t>.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31013088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2100</Words>
  <Application>Microsoft Office PowerPoint</Application>
  <PresentationFormat>Экран (4:3)</PresentationFormat>
  <Paragraphs>140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Ablay Tastankul</dc:creator>
  <cp:lastModifiedBy>Good Devil</cp:lastModifiedBy>
  <cp:revision>21</cp:revision>
  <dcterms:created xsi:type="dcterms:W3CDTF">2014-09-19T02:28:07Z</dcterms:created>
  <dcterms:modified xsi:type="dcterms:W3CDTF">2014-10-18T09:12:15Z</dcterms:modified>
</cp:coreProperties>
</file>