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7"/>
  </p:notesMasterIdLst>
  <p:sldIdLst>
    <p:sldId id="257" r:id="rId2"/>
    <p:sldId id="285" r:id="rId3"/>
    <p:sldId id="294" r:id="rId4"/>
    <p:sldId id="258" r:id="rId5"/>
    <p:sldId id="292" r:id="rId6"/>
    <p:sldId id="287" r:id="rId7"/>
    <p:sldId id="279" r:id="rId8"/>
    <p:sldId id="281" r:id="rId9"/>
    <p:sldId id="282" r:id="rId10"/>
    <p:sldId id="293" r:id="rId11"/>
    <p:sldId id="283" r:id="rId12"/>
    <p:sldId id="295" r:id="rId13"/>
    <p:sldId id="296" r:id="rId14"/>
    <p:sldId id="297" r:id="rId15"/>
    <p:sldId id="29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008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3AB58F30-EC2E-4188-8949-D4F50D807CE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184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B0A3CD2-38F4-422B-B565-013E792FB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98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11982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98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C10A9A5-958F-47FC-927D-95747BD2E9C1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8CAD327-2CAC-4B11-8FC2-4A7F290B0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297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C9DE6-BE29-4D39-AEEF-5150BAAAF724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5EB93-92F0-4B18-81C6-DBCFC3D45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44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1EE77-4E3C-4C4B-AD2B-28A4FB8EFE37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A4E9F-F9DC-4742-B380-AF17A6104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37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6577A-1B7D-4092-AE1F-4312E5867F5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17786-D364-4ED6-AE9F-CE95A5B1C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7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A2EDF-5D86-426C-B152-43C3C9062F8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8D320-7FFB-4D58-847A-E33E0FCF0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663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70EF9-3BC5-4DE8-831F-852F27439F3A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84B76-A890-4C83-AA4E-DFF4FCBBA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62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0DAAB-CC3B-41FF-9F94-17E551F411D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350C4-8E62-46EC-B3B9-84EB25C8D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0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D8E68-5EBB-41CE-A229-7A97D224B1C7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8398D-3D23-4F42-AF0B-8696C65C0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44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DF58-BEEF-4B1C-8702-54AA609B264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F6BF9-BD4B-4796-9622-DC889541F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0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A308D-2906-4257-A702-65A74F068218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9F1F8-ABC7-46E6-85D3-15AE8196D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62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D8D9-FEB6-45FB-B5E1-4E9E977B61C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FFF8E-558B-4C01-91EF-A7656B854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315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71B49-CFE8-4773-A0A5-454570914B7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0AEFC-107D-4023-9B97-0666CD13B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35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kumimoji="1" lang="ru-RU" alt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87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59E600CB-7232-4331-B63A-B71D73FD8AA3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1187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0A23272-F953-4533-9ECB-7AA92EF24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7450" y="692150"/>
            <a:ext cx="8158163" cy="1000125"/>
          </a:xfrm>
        </p:spPr>
        <p:txBody>
          <a:bodyPr anchor="ctr"/>
          <a:lstStyle/>
          <a:p>
            <a:pPr algn="ctr"/>
            <a:r>
              <a:rPr lang="ru-RU" altLang="ru-RU" sz="1600" smtClean="0">
                <a:solidFill>
                  <a:schemeClr val="tx1"/>
                </a:solidFill>
              </a:rPr>
              <a:t>Министерство образования и науки РФ</a:t>
            </a:r>
            <a:br>
              <a:rPr lang="ru-RU" altLang="ru-RU" sz="1600" smtClean="0">
                <a:solidFill>
                  <a:schemeClr val="tx1"/>
                </a:solidFill>
              </a:rPr>
            </a:br>
            <a:r>
              <a:rPr lang="ru-RU" altLang="ru-RU" sz="1600" smtClean="0">
                <a:solidFill>
                  <a:schemeClr val="tx1"/>
                </a:solidFill>
              </a:rPr>
              <a:t>ФГБОУВПО «Челябинский государственный университет»</a:t>
            </a:r>
            <a:br>
              <a:rPr lang="ru-RU" altLang="ru-RU" sz="1600" smtClean="0">
                <a:solidFill>
                  <a:schemeClr val="tx1"/>
                </a:solidFill>
              </a:rPr>
            </a:br>
            <a:r>
              <a:rPr lang="ru-RU" altLang="ru-RU" sz="1600" smtClean="0">
                <a:solidFill>
                  <a:schemeClr val="tx1"/>
                </a:solidFill>
              </a:rPr>
              <a:t>Институт экономики отраслей, бизнеса и администрирования</a:t>
            </a:r>
            <a:br>
              <a:rPr lang="ru-RU" altLang="ru-RU" sz="1600" smtClean="0">
                <a:solidFill>
                  <a:schemeClr val="tx1"/>
                </a:solidFill>
              </a:rPr>
            </a:br>
            <a:r>
              <a:rPr lang="ru-RU" altLang="ru-RU" sz="1600" smtClean="0">
                <a:solidFill>
                  <a:schemeClr val="tx1"/>
                </a:solidFill>
              </a:rPr>
              <a:t>Кафедра экономики отраслей и  рынков</a:t>
            </a:r>
            <a:r>
              <a:rPr lang="ru-RU" altLang="ru-RU" sz="1600" smtClean="0"/>
              <a:t/>
            </a:r>
            <a:br>
              <a:rPr lang="ru-RU" altLang="ru-RU" sz="1600" smtClean="0"/>
            </a:br>
            <a:r>
              <a:rPr lang="ru-RU" altLang="ru-RU" sz="1600" smtClean="0"/>
              <a:t/>
            </a:r>
            <a:br>
              <a:rPr lang="ru-RU" altLang="ru-RU" sz="1600" smtClean="0"/>
            </a:br>
            <a:endParaRPr lang="ru-RU" altLang="ru-RU" sz="160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395288" y="2205038"/>
            <a:ext cx="8334375" cy="43195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2400" smtClean="0"/>
              <a:t>Презентация по дисциплине «Финансовые технологии на предприятиях отрасли» </a:t>
            </a:r>
          </a:p>
          <a:p>
            <a:pPr algn="ct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2400" smtClean="0"/>
              <a:t>на тему: </a:t>
            </a:r>
          </a:p>
          <a:p>
            <a:pPr algn="ct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2400" smtClean="0"/>
              <a:t>«Особенности долговых инструментов»</a:t>
            </a:r>
          </a:p>
          <a:p>
            <a:pPr eaLnBrk="1" hangingPunct="1">
              <a:buFont typeface="Wingdings" pitchFamily="2" charset="2"/>
              <a:buNone/>
              <a:tabLst>
                <a:tab pos="6459538" algn="l"/>
              </a:tabLst>
            </a:pPr>
            <a:endParaRPr lang="ru-RU" altLang="ru-RU" sz="2200" smtClean="0"/>
          </a:p>
          <a:p>
            <a:pPr algn="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600" smtClean="0"/>
              <a:t>Выполнил:        </a:t>
            </a:r>
          </a:p>
          <a:p>
            <a:pPr algn="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600" smtClean="0"/>
              <a:t>студент гр. 26 ПС – 302</a:t>
            </a:r>
          </a:p>
          <a:p>
            <a:pPr algn="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600" smtClean="0"/>
              <a:t>ИштугановВ.Р.  </a:t>
            </a:r>
          </a:p>
          <a:p>
            <a:pPr algn="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800" smtClean="0"/>
              <a:t>Преподаватель:</a:t>
            </a:r>
          </a:p>
          <a:p>
            <a:pPr algn="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800" smtClean="0"/>
              <a:t>Бенц Д.С.</a:t>
            </a:r>
          </a:p>
          <a:p>
            <a:pPr algn="ct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800" smtClean="0"/>
              <a:t>Челябинск</a:t>
            </a:r>
          </a:p>
          <a:p>
            <a:pPr algn="ctr" eaLnBrk="1" hangingPunct="1">
              <a:buFont typeface="Wingdings" pitchFamily="2" charset="2"/>
              <a:buNone/>
              <a:tabLst>
                <a:tab pos="6459538" algn="l"/>
              </a:tabLst>
            </a:pPr>
            <a:r>
              <a:rPr lang="ru-RU" altLang="ru-RU" sz="1800" smtClean="0"/>
              <a:t>2012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8" name="Group 28"/>
          <p:cNvGraphicFramePr>
            <a:graphicFrameLocks noGrp="1"/>
          </p:cNvGraphicFramePr>
          <p:nvPr>
            <p:ph/>
          </p:nvPr>
        </p:nvGraphicFramePr>
        <p:xfrm>
          <a:off x="250825" y="2060575"/>
          <a:ext cx="8704263" cy="4252913"/>
        </p:xfrm>
        <a:graphic>
          <a:graphicData uri="http://schemas.openxmlformats.org/drawingml/2006/table">
            <a:tbl>
              <a:tblPr/>
              <a:tblGrid>
                <a:gridCol w="2265363"/>
                <a:gridCol w="2970212"/>
                <a:gridCol w="3468688"/>
              </a:tblGrid>
              <a:tr h="868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Форма привлечения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Преимущества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Недостатки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2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Акционерный капитал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5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Нет фиксированных выплат;</a:t>
                      </a:r>
                    </a:p>
                    <a:p>
                      <a:pPr marL="0" marR="0" lvl="0" indent="365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Нет необходимости возвращать;</a:t>
                      </a:r>
                    </a:p>
                    <a:p>
                      <a:pPr marL="0" marR="0" lvl="0" indent="365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Увеличивает кредитоспособность.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Ослабляет контроль;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Изменение структуры акционерного капитала;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Размывает доход;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Высокие расходы на выпуск.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Облигационный займ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 ослабляет контроль;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Снижение налоговой базы;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Публичная кредитная история.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Обязательные фиксированные платежи;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Жесткие сроки уплаты процентов;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Увеличивается риск бизнеса.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08" name="Rectangle 29"/>
          <p:cNvSpPr>
            <a:spLocks noChangeArrowheads="1"/>
          </p:cNvSpPr>
          <p:nvPr/>
        </p:nvSpPr>
        <p:spPr bwMode="auto">
          <a:xfrm>
            <a:off x="1187450" y="260350"/>
            <a:ext cx="77755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0000"/>
                </a:solidFill>
              </a:rPr>
              <a:t>Сравнительный анализ долговых и долевых источников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497887" cy="4564062"/>
          </a:xfrm>
          <a:noFill/>
        </p:spPr>
        <p:txBody>
          <a:bodyPr/>
          <a:lstStyle/>
          <a:p>
            <a:pPr marL="0" indent="0" eaLnBrk="1" hangingPunct="1">
              <a:lnSpc>
                <a:spcPct val="80000"/>
              </a:lnSpc>
            </a:pPr>
            <a:r>
              <a:rPr lang="ru-RU" altLang="ru-RU" sz="2400" b="1" smtClean="0">
                <a:solidFill>
                  <a:srgbClr val="000000"/>
                </a:solidFill>
              </a:rPr>
              <a:t> Особенности</a:t>
            </a:r>
            <a:endParaRPr lang="ru-RU" altLang="ru-RU" sz="240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000000"/>
                </a:solidFill>
              </a:rPr>
              <a:t>Для того чтобы компания могла эффективно привлекать средства на внешнем рынке, она должна проделать значительную работу по внутренней реорганизации, раскрытию информации и стратегическому планированию деятельности.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b="1" smtClean="0">
                <a:solidFill>
                  <a:srgbClr val="000000"/>
                </a:solidFill>
              </a:rPr>
              <a:t> Риски</a:t>
            </a:r>
            <a:endParaRPr lang="ru-RU" altLang="ru-RU" sz="240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000000"/>
                </a:solidFill>
              </a:rPr>
              <a:t>Инвестор, вложивший средства в уставный капитал компании, безусловно, более лояльно относится к ней, что, правда, не отражается на его мнении о результатах деятельности менеджера. С другой стороны в той или иной степени инвестор забирает на себя управленческие функции.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19250" y="765175"/>
            <a:ext cx="66246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0000"/>
                </a:solidFill>
              </a:rPr>
              <a:t>Финансовая аренда (Лизинг)</a:t>
            </a:r>
            <a:br>
              <a:rPr lang="ru-RU" altLang="ru-RU" sz="3200" b="1" i="1">
                <a:solidFill>
                  <a:srgbClr val="000000"/>
                </a:solidFill>
              </a:rPr>
            </a:br>
            <a:endParaRPr lang="ru-RU" altLang="ru-RU" sz="3200" b="1" i="1">
              <a:solidFill>
                <a:srgbClr val="000000"/>
              </a:solidFill>
            </a:endParaRPr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468313" y="2133600"/>
            <a:ext cx="82296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400" b="1" i="1">
                <a:latin typeface="Arial" charset="0"/>
              </a:rPr>
              <a:t>ЛИЗИНГ</a:t>
            </a:r>
            <a:r>
              <a:rPr lang="ru-RU" altLang="ru-RU" sz="2400">
                <a:latin typeface="Arial" charset="0"/>
              </a:rPr>
              <a:t> - это комплекс имущественных и финансовых отношений по приобретению в собственность имущества и последующей его сдачи в долгосрочную аренду за определенную плату при сохранении права собственности за приобретателем.</a:t>
            </a:r>
          </a:p>
          <a:p>
            <a:pPr algn="just" eaLnBrk="1" hangingPunct="1"/>
            <a:endParaRPr lang="ru-RU" altLang="ru-RU" sz="2400" i="1">
              <a:latin typeface="Arial" charset="0"/>
            </a:endParaRPr>
          </a:p>
          <a:p>
            <a:pPr algn="just" eaLnBrk="1" hangingPunct="1"/>
            <a:r>
              <a:rPr lang="ru-RU" altLang="ru-RU" sz="2400" i="1">
                <a:latin typeface="Arial" charset="0"/>
              </a:rPr>
              <a:t>К объектам </a:t>
            </a:r>
            <a:r>
              <a:rPr lang="ru-RU" altLang="ru-RU" sz="2400">
                <a:latin typeface="Arial" charset="0"/>
              </a:rPr>
              <a:t>лизинга относятся любые виды движимого и недвижимого имущества, включаемые по действующей классификации в основные средства.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619250" y="765175"/>
            <a:ext cx="66246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0000"/>
                </a:solidFill>
              </a:rPr>
              <a:t>Организация оперативного и финансового лизинга </a:t>
            </a:r>
          </a:p>
        </p:txBody>
      </p:sp>
      <p:grpSp>
        <p:nvGrpSpPr>
          <p:cNvPr id="15363" name="Group 6"/>
          <p:cNvGrpSpPr>
            <a:grpSpLocks/>
          </p:cNvGrpSpPr>
          <p:nvPr/>
        </p:nvGrpSpPr>
        <p:grpSpPr bwMode="auto">
          <a:xfrm>
            <a:off x="539750" y="2133600"/>
            <a:ext cx="8305800" cy="4333875"/>
            <a:chOff x="336" y="930"/>
            <a:chExt cx="5232" cy="3012"/>
          </a:xfrm>
        </p:grpSpPr>
        <p:sp>
          <p:nvSpPr>
            <p:cNvPr id="301060" name="Text Box 4"/>
            <p:cNvSpPr txBox="1">
              <a:spLocks noChangeArrowheads="1"/>
            </p:cNvSpPr>
            <p:nvPr/>
          </p:nvSpPr>
          <p:spPr bwMode="auto">
            <a:xfrm>
              <a:off x="336" y="960"/>
              <a:ext cx="2256" cy="31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Продавец имущества</a:t>
              </a:r>
            </a:p>
          </p:txBody>
        </p:sp>
        <p:sp>
          <p:nvSpPr>
            <p:cNvPr id="301061" name="Text Box 5"/>
            <p:cNvSpPr txBox="1">
              <a:spLocks noChangeArrowheads="1"/>
            </p:cNvSpPr>
            <p:nvPr/>
          </p:nvSpPr>
          <p:spPr bwMode="auto">
            <a:xfrm>
              <a:off x="3312" y="960"/>
              <a:ext cx="2256" cy="31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Лизингополучатель</a:t>
              </a:r>
            </a:p>
          </p:txBody>
        </p:sp>
        <p:sp>
          <p:nvSpPr>
            <p:cNvPr id="301062" name="Text Box 6"/>
            <p:cNvSpPr txBox="1">
              <a:spLocks noChangeArrowheads="1"/>
            </p:cNvSpPr>
            <p:nvPr/>
          </p:nvSpPr>
          <p:spPr bwMode="auto">
            <a:xfrm>
              <a:off x="1728" y="1872"/>
              <a:ext cx="2448" cy="65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Лизинговая компания (лизингодатель)</a:t>
              </a:r>
            </a:p>
          </p:txBody>
        </p:sp>
        <p:sp>
          <p:nvSpPr>
            <p:cNvPr id="301063" name="Text Box 7"/>
            <p:cNvSpPr txBox="1">
              <a:spLocks noChangeArrowheads="1"/>
            </p:cNvSpPr>
            <p:nvPr/>
          </p:nvSpPr>
          <p:spPr bwMode="auto">
            <a:xfrm>
              <a:off x="336" y="3370"/>
              <a:ext cx="1344" cy="572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Страховая компания</a:t>
              </a:r>
            </a:p>
          </p:txBody>
        </p:sp>
        <p:sp>
          <p:nvSpPr>
            <p:cNvPr id="301065" name="Text Box 9"/>
            <p:cNvSpPr txBox="1">
              <a:spLocks noChangeArrowheads="1"/>
            </p:cNvSpPr>
            <p:nvPr/>
          </p:nvSpPr>
          <p:spPr bwMode="auto">
            <a:xfrm>
              <a:off x="3840" y="3551"/>
              <a:ext cx="1344" cy="31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Банк</a:t>
              </a:r>
            </a:p>
          </p:txBody>
        </p:sp>
        <p:cxnSp>
          <p:nvCxnSpPr>
            <p:cNvPr id="15369" name="AutoShape 10"/>
            <p:cNvCxnSpPr>
              <a:cxnSpLocks noChangeShapeType="1"/>
              <a:stCxn id="301060" idx="3"/>
              <a:endCxn id="301061" idx="1"/>
            </p:cNvCxnSpPr>
            <p:nvPr/>
          </p:nvCxnSpPr>
          <p:spPr bwMode="auto">
            <a:xfrm>
              <a:off x="2592" y="1104"/>
              <a:ext cx="720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67" name="Text Box 11"/>
            <p:cNvSpPr txBox="1">
              <a:spLocks noChangeArrowheads="1"/>
            </p:cNvSpPr>
            <p:nvPr/>
          </p:nvSpPr>
          <p:spPr bwMode="auto">
            <a:xfrm>
              <a:off x="2592" y="930"/>
              <a:ext cx="768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Поставка активов </a:t>
              </a:r>
            </a:p>
          </p:txBody>
        </p:sp>
        <p:cxnSp>
          <p:nvCxnSpPr>
            <p:cNvPr id="15371" name="AutoShape 12"/>
            <p:cNvCxnSpPr>
              <a:cxnSpLocks noChangeShapeType="1"/>
            </p:cNvCxnSpPr>
            <p:nvPr/>
          </p:nvCxnSpPr>
          <p:spPr bwMode="auto">
            <a:xfrm rot="-5400000">
              <a:off x="2736" y="816"/>
              <a:ext cx="624" cy="1488"/>
            </a:xfrm>
            <a:prstGeom prst="bentConnector3">
              <a:avLst>
                <a:gd name="adj1" fmla="val 71792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69" name="Text Box 13"/>
            <p:cNvSpPr txBox="1">
              <a:spLocks noChangeArrowheads="1"/>
            </p:cNvSpPr>
            <p:nvPr/>
          </p:nvSpPr>
          <p:spPr bwMode="auto">
            <a:xfrm>
              <a:off x="2592" y="1248"/>
              <a:ext cx="768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Договор лизинга</a:t>
              </a:r>
            </a:p>
          </p:txBody>
        </p:sp>
        <p:cxnSp>
          <p:nvCxnSpPr>
            <p:cNvPr id="15373" name="AutoShape 15"/>
            <p:cNvCxnSpPr>
              <a:cxnSpLocks noChangeShapeType="1"/>
              <a:stCxn id="301062" idx="0"/>
              <a:endCxn id="301061" idx="2"/>
            </p:cNvCxnSpPr>
            <p:nvPr/>
          </p:nvCxnSpPr>
          <p:spPr bwMode="auto">
            <a:xfrm rot="-5400000">
              <a:off x="3384" y="816"/>
              <a:ext cx="624" cy="1488"/>
            </a:xfrm>
            <a:prstGeom prst="bentConnector3">
              <a:avLst>
                <a:gd name="adj1" fmla="val 4294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72" name="Text Box 16"/>
            <p:cNvSpPr txBox="1">
              <a:spLocks noChangeArrowheads="1"/>
            </p:cNvSpPr>
            <p:nvPr/>
          </p:nvSpPr>
          <p:spPr bwMode="auto">
            <a:xfrm>
              <a:off x="3504" y="1440"/>
              <a:ext cx="912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Сервисное обслуживание</a:t>
              </a:r>
            </a:p>
          </p:txBody>
        </p:sp>
        <p:cxnSp>
          <p:nvCxnSpPr>
            <p:cNvPr id="15375" name="AutoShape 17"/>
            <p:cNvCxnSpPr>
              <a:cxnSpLocks noChangeShapeType="1"/>
              <a:endCxn id="301062" idx="3"/>
            </p:cNvCxnSpPr>
            <p:nvPr/>
          </p:nvCxnSpPr>
          <p:spPr bwMode="auto">
            <a:xfrm rot="5400000">
              <a:off x="4171" y="1253"/>
              <a:ext cx="922" cy="91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74" name="Text Box 18"/>
            <p:cNvSpPr txBox="1">
              <a:spLocks noChangeArrowheads="1"/>
            </p:cNvSpPr>
            <p:nvPr/>
          </p:nvSpPr>
          <p:spPr bwMode="auto">
            <a:xfrm>
              <a:off x="4320" y="1998"/>
              <a:ext cx="9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Лизинговые платежи</a:t>
              </a:r>
            </a:p>
          </p:txBody>
        </p:sp>
        <p:cxnSp>
          <p:nvCxnSpPr>
            <p:cNvPr id="15377" name="AutoShape 19"/>
            <p:cNvCxnSpPr>
              <a:cxnSpLocks noChangeShapeType="1"/>
              <a:stCxn id="301062" idx="1"/>
              <a:endCxn id="301060" idx="1"/>
            </p:cNvCxnSpPr>
            <p:nvPr/>
          </p:nvCxnSpPr>
          <p:spPr bwMode="auto">
            <a:xfrm rot="10800000">
              <a:off x="336" y="1104"/>
              <a:ext cx="1392" cy="1066"/>
            </a:xfrm>
            <a:prstGeom prst="bentConnector3">
              <a:avLst>
                <a:gd name="adj1" fmla="val 110343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76" name="Text Box 20"/>
            <p:cNvSpPr txBox="1">
              <a:spLocks noChangeArrowheads="1"/>
            </p:cNvSpPr>
            <p:nvPr/>
          </p:nvSpPr>
          <p:spPr bwMode="auto">
            <a:xfrm>
              <a:off x="480" y="2004"/>
              <a:ext cx="1152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Контракт на покупку активов</a:t>
              </a:r>
            </a:p>
          </p:txBody>
        </p:sp>
        <p:cxnSp>
          <p:nvCxnSpPr>
            <p:cNvPr id="15379" name="AutoShape 21"/>
            <p:cNvCxnSpPr>
              <a:cxnSpLocks noChangeShapeType="1"/>
              <a:endCxn id="301060" idx="2"/>
            </p:cNvCxnSpPr>
            <p:nvPr/>
          </p:nvCxnSpPr>
          <p:spPr bwMode="auto">
            <a:xfrm rot="5400000" flipH="1">
              <a:off x="1452" y="1260"/>
              <a:ext cx="624" cy="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78" name="Text Box 22"/>
            <p:cNvSpPr txBox="1">
              <a:spLocks noChangeArrowheads="1"/>
            </p:cNvSpPr>
            <p:nvPr/>
          </p:nvSpPr>
          <p:spPr bwMode="auto">
            <a:xfrm>
              <a:off x="1392" y="1392"/>
              <a:ext cx="768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Оплата активов </a:t>
              </a:r>
            </a:p>
          </p:txBody>
        </p:sp>
        <p:cxnSp>
          <p:nvCxnSpPr>
            <p:cNvPr id="15381" name="AutoShape 23"/>
            <p:cNvCxnSpPr>
              <a:cxnSpLocks noChangeShapeType="1"/>
            </p:cNvCxnSpPr>
            <p:nvPr/>
          </p:nvCxnSpPr>
          <p:spPr bwMode="auto">
            <a:xfrm rot="5400000">
              <a:off x="1097" y="1947"/>
              <a:ext cx="902" cy="1944"/>
            </a:xfrm>
            <a:prstGeom prst="bentConnector3">
              <a:avLst>
                <a:gd name="adj1" fmla="val 20065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80" name="Text Box 24"/>
            <p:cNvSpPr txBox="1">
              <a:spLocks noChangeArrowheads="1"/>
            </p:cNvSpPr>
            <p:nvPr/>
          </p:nvSpPr>
          <p:spPr bwMode="auto">
            <a:xfrm>
              <a:off x="1419" y="2488"/>
              <a:ext cx="9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Договор страхования</a:t>
              </a:r>
            </a:p>
          </p:txBody>
        </p:sp>
        <p:cxnSp>
          <p:nvCxnSpPr>
            <p:cNvPr id="15383" name="AutoShape 25"/>
            <p:cNvCxnSpPr>
              <a:cxnSpLocks noChangeShapeType="1"/>
            </p:cNvCxnSpPr>
            <p:nvPr/>
          </p:nvCxnSpPr>
          <p:spPr bwMode="auto">
            <a:xfrm rot="5400000">
              <a:off x="1385" y="1947"/>
              <a:ext cx="902" cy="1944"/>
            </a:xfrm>
            <a:prstGeom prst="bentConnector3">
              <a:avLst>
                <a:gd name="adj1" fmla="val 6540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82" name="Text Box 26"/>
            <p:cNvSpPr txBox="1">
              <a:spLocks noChangeArrowheads="1"/>
            </p:cNvSpPr>
            <p:nvPr/>
          </p:nvSpPr>
          <p:spPr bwMode="auto">
            <a:xfrm>
              <a:off x="1440" y="2886"/>
              <a:ext cx="9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Страховые взносы</a:t>
              </a:r>
            </a:p>
          </p:txBody>
        </p:sp>
        <p:cxnSp>
          <p:nvCxnSpPr>
            <p:cNvPr id="15385" name="AutoShape 27"/>
            <p:cNvCxnSpPr>
              <a:cxnSpLocks noChangeShapeType="1"/>
              <a:stCxn id="301062" idx="2"/>
              <a:endCxn id="301065" idx="0"/>
            </p:cNvCxnSpPr>
            <p:nvPr/>
          </p:nvCxnSpPr>
          <p:spPr bwMode="auto">
            <a:xfrm rot="16200000" flipH="1">
              <a:off x="3190" y="2230"/>
              <a:ext cx="1084" cy="156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84" name="Text Box 28"/>
            <p:cNvSpPr txBox="1">
              <a:spLocks noChangeArrowheads="1"/>
            </p:cNvSpPr>
            <p:nvPr/>
          </p:nvSpPr>
          <p:spPr bwMode="auto">
            <a:xfrm>
              <a:off x="3120" y="2841"/>
              <a:ext cx="9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Кредитный договор</a:t>
              </a:r>
            </a:p>
          </p:txBody>
        </p:sp>
        <p:cxnSp>
          <p:nvCxnSpPr>
            <p:cNvPr id="15387" name="AutoShape 29"/>
            <p:cNvCxnSpPr>
              <a:cxnSpLocks noChangeShapeType="1"/>
            </p:cNvCxnSpPr>
            <p:nvPr/>
          </p:nvCxnSpPr>
          <p:spPr bwMode="auto">
            <a:xfrm rot="16200000" flipH="1">
              <a:off x="3622" y="2230"/>
              <a:ext cx="1084" cy="1560"/>
            </a:xfrm>
            <a:prstGeom prst="bentConnector3">
              <a:avLst>
                <a:gd name="adj1" fmla="val 2425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1086" name="Text Box 30"/>
            <p:cNvSpPr txBox="1">
              <a:spLocks noChangeArrowheads="1"/>
            </p:cNvSpPr>
            <p:nvPr/>
          </p:nvSpPr>
          <p:spPr bwMode="auto">
            <a:xfrm>
              <a:off x="3696" y="2565"/>
              <a:ext cx="912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Плата за кредит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619250" y="765175"/>
            <a:ext cx="66246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i="1">
                <a:solidFill>
                  <a:srgbClr val="000000"/>
                </a:solidFill>
              </a:rPr>
              <a:t>Организация возвратного лизинга </a:t>
            </a:r>
          </a:p>
        </p:txBody>
      </p:sp>
      <p:grpSp>
        <p:nvGrpSpPr>
          <p:cNvPr id="16387" name="Group 5"/>
          <p:cNvGrpSpPr>
            <a:grpSpLocks/>
          </p:cNvGrpSpPr>
          <p:nvPr/>
        </p:nvGrpSpPr>
        <p:grpSpPr bwMode="auto">
          <a:xfrm>
            <a:off x="533400" y="2205038"/>
            <a:ext cx="7772400" cy="4100512"/>
            <a:chOff x="336" y="960"/>
            <a:chExt cx="4896" cy="3023"/>
          </a:xfrm>
        </p:grpSpPr>
        <p:sp>
          <p:nvSpPr>
            <p:cNvPr id="304132" name="Text Box 4"/>
            <p:cNvSpPr txBox="1">
              <a:spLocks noChangeArrowheads="1"/>
            </p:cNvSpPr>
            <p:nvPr/>
          </p:nvSpPr>
          <p:spPr bwMode="auto">
            <a:xfrm>
              <a:off x="450" y="960"/>
              <a:ext cx="4734" cy="341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Лизингополучатель</a:t>
              </a:r>
            </a:p>
          </p:txBody>
        </p:sp>
        <p:sp>
          <p:nvSpPr>
            <p:cNvPr id="304133" name="Text Box 5"/>
            <p:cNvSpPr txBox="1">
              <a:spLocks noChangeArrowheads="1"/>
            </p:cNvSpPr>
            <p:nvPr/>
          </p:nvSpPr>
          <p:spPr bwMode="auto">
            <a:xfrm>
              <a:off x="1728" y="1872"/>
              <a:ext cx="2448" cy="70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Лизинговая компания (лизингодатель)</a:t>
              </a:r>
            </a:p>
          </p:txBody>
        </p:sp>
        <p:sp>
          <p:nvSpPr>
            <p:cNvPr id="304134" name="Text Box 6"/>
            <p:cNvSpPr txBox="1">
              <a:spLocks noChangeArrowheads="1"/>
            </p:cNvSpPr>
            <p:nvPr/>
          </p:nvSpPr>
          <p:spPr bwMode="auto">
            <a:xfrm>
              <a:off x="336" y="3370"/>
              <a:ext cx="1344" cy="613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Страховая компания</a:t>
              </a:r>
            </a:p>
          </p:txBody>
        </p:sp>
        <p:sp>
          <p:nvSpPr>
            <p:cNvPr id="304135" name="Text Box 7"/>
            <p:cNvSpPr txBox="1">
              <a:spLocks noChangeArrowheads="1"/>
            </p:cNvSpPr>
            <p:nvPr/>
          </p:nvSpPr>
          <p:spPr bwMode="auto">
            <a:xfrm>
              <a:off x="3840" y="3552"/>
              <a:ext cx="1344" cy="338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Банк</a:t>
              </a:r>
            </a:p>
          </p:txBody>
        </p:sp>
        <p:cxnSp>
          <p:nvCxnSpPr>
            <p:cNvPr id="16398" name="AutoShape 10"/>
            <p:cNvCxnSpPr>
              <a:cxnSpLocks noChangeShapeType="1"/>
            </p:cNvCxnSpPr>
            <p:nvPr/>
          </p:nvCxnSpPr>
          <p:spPr bwMode="auto">
            <a:xfrm rot="-5400000">
              <a:off x="3600" y="816"/>
              <a:ext cx="624" cy="1488"/>
            </a:xfrm>
            <a:prstGeom prst="bentConnector3">
              <a:avLst>
                <a:gd name="adj1" fmla="val 71792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39" name="Text Box 11"/>
            <p:cNvSpPr txBox="1">
              <a:spLocks noChangeArrowheads="1"/>
            </p:cNvSpPr>
            <p:nvPr/>
          </p:nvSpPr>
          <p:spPr bwMode="auto">
            <a:xfrm>
              <a:off x="3600" y="1248"/>
              <a:ext cx="768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Договор лизинга</a:t>
              </a:r>
            </a:p>
          </p:txBody>
        </p:sp>
        <p:cxnSp>
          <p:nvCxnSpPr>
            <p:cNvPr id="16400" name="AutoShape 14"/>
            <p:cNvCxnSpPr>
              <a:cxnSpLocks noChangeShapeType="1"/>
              <a:endCxn id="304133" idx="3"/>
            </p:cNvCxnSpPr>
            <p:nvPr/>
          </p:nvCxnSpPr>
          <p:spPr bwMode="auto">
            <a:xfrm rot="5400000">
              <a:off x="4171" y="1253"/>
              <a:ext cx="922" cy="91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43" name="Text Box 15"/>
            <p:cNvSpPr txBox="1">
              <a:spLocks noChangeArrowheads="1"/>
            </p:cNvSpPr>
            <p:nvPr/>
          </p:nvSpPr>
          <p:spPr bwMode="auto">
            <a:xfrm>
              <a:off x="4320" y="1998"/>
              <a:ext cx="91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Лизинговые платежи</a:t>
              </a:r>
            </a:p>
          </p:txBody>
        </p:sp>
        <p:cxnSp>
          <p:nvCxnSpPr>
            <p:cNvPr id="16402" name="AutoShape 16"/>
            <p:cNvCxnSpPr>
              <a:cxnSpLocks noChangeShapeType="1"/>
              <a:stCxn id="304133" idx="1"/>
            </p:cNvCxnSpPr>
            <p:nvPr/>
          </p:nvCxnSpPr>
          <p:spPr bwMode="auto">
            <a:xfrm rot="10800000">
              <a:off x="336" y="1104"/>
              <a:ext cx="1392" cy="1066"/>
            </a:xfrm>
            <a:prstGeom prst="bentConnector3">
              <a:avLst>
                <a:gd name="adj1" fmla="val 110343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45" name="Text Box 17"/>
            <p:cNvSpPr txBox="1">
              <a:spLocks noChangeArrowheads="1"/>
            </p:cNvSpPr>
            <p:nvPr/>
          </p:nvSpPr>
          <p:spPr bwMode="auto">
            <a:xfrm>
              <a:off x="480" y="2005"/>
              <a:ext cx="115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Контракт на покупку активов</a:t>
              </a:r>
            </a:p>
          </p:txBody>
        </p:sp>
        <p:cxnSp>
          <p:nvCxnSpPr>
            <p:cNvPr id="16404" name="AutoShape 18"/>
            <p:cNvCxnSpPr>
              <a:cxnSpLocks noChangeShapeType="1"/>
            </p:cNvCxnSpPr>
            <p:nvPr/>
          </p:nvCxnSpPr>
          <p:spPr bwMode="auto">
            <a:xfrm rot="5400000" flipH="1">
              <a:off x="1452" y="1260"/>
              <a:ext cx="624" cy="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47" name="Text Box 19"/>
            <p:cNvSpPr txBox="1">
              <a:spLocks noChangeArrowheads="1"/>
            </p:cNvSpPr>
            <p:nvPr/>
          </p:nvSpPr>
          <p:spPr bwMode="auto">
            <a:xfrm>
              <a:off x="1392" y="1392"/>
              <a:ext cx="768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Оплата активов </a:t>
              </a:r>
            </a:p>
          </p:txBody>
        </p:sp>
        <p:cxnSp>
          <p:nvCxnSpPr>
            <p:cNvPr id="16406" name="AutoShape 20"/>
            <p:cNvCxnSpPr>
              <a:cxnSpLocks noChangeShapeType="1"/>
            </p:cNvCxnSpPr>
            <p:nvPr/>
          </p:nvCxnSpPr>
          <p:spPr bwMode="auto">
            <a:xfrm rot="5400000">
              <a:off x="1097" y="1947"/>
              <a:ext cx="902" cy="1944"/>
            </a:xfrm>
            <a:prstGeom prst="bentConnector3">
              <a:avLst>
                <a:gd name="adj1" fmla="val 20065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49" name="Text Box 21"/>
            <p:cNvSpPr txBox="1">
              <a:spLocks noChangeArrowheads="1"/>
            </p:cNvSpPr>
            <p:nvPr/>
          </p:nvSpPr>
          <p:spPr bwMode="auto">
            <a:xfrm>
              <a:off x="1008" y="2479"/>
              <a:ext cx="91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Договор страхования</a:t>
              </a:r>
            </a:p>
          </p:txBody>
        </p:sp>
        <p:cxnSp>
          <p:nvCxnSpPr>
            <p:cNvPr id="16408" name="AutoShape 22"/>
            <p:cNvCxnSpPr>
              <a:cxnSpLocks noChangeShapeType="1"/>
            </p:cNvCxnSpPr>
            <p:nvPr/>
          </p:nvCxnSpPr>
          <p:spPr bwMode="auto">
            <a:xfrm rot="5400000">
              <a:off x="1385" y="1947"/>
              <a:ext cx="902" cy="1944"/>
            </a:xfrm>
            <a:prstGeom prst="bentConnector3">
              <a:avLst>
                <a:gd name="adj1" fmla="val 6540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51" name="Text Box 23"/>
            <p:cNvSpPr txBox="1">
              <a:spLocks noChangeArrowheads="1"/>
            </p:cNvSpPr>
            <p:nvPr/>
          </p:nvSpPr>
          <p:spPr bwMode="auto">
            <a:xfrm>
              <a:off x="1440" y="2886"/>
              <a:ext cx="912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Страховые взносы</a:t>
              </a:r>
            </a:p>
          </p:txBody>
        </p:sp>
        <p:cxnSp>
          <p:nvCxnSpPr>
            <p:cNvPr id="16410" name="AutoShape 24"/>
            <p:cNvCxnSpPr>
              <a:cxnSpLocks noChangeShapeType="1"/>
              <a:stCxn id="304133" idx="2"/>
              <a:endCxn id="304135" idx="0"/>
            </p:cNvCxnSpPr>
            <p:nvPr/>
          </p:nvCxnSpPr>
          <p:spPr bwMode="auto">
            <a:xfrm rot="16200000" flipH="1">
              <a:off x="3241" y="2281"/>
              <a:ext cx="981" cy="156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53" name="Text Box 25"/>
            <p:cNvSpPr txBox="1">
              <a:spLocks noChangeArrowheads="1"/>
            </p:cNvSpPr>
            <p:nvPr/>
          </p:nvSpPr>
          <p:spPr bwMode="auto">
            <a:xfrm>
              <a:off x="3120" y="2841"/>
              <a:ext cx="91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Кредитный договор</a:t>
              </a:r>
            </a:p>
          </p:txBody>
        </p:sp>
        <p:cxnSp>
          <p:nvCxnSpPr>
            <p:cNvPr id="16412" name="AutoShape 26"/>
            <p:cNvCxnSpPr>
              <a:cxnSpLocks noChangeShapeType="1"/>
            </p:cNvCxnSpPr>
            <p:nvPr/>
          </p:nvCxnSpPr>
          <p:spPr bwMode="auto">
            <a:xfrm rot="16200000" flipH="1">
              <a:off x="3622" y="2230"/>
              <a:ext cx="1084" cy="1560"/>
            </a:xfrm>
            <a:prstGeom prst="bentConnector3">
              <a:avLst>
                <a:gd name="adj1" fmla="val 2425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4155" name="Text Box 27"/>
            <p:cNvSpPr txBox="1">
              <a:spLocks noChangeArrowheads="1"/>
            </p:cNvSpPr>
            <p:nvPr/>
          </p:nvSpPr>
          <p:spPr bwMode="auto">
            <a:xfrm>
              <a:off x="3696" y="2565"/>
              <a:ext cx="91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140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Плата за кредит</a:t>
              </a:r>
            </a:p>
          </p:txBody>
        </p:sp>
      </p:grpSp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85813" y="2214563"/>
          <a:ext cx="7481887" cy="365125"/>
        </p:xfrm>
        <a:graphic>
          <a:graphicData uri="http://schemas.openxmlformats.org/drawingml/2006/table">
            <a:tbl>
              <a:tblPr/>
              <a:tblGrid>
                <a:gridCol w="7481887"/>
              </a:tblGrid>
              <a:tr h="36512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581" marB="4558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Список используемой литературы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Алехин Б. Рынок ценных бумаг. - М. 2000.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Астахов В.П. Ценные бумаги. Учебно-практическое пособие. - М.: Приор, 2002.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Биржевая деятельность: Учебник / Под ред. проф. А. Г. Грязновой, проф. Р. В. Корнеевой, проф. В. А. Галанова. - М.: Финансы и статистика, 2005.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Драчев С. Фондовые рынки США. - М., 2001.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Макконел К., Брю С. Экономикс. - М., 2000.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Маршал Дж.Ф., Бансал В.К. Финансовая инженерия. Учебник. - М.: Инфра-М, 2001.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Самуэльсон П. Экономика. - М., 2001.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Шарп У.Ф., Александер Г.Дж., Бэйли Дж.В. Инвестиции. Учебник. - М.: Инфра-М, 2004. </a:t>
            </a:r>
          </a:p>
          <a:p>
            <a:pPr algn="just" eaLnBrk="1" hangingPunct="1">
              <a:lnSpc>
                <a:spcPct val="80000"/>
              </a:lnSpc>
              <a:buClrTx/>
            </a:pPr>
            <a:r>
              <a:rPr lang="ru-RU" altLang="ru-RU" sz="2000" smtClean="0"/>
              <a:t>Эдвин Дж. Долан, Дейвид Е. Линдсей. Рынок: микроэкономическая модель. - М., 2007.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229600" cy="863600"/>
          </a:xfrm>
        </p:spPr>
        <p:txBody>
          <a:bodyPr/>
          <a:lstStyle/>
          <a:p>
            <a:pPr marL="0" indent="44450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altLang="ru-RU" sz="1800" b="1" i="1" smtClean="0">
              <a:latin typeface="Times New Roman" pitchFamily="18" charset="0"/>
            </a:endParaRPr>
          </a:p>
          <a:p>
            <a:pPr marL="0" indent="444500" algn="ctr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altLang="ru-RU" sz="3600" b="1" i="1" smtClean="0"/>
              <a:t>Долговое финансирование</a:t>
            </a: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323850" y="2060575"/>
            <a:ext cx="836295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/>
              <a:t>   </a:t>
            </a:r>
          </a:p>
          <a:p>
            <a:pPr algn="ctr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3200"/>
              <a:t>привлечение финансовых ресурсов на условиях срочности, платности и возвратности.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6" name="Text Box 8"/>
          <p:cNvSpPr txBox="1">
            <a:spLocks noChangeArrowheads="1"/>
          </p:cNvSpPr>
          <p:nvPr/>
        </p:nvSpPr>
        <p:spPr bwMode="auto">
          <a:xfrm>
            <a:off x="2916238" y="1989138"/>
            <a:ext cx="3581400" cy="83185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Долговое финансирование</a:t>
            </a:r>
          </a:p>
        </p:txBody>
      </p:sp>
      <p:sp>
        <p:nvSpPr>
          <p:cNvPr id="273419" name="Text Box 11"/>
          <p:cNvSpPr txBox="1">
            <a:spLocks noChangeArrowheads="1"/>
          </p:cNvSpPr>
          <p:nvPr/>
        </p:nvSpPr>
        <p:spPr bwMode="auto">
          <a:xfrm>
            <a:off x="3059113" y="3644900"/>
            <a:ext cx="3581400" cy="4572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Кредитование</a:t>
            </a:r>
          </a:p>
        </p:txBody>
      </p:sp>
      <p:sp>
        <p:nvSpPr>
          <p:cNvPr id="273420" name="Text Box 12"/>
          <p:cNvSpPr txBox="1">
            <a:spLocks noChangeArrowheads="1"/>
          </p:cNvSpPr>
          <p:nvPr/>
        </p:nvSpPr>
        <p:spPr bwMode="auto">
          <a:xfrm>
            <a:off x="2071688" y="5000625"/>
            <a:ext cx="3581400" cy="830263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Финансовая аренда (лизинг)</a:t>
            </a:r>
          </a:p>
        </p:txBody>
      </p:sp>
      <p:sp>
        <p:nvSpPr>
          <p:cNvPr id="5125" name="AutoShape 11"/>
          <p:cNvSpPr>
            <a:spLocks noChangeArrowheads="1"/>
          </p:cNvSpPr>
          <p:nvPr/>
        </p:nvSpPr>
        <p:spPr bwMode="auto">
          <a:xfrm>
            <a:off x="539750" y="2276475"/>
            <a:ext cx="2232025" cy="1944688"/>
          </a:xfrm>
          <a:prstGeom prst="curvedRightArrow">
            <a:avLst>
              <a:gd name="adj1" fmla="val 20000"/>
              <a:gd name="adj2" fmla="val 40000"/>
              <a:gd name="adj3" fmla="val 382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6" name="AutoShape 12"/>
          <p:cNvSpPr>
            <a:spLocks noChangeArrowheads="1"/>
          </p:cNvSpPr>
          <p:nvPr/>
        </p:nvSpPr>
        <p:spPr bwMode="auto">
          <a:xfrm>
            <a:off x="7092950" y="2349500"/>
            <a:ext cx="1655763" cy="3671888"/>
          </a:xfrm>
          <a:prstGeom prst="curvedLeftArrow">
            <a:avLst>
              <a:gd name="adj1" fmla="val 19856"/>
              <a:gd name="adj2" fmla="val 8870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3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3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6" grpId="0" animBg="1"/>
      <p:bldP spid="273419" grpId="0" animBg="1"/>
      <p:bldP spid="2734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971550" y="260350"/>
            <a:ext cx="7543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i="1">
                <a:latin typeface="Arial" charset="0"/>
              </a:rPr>
              <a:t>Банковское кредитование</a:t>
            </a:r>
            <a:endParaRPr lang="ru-RU" altLang="ru-RU" sz="4400"/>
          </a:p>
        </p:txBody>
      </p:sp>
      <p:sp>
        <p:nvSpPr>
          <p:cNvPr id="6147" name="Rectangle 19"/>
          <p:cNvSpPr>
            <a:spLocks noChangeArrowheads="1"/>
          </p:cNvSpPr>
          <p:nvPr/>
        </p:nvSpPr>
        <p:spPr bwMode="auto">
          <a:xfrm>
            <a:off x="468313" y="1052513"/>
            <a:ext cx="91440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400"/>
              <a:t>наиболее универсальный и распространенный способ внешнего долгового финансирования, любых компаний</a:t>
            </a:r>
          </a:p>
        </p:txBody>
      </p:sp>
      <p:sp>
        <p:nvSpPr>
          <p:cNvPr id="6148" name="Rectangle 20"/>
          <p:cNvSpPr>
            <a:spLocks noChangeArrowheads="1"/>
          </p:cNvSpPr>
          <p:nvPr/>
        </p:nvSpPr>
        <p:spPr bwMode="auto">
          <a:xfrm>
            <a:off x="179388" y="2133600"/>
            <a:ext cx="4321175" cy="23749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Плюсы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Стандартизированность процедуры;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Низкие затраты на получение.</a:t>
            </a:r>
          </a:p>
        </p:txBody>
      </p:sp>
      <p:sp>
        <p:nvSpPr>
          <p:cNvPr id="6149" name="Rectangle 21"/>
          <p:cNvSpPr>
            <a:spLocks noChangeArrowheads="1"/>
          </p:cNvSpPr>
          <p:nvPr/>
        </p:nvSpPr>
        <p:spPr bwMode="auto">
          <a:xfrm>
            <a:off x="4500563" y="2133600"/>
            <a:ext cx="4392612" cy="2374900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Минусы</a:t>
            </a:r>
          </a:p>
          <a:p>
            <a:pPr algn="just" eaLnBrk="1" hangingPunct="1">
              <a:lnSpc>
                <a:spcPct val="7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Необходимость крупного залога;</a:t>
            </a:r>
          </a:p>
          <a:p>
            <a:pPr algn="just" eaLnBrk="1" hangingPunct="1">
              <a:lnSpc>
                <a:spcPct val="7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Высокие процентные ставки – 12-25% годовых;</a:t>
            </a:r>
          </a:p>
          <a:p>
            <a:pPr algn="just" eaLnBrk="1" hangingPunct="1">
              <a:lnSpc>
                <a:spcPct val="7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Серьезные требования к кредитоспособности;</a:t>
            </a:r>
          </a:p>
          <a:p>
            <a:pPr algn="just" eaLnBrk="1" hangingPunct="1">
              <a:lnSpc>
                <a:spcPct val="7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Громоздкость процедуры при крупных суммах.</a:t>
            </a:r>
          </a:p>
        </p:txBody>
      </p:sp>
      <p:sp>
        <p:nvSpPr>
          <p:cNvPr id="6150" name="Text Box 22"/>
          <p:cNvSpPr txBox="1">
            <a:spLocks noChangeArrowheads="1"/>
          </p:cNvSpPr>
          <p:nvPr/>
        </p:nvSpPr>
        <p:spPr bwMode="auto">
          <a:xfrm>
            <a:off x="107950" y="5445125"/>
            <a:ext cx="90360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000" b="1">
                <a:latin typeface="Arial" charset="0"/>
              </a:rPr>
              <a:t>Повседневный инструмент для текущей деятельности. Для больших и долгих проектов слишком сложен в получении.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4"/>
          <p:cNvSpPr>
            <a:spLocks noChangeArrowheads="1"/>
          </p:cNvSpPr>
          <p:nvPr/>
        </p:nvSpPr>
        <p:spPr bwMode="auto">
          <a:xfrm>
            <a:off x="1331913" y="260350"/>
            <a:ext cx="81470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0000"/>
                </a:solidFill>
              </a:rPr>
              <a:t>Проектное финансирование</a:t>
            </a:r>
          </a:p>
        </p:txBody>
      </p:sp>
      <p:sp>
        <p:nvSpPr>
          <p:cNvPr id="7171" name="Rectangle 35"/>
          <p:cNvSpPr>
            <a:spLocks noChangeArrowheads="1"/>
          </p:cNvSpPr>
          <p:nvPr/>
        </p:nvSpPr>
        <p:spPr bwMode="auto">
          <a:xfrm>
            <a:off x="395288" y="836613"/>
            <a:ext cx="92170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специфический банковский кредит,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где источником возврата средств становятся будущие денежные потоки и активы</a:t>
            </a:r>
          </a:p>
        </p:txBody>
      </p:sp>
      <p:sp>
        <p:nvSpPr>
          <p:cNvPr id="7172" name="Rectangle 36"/>
          <p:cNvSpPr>
            <a:spLocks noChangeArrowheads="1"/>
          </p:cNvSpPr>
          <p:nvPr/>
        </p:nvSpPr>
        <p:spPr bwMode="auto">
          <a:xfrm>
            <a:off x="179388" y="1989138"/>
            <a:ext cx="4392612" cy="2447925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Плюсы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Залог – активы, создаваемые в процессе реализации проекта;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Льготный период до двух лет;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Срок кредита 5-10 лет.</a:t>
            </a:r>
          </a:p>
        </p:txBody>
      </p:sp>
      <p:sp>
        <p:nvSpPr>
          <p:cNvPr id="7173" name="Rectangle 37"/>
          <p:cNvSpPr>
            <a:spLocks noChangeArrowheads="1"/>
          </p:cNvSpPr>
          <p:nvPr/>
        </p:nvSpPr>
        <p:spPr bwMode="auto">
          <a:xfrm>
            <a:off x="4500563" y="2000250"/>
            <a:ext cx="4392612" cy="2447925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Минусы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Процентные ставки несколько выше - 14-20%;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Соотношение кредит/собственные средства – 70/30%;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Сложная и долгая подготовка.</a:t>
            </a:r>
          </a:p>
        </p:txBody>
      </p:sp>
      <p:sp>
        <p:nvSpPr>
          <p:cNvPr id="7174" name="Text Box 38"/>
          <p:cNvSpPr txBox="1">
            <a:spLocks noChangeArrowheads="1"/>
          </p:cNvSpPr>
          <p:nvPr/>
        </p:nvSpPr>
        <p:spPr bwMode="auto">
          <a:xfrm>
            <a:off x="179388" y="5300663"/>
            <a:ext cx="87137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ru-RU" altLang="ru-RU" sz="2000" b="1">
                <a:latin typeface="Arial" charset="0"/>
              </a:rPr>
              <a:t>Удобный, но сложный и дорогой инструмент для реализации проектов нового строительства или расширения мощностей с привлечением значительных средств на длительный период.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8"/>
          <p:cNvSpPr>
            <a:spLocks noChangeArrowheads="1"/>
          </p:cNvSpPr>
          <p:nvPr/>
        </p:nvSpPr>
        <p:spPr bwMode="auto">
          <a:xfrm>
            <a:off x="2124075" y="188913"/>
            <a:ext cx="81470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0000"/>
                </a:solidFill>
              </a:rPr>
              <a:t>Вексельный займ</a:t>
            </a:r>
          </a:p>
        </p:txBody>
      </p:sp>
      <p:sp>
        <p:nvSpPr>
          <p:cNvPr id="8195" name="Rectangle 19"/>
          <p:cNvSpPr>
            <a:spLocks noChangeArrowheads="1"/>
          </p:cNvSpPr>
          <p:nvPr/>
        </p:nvSpPr>
        <p:spPr bwMode="auto">
          <a:xfrm>
            <a:off x="250825" y="692150"/>
            <a:ext cx="936148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оперативный инструмент привлечения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без залоговых ресурсов среднесрочного финансирования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для предприятия </a:t>
            </a:r>
          </a:p>
        </p:txBody>
      </p:sp>
      <p:sp>
        <p:nvSpPr>
          <p:cNvPr id="8196" name="Rectangle 20"/>
          <p:cNvSpPr>
            <a:spLocks noChangeArrowheads="1"/>
          </p:cNvSpPr>
          <p:nvPr/>
        </p:nvSpPr>
        <p:spPr bwMode="auto">
          <a:xfrm>
            <a:off x="0" y="1989138"/>
            <a:ext cx="4716463" cy="2808287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Плюсы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Беззалоговый инструмент; 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Простота выпуска;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Это ценная бумага;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Нет зависимости от одного кредитора;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Уменьшается стоимость займа со временем;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Публичная кредитная история.</a:t>
            </a:r>
          </a:p>
        </p:txBody>
      </p:sp>
      <p:sp>
        <p:nvSpPr>
          <p:cNvPr id="8197" name="Rectangle 21"/>
          <p:cNvSpPr>
            <a:spLocks noChangeArrowheads="1"/>
          </p:cNvSpPr>
          <p:nvPr/>
        </p:nvSpPr>
        <p:spPr bwMode="auto">
          <a:xfrm>
            <a:off x="4716463" y="1989138"/>
            <a:ext cx="4427537" cy="2808287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Минусы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Теоретически необходимы открытость и прозрачность;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ru-RU" altLang="ru-RU" sz="2000"/>
              <a:t>Краткосрочность займа (3-12 мес.).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ru-RU" altLang="ru-RU" sz="20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ru-RU" altLang="ru-RU" sz="2400"/>
          </a:p>
        </p:txBody>
      </p:sp>
      <p:sp>
        <p:nvSpPr>
          <p:cNvPr id="8198" name="Text Box 22"/>
          <p:cNvSpPr txBox="1">
            <a:spLocks noChangeArrowheads="1"/>
          </p:cNvSpPr>
          <p:nvPr/>
        </p:nvSpPr>
        <p:spPr bwMode="auto">
          <a:xfrm>
            <a:off x="250825" y="5084763"/>
            <a:ext cx="87137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000" b="1">
                <a:latin typeface="Arial" charset="0"/>
              </a:rPr>
              <a:t>Позволяет оперативно пополнять оборотный капитал и создавать публичную кредитную историю для будущего выхода на рынок.</a:t>
            </a:r>
            <a:endParaRPr lang="ru-RU" altLang="ru-RU" sz="2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0"/>
          <p:cNvSpPr>
            <a:spLocks noChangeArrowheads="1"/>
          </p:cNvSpPr>
          <p:nvPr/>
        </p:nvSpPr>
        <p:spPr bwMode="auto">
          <a:xfrm>
            <a:off x="2124075" y="188913"/>
            <a:ext cx="81470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0000"/>
                </a:solidFill>
              </a:rPr>
              <a:t>Облигационный займ</a:t>
            </a:r>
          </a:p>
        </p:txBody>
      </p:sp>
      <p:sp>
        <p:nvSpPr>
          <p:cNvPr id="9219" name="Rectangle 21"/>
          <p:cNvSpPr>
            <a:spLocks noChangeArrowheads="1"/>
          </p:cNvSpPr>
          <p:nvPr/>
        </p:nvSpPr>
        <p:spPr bwMode="auto">
          <a:xfrm>
            <a:off x="179388" y="836613"/>
            <a:ext cx="936148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ru-RU" altLang="ru-RU" sz="2400"/>
              <a:t>привлечение заемного капитала через эмиссию долговых ценных бумаг - долговременных долговых обязательств</a:t>
            </a:r>
          </a:p>
        </p:txBody>
      </p:sp>
      <p:sp>
        <p:nvSpPr>
          <p:cNvPr id="9220" name="Rectangle 22"/>
          <p:cNvSpPr>
            <a:spLocks noChangeArrowheads="1"/>
          </p:cNvSpPr>
          <p:nvPr/>
        </p:nvSpPr>
        <p:spPr bwMode="auto">
          <a:xfrm>
            <a:off x="0" y="1916113"/>
            <a:ext cx="4787900" cy="2520950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None/>
            </a:pPr>
            <a:r>
              <a:rPr lang="ru-RU" altLang="ru-RU" sz="2500" b="1"/>
              <a:t>Плюсы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«Большие» и «длинные» деньги;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Публичная кредитная история;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Нет зависимости от одного кредитора;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Эмиссионная ценная бумага;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Удешевление долговых инструментов.</a:t>
            </a:r>
          </a:p>
        </p:txBody>
      </p:sp>
      <p:sp>
        <p:nvSpPr>
          <p:cNvPr id="9221" name="Rectangle 23"/>
          <p:cNvSpPr>
            <a:spLocks noChangeArrowheads="1"/>
          </p:cNvSpPr>
          <p:nvPr/>
        </p:nvSpPr>
        <p:spPr bwMode="auto">
          <a:xfrm>
            <a:off x="4787900" y="1916113"/>
            <a:ext cx="4356100" cy="2520950"/>
          </a:xfrm>
          <a:prstGeom prst="rect">
            <a:avLst/>
          </a:prstGeom>
          <a:noFill/>
          <a:ln w="57150" cmpd="thinThick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altLang="ru-RU" sz="2600" b="1"/>
              <a:t>Минусы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Только крупным игрокам;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Дорогая организация;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Сложная и долгая подготовка;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Ограничение по объему выпуска;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SzPct val="60000"/>
              <a:buFont typeface="Wingdings" pitchFamily="2" charset="2"/>
              <a:buChar char="n"/>
            </a:pPr>
            <a:r>
              <a:rPr lang="ru-RU" altLang="ru-RU" sz="2000"/>
              <a:t>Серьезные требования к кредитоспособности.</a:t>
            </a:r>
          </a:p>
        </p:txBody>
      </p:sp>
      <p:sp>
        <p:nvSpPr>
          <p:cNvPr id="9222" name="Text Box 24"/>
          <p:cNvSpPr txBox="1">
            <a:spLocks noChangeArrowheads="1"/>
          </p:cNvSpPr>
          <p:nvPr/>
        </p:nvSpPr>
        <p:spPr bwMode="auto">
          <a:xfrm>
            <a:off x="215900" y="4868863"/>
            <a:ext cx="89281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ru-RU" altLang="ru-RU" sz="2000" b="1">
                <a:latin typeface="Arial" charset="0"/>
              </a:rPr>
              <a:t>Крупным компаниям для привлечения «объемных» и «длинных» денег под большие проекты и подготовки к выходу на рынок акций.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ChangeArrowheads="1"/>
          </p:cNvSpPr>
          <p:nvPr/>
        </p:nvSpPr>
        <p:spPr bwMode="auto">
          <a:xfrm>
            <a:off x="1187450" y="260350"/>
            <a:ext cx="6985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0000"/>
                </a:solidFill>
              </a:rPr>
              <a:t>Долговые инструменты по условиям привлечения</a:t>
            </a:r>
          </a:p>
        </p:txBody>
      </p:sp>
      <p:graphicFrame>
        <p:nvGraphicFramePr>
          <p:cNvPr id="95302" name="Group 70"/>
          <p:cNvGraphicFramePr>
            <a:graphicFrameLocks noGrp="1"/>
          </p:cNvGraphicFramePr>
          <p:nvPr>
            <p:ph/>
          </p:nvPr>
        </p:nvGraphicFramePr>
        <p:xfrm>
          <a:off x="250825" y="2060575"/>
          <a:ext cx="8713788" cy="3741738"/>
        </p:xfrm>
        <a:graphic>
          <a:graphicData uri="http://schemas.openxmlformats.org/drawingml/2006/table">
            <a:tbl>
              <a:tblPr/>
              <a:tblGrid>
                <a:gridCol w="1855788"/>
                <a:gridCol w="2073275"/>
                <a:gridCol w="1282700"/>
                <a:gridCol w="1501775"/>
                <a:gridCol w="2000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Вид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Цели/задачи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Стоимость средств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Залог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Кредит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Универсальные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Короткий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Средний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12-25%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 1,5-2 раза больше суммы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Проектное финансирование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Новые проекты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Долгий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13-20%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Будущие доходы/активы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Вексель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Оборотные средства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Короткий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11-20%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Облигации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Стратегические планы развития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Долгий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6-15%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«Репутация»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>
            <a:spLocks noChangeArrowheads="1"/>
          </p:cNvSpPr>
          <p:nvPr/>
        </p:nvSpPr>
        <p:spPr bwMode="auto">
          <a:xfrm>
            <a:off x="1187450" y="260350"/>
            <a:ext cx="6985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762000" indent="-7620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1" i="1">
                <a:solidFill>
                  <a:srgbClr val="000000"/>
                </a:solidFill>
              </a:rPr>
              <a:t>Долговые инструменты по сложности привлечения</a:t>
            </a:r>
          </a:p>
        </p:txBody>
      </p:sp>
      <p:graphicFrame>
        <p:nvGraphicFramePr>
          <p:cNvPr id="96321" name="Group 65"/>
          <p:cNvGraphicFramePr>
            <a:graphicFrameLocks noGrp="1"/>
          </p:cNvGraphicFramePr>
          <p:nvPr>
            <p:ph/>
          </p:nvPr>
        </p:nvGraphicFramePr>
        <p:xfrm>
          <a:off x="323850" y="2060575"/>
          <a:ext cx="8631238" cy="3367088"/>
        </p:xfrm>
        <a:graphic>
          <a:graphicData uri="http://schemas.openxmlformats.org/drawingml/2006/table">
            <a:tbl>
              <a:tblPr/>
              <a:tblGrid>
                <a:gridCol w="1838325"/>
                <a:gridCol w="1700213"/>
                <a:gridCol w="1766887"/>
                <a:gridCol w="1601788"/>
                <a:gridCol w="1724025"/>
              </a:tblGrid>
              <a:tr h="679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Вид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Срок организации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Сложность организации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Затраты на получение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Сторонние специалисты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Кредит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Зависит от суммы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Низкая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Низкие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Своими силами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Проектное финансиров.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2-4 мес.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Высокая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Средние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Финансовый консультант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Вексель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 мес.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Низкая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Низкие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Облигации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5-9 мес.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Очень высокая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2% от суммы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Банк-андеррайтер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5" name="Text Box 66"/>
          <p:cNvSpPr txBox="1">
            <a:spLocks noChangeArrowheads="1"/>
          </p:cNvSpPr>
          <p:nvPr/>
        </p:nvSpPr>
        <p:spPr bwMode="auto">
          <a:xfrm>
            <a:off x="179388" y="5670550"/>
            <a:ext cx="89646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Arial" charset="0"/>
              </a:rPr>
              <a:t>Риски невыполнения своих обязательств</a:t>
            </a:r>
            <a:r>
              <a:rPr lang="ru-RU" altLang="ru-RU" sz="2400">
                <a:latin typeface="Arial" charset="0"/>
              </a:rPr>
              <a:t> </a:t>
            </a:r>
            <a:endParaRPr lang="ru-RU" altLang="ru-RU" sz="2400" b="1">
              <a:latin typeface="Arial" charset="0"/>
            </a:endParaRPr>
          </a:p>
          <a:p>
            <a:pPr algn="just" eaLnBrk="1" hangingPunct="1"/>
            <a:r>
              <a:rPr lang="ru-RU" altLang="ru-RU" sz="2000">
                <a:latin typeface="Arial" charset="0"/>
              </a:rPr>
              <a:t>неуплата процентов повлечет за собой реализацию залога, а возможно, и возбуждение процедуры банкротства.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1842</TotalTime>
  <Words>914</Words>
  <Application>Microsoft Office PowerPoint</Application>
  <PresentationFormat>Экран (4:3)</PresentationFormat>
  <Paragraphs>195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Tahoma</vt:lpstr>
      <vt:lpstr>Arial</vt:lpstr>
      <vt:lpstr>Wingdings</vt:lpstr>
      <vt:lpstr>Calibri</vt:lpstr>
      <vt:lpstr>Times New Roman</vt:lpstr>
      <vt:lpstr>Палитра</vt:lpstr>
      <vt:lpstr>Министерство образования и науки РФ ФГБОУВПО «Челябинский государственный университет» Институт экономики отраслей, бизнеса и администрирования Кафедра экономики отраслей и  рынков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Теоретические проблемы функционирования национальной экономики (макроуровень)</dc:title>
  <dc:creator>1</dc:creator>
  <cp:lastModifiedBy>Good Devil</cp:lastModifiedBy>
  <cp:revision>116</cp:revision>
  <dcterms:created xsi:type="dcterms:W3CDTF">2009-05-20T11:47:44Z</dcterms:created>
  <dcterms:modified xsi:type="dcterms:W3CDTF">2014-11-27T16:07:01Z</dcterms:modified>
</cp:coreProperties>
</file>