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8" r:id="rId11"/>
    <p:sldId id="269" r:id="rId12"/>
    <p:sldId id="271" r:id="rId13"/>
    <p:sldId id="27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inimized">
    <p:restoredLeft sz="0" autoAdjust="0"/>
    <p:restoredTop sz="0" autoAdjust="0"/>
  </p:normalViewPr>
  <p:slideViewPr>
    <p:cSldViewPr snapToGrid="0">
      <p:cViewPr varScale="1">
        <p:scale>
          <a:sx n="27" d="100"/>
          <a:sy n="27" d="100"/>
        </p:scale>
        <p:origin x="2898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2AC1B4-B9CA-42BC-B395-FFA3AE901A0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90C5A-C3B6-40B8-8D9C-9A6A9734F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515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90C5A-C3B6-40B8-8D9C-9A6A9734F7D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0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D73D019-55B0-4170-BD69-8C5265149F0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0D4892A-8E75-4B56-8016-94A2DFD6DD8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0383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D019-55B0-4170-BD69-8C5265149F0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892A-8E75-4B56-8016-94A2DFD6D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508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D019-55B0-4170-BD69-8C5265149F0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892A-8E75-4B56-8016-94A2DFD6DD8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0199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D019-55B0-4170-BD69-8C5265149F0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892A-8E75-4B56-8016-94A2DFD6DD8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68755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D019-55B0-4170-BD69-8C5265149F0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892A-8E75-4B56-8016-94A2DFD6D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307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D019-55B0-4170-BD69-8C5265149F0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892A-8E75-4B56-8016-94A2DFD6DD8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3898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D019-55B0-4170-BD69-8C5265149F0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892A-8E75-4B56-8016-94A2DFD6DD8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4810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D019-55B0-4170-BD69-8C5265149F0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892A-8E75-4B56-8016-94A2DFD6DD8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9479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D019-55B0-4170-BD69-8C5265149F0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892A-8E75-4B56-8016-94A2DFD6DD8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225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D019-55B0-4170-BD69-8C5265149F0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892A-8E75-4B56-8016-94A2DFD6D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789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D019-55B0-4170-BD69-8C5265149F0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892A-8E75-4B56-8016-94A2DFD6DD8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9417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D019-55B0-4170-BD69-8C5265149F0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892A-8E75-4B56-8016-94A2DFD6D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637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D019-55B0-4170-BD69-8C5265149F0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892A-8E75-4B56-8016-94A2DFD6DD8E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392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D019-55B0-4170-BD69-8C5265149F0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892A-8E75-4B56-8016-94A2DFD6DD8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332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D019-55B0-4170-BD69-8C5265149F0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892A-8E75-4B56-8016-94A2DFD6D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5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D019-55B0-4170-BD69-8C5265149F0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892A-8E75-4B56-8016-94A2DFD6DD8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4652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D019-55B0-4170-BD69-8C5265149F0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892A-8E75-4B56-8016-94A2DFD6D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737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D73D019-55B0-4170-BD69-8C5265149F0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0D4892A-8E75-4B56-8016-94A2DFD6D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64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  <p:sldLayoutId id="2147483818" r:id="rId13"/>
    <p:sldLayoutId id="2147483819" r:id="rId14"/>
    <p:sldLayoutId id="2147483820" r:id="rId15"/>
    <p:sldLayoutId id="2147483821" r:id="rId16"/>
    <p:sldLayoutId id="214748382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851915" y="1143315"/>
            <a:ext cx="6815669" cy="1515533"/>
          </a:xfrm>
        </p:spPr>
        <p:txBody>
          <a:bodyPr/>
          <a:lstStyle/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Илья Ильич Мечников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50440" y="1436742"/>
            <a:ext cx="3398293" cy="3984515"/>
          </a:xfrm>
        </p:spPr>
        <p:txBody>
          <a:bodyPr>
            <a:normAutofit fontScale="85000" lnSpcReduction="10000"/>
          </a:bodyPr>
          <a:lstStyle/>
          <a:p>
            <a:r>
              <a:rPr lang="ru-RU" b="1" i="1" dirty="0" smtClean="0"/>
              <a:t>Дата рождения</a:t>
            </a:r>
            <a:r>
              <a:rPr lang="ru-RU" dirty="0" smtClean="0"/>
              <a:t>: 3 мая 1845 года</a:t>
            </a:r>
          </a:p>
          <a:p>
            <a:r>
              <a:rPr lang="ru-RU" b="1" i="1" dirty="0"/>
              <a:t>Место рождения</a:t>
            </a:r>
            <a:r>
              <a:rPr lang="ru-RU" dirty="0"/>
              <a:t>: </a:t>
            </a:r>
            <a:r>
              <a:rPr lang="ru-RU" dirty="0" err="1" smtClean="0"/>
              <a:t>Ивановка,Харьковская</a:t>
            </a:r>
            <a:r>
              <a:rPr lang="ru-RU" dirty="0" smtClean="0"/>
              <a:t> </a:t>
            </a:r>
            <a:r>
              <a:rPr lang="ru-RU" dirty="0"/>
              <a:t>губерния,</a:t>
            </a:r>
          </a:p>
          <a:p>
            <a:r>
              <a:rPr lang="ru-RU" dirty="0"/>
              <a:t>Российская империя (ныне </a:t>
            </a:r>
            <a:r>
              <a:rPr lang="ru-RU" dirty="0" err="1"/>
              <a:t>Купянский</a:t>
            </a:r>
            <a:r>
              <a:rPr lang="ru-RU" dirty="0"/>
              <a:t> район, Харьковская область Украины</a:t>
            </a:r>
            <a:r>
              <a:rPr lang="ru-RU" dirty="0" smtClean="0"/>
              <a:t>)</a:t>
            </a:r>
          </a:p>
          <a:p>
            <a:r>
              <a:rPr lang="ru-RU" b="1" dirty="0"/>
              <a:t>Дата смерти: </a:t>
            </a:r>
            <a:r>
              <a:rPr lang="ru-RU" dirty="0" smtClean="0"/>
              <a:t>2 </a:t>
            </a:r>
            <a:r>
              <a:rPr lang="ru-RU" dirty="0"/>
              <a:t>июля </a:t>
            </a:r>
            <a:r>
              <a:rPr lang="ru-RU" dirty="0" smtClean="0"/>
              <a:t>1916 </a:t>
            </a:r>
            <a:r>
              <a:rPr lang="ru-RU" dirty="0"/>
              <a:t>(71 год</a:t>
            </a:r>
            <a:r>
              <a:rPr lang="ru-RU" dirty="0" smtClean="0"/>
              <a:t>)</a:t>
            </a:r>
          </a:p>
          <a:p>
            <a:r>
              <a:rPr lang="ru-RU" b="1" i="1" dirty="0" smtClean="0"/>
              <a:t>Место </a:t>
            </a:r>
            <a:r>
              <a:rPr lang="ru-RU" b="1" i="1" dirty="0" err="1" smtClean="0"/>
              <a:t>смерти:</a:t>
            </a:r>
            <a:r>
              <a:rPr lang="ru-RU" dirty="0" err="1" smtClean="0"/>
              <a:t>Париж,Франция</a:t>
            </a:r>
            <a:endParaRPr lang="ru-RU" dirty="0" smtClean="0"/>
          </a:p>
          <a:p>
            <a:r>
              <a:rPr lang="ru-RU" b="1" i="1" dirty="0" smtClean="0"/>
              <a:t>Ученики</a:t>
            </a:r>
            <a:r>
              <a:rPr lang="ru-RU" dirty="0" smtClean="0"/>
              <a:t>: Д</a:t>
            </a:r>
            <a:r>
              <a:rPr lang="ru-RU" dirty="0"/>
              <a:t>. К. </a:t>
            </a:r>
            <a:r>
              <a:rPr lang="ru-RU" dirty="0" err="1" smtClean="0"/>
              <a:t>Заболотный,Н</a:t>
            </a:r>
            <a:r>
              <a:rPr lang="ru-RU" dirty="0"/>
              <a:t>. Ф. </a:t>
            </a:r>
            <a:r>
              <a:rPr lang="ru-RU" dirty="0" err="1" smtClean="0"/>
              <a:t>Гамалея,В</a:t>
            </a:r>
            <a:r>
              <a:rPr lang="ru-RU" dirty="0"/>
              <a:t>. А. </a:t>
            </a:r>
            <a:r>
              <a:rPr lang="ru-RU" dirty="0" err="1" smtClean="0"/>
              <a:t>Хавкин,Я.Ю</a:t>
            </a:r>
            <a:r>
              <a:rPr lang="ru-RU" dirty="0"/>
              <a:t>. </a:t>
            </a:r>
            <a:r>
              <a:rPr lang="ru-RU" dirty="0" err="1" smtClean="0"/>
              <a:t>Бардах,Л</a:t>
            </a:r>
            <a:r>
              <a:rPr lang="ru-RU" dirty="0"/>
              <a:t>. А. </a:t>
            </a:r>
            <a:r>
              <a:rPr lang="ru-RU" dirty="0" err="1" smtClean="0"/>
              <a:t>Тарасевич,И</a:t>
            </a:r>
            <a:r>
              <a:rPr lang="ru-RU" dirty="0"/>
              <a:t>. Г. Шиллер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-2"/>
            <a:ext cx="3903260" cy="6728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solidFill>
                  <a:schemeClr val="bg1"/>
                </a:solidFill>
              </a:rPr>
              <a:t>Дата рождения</a:t>
            </a:r>
            <a:r>
              <a:rPr lang="ru-RU" sz="2400" dirty="0" smtClean="0">
                <a:solidFill>
                  <a:schemeClr val="bg1"/>
                </a:solidFill>
              </a:rPr>
              <a:t>: 3 мая 1845 года</a:t>
            </a:r>
          </a:p>
          <a:p>
            <a:pPr algn="ctr"/>
            <a:r>
              <a:rPr lang="ru-RU" sz="2400" b="1" i="1" u="sng" dirty="0" smtClean="0">
                <a:solidFill>
                  <a:schemeClr val="bg1"/>
                </a:solidFill>
              </a:rPr>
              <a:t>Место рождения</a:t>
            </a:r>
            <a:r>
              <a:rPr lang="ru-RU" sz="2400" dirty="0" smtClean="0">
                <a:solidFill>
                  <a:schemeClr val="bg1"/>
                </a:solidFill>
              </a:rPr>
              <a:t>: </a:t>
            </a:r>
            <a:r>
              <a:rPr lang="ru-RU" sz="2400" dirty="0" err="1" smtClean="0">
                <a:solidFill>
                  <a:schemeClr val="bg1"/>
                </a:solidFill>
              </a:rPr>
              <a:t>Ивановка,Харьковская</a:t>
            </a:r>
            <a:r>
              <a:rPr lang="ru-RU" sz="2400" dirty="0" smtClean="0">
                <a:solidFill>
                  <a:schemeClr val="bg1"/>
                </a:solidFill>
              </a:rPr>
              <a:t> губерния,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Российская империя (ныне </a:t>
            </a:r>
            <a:r>
              <a:rPr lang="ru-RU" sz="2400" dirty="0" err="1" smtClean="0">
                <a:solidFill>
                  <a:schemeClr val="bg1"/>
                </a:solidFill>
              </a:rPr>
              <a:t>Купянский</a:t>
            </a:r>
            <a:r>
              <a:rPr lang="ru-RU" sz="2400" dirty="0" smtClean="0">
                <a:solidFill>
                  <a:schemeClr val="bg1"/>
                </a:solidFill>
              </a:rPr>
              <a:t> район, Харьковская область Украины)</a:t>
            </a:r>
          </a:p>
          <a:p>
            <a:pPr algn="ctr"/>
            <a:r>
              <a:rPr lang="ru-RU" sz="2400" b="1" i="1" u="sng" dirty="0" smtClean="0">
                <a:solidFill>
                  <a:schemeClr val="bg1"/>
                </a:solidFill>
              </a:rPr>
              <a:t>Дата смерти</a:t>
            </a:r>
            <a:r>
              <a:rPr lang="ru-RU" sz="2400" dirty="0" smtClean="0">
                <a:solidFill>
                  <a:schemeClr val="bg1"/>
                </a:solidFill>
              </a:rPr>
              <a:t>: 2 июля 1916 (71 год)</a:t>
            </a:r>
          </a:p>
          <a:p>
            <a:pPr algn="ctr"/>
            <a:r>
              <a:rPr lang="ru-RU" sz="2400" b="1" i="1" u="sng" dirty="0" smtClean="0">
                <a:solidFill>
                  <a:schemeClr val="bg1"/>
                </a:solidFill>
              </a:rPr>
              <a:t>Место </a:t>
            </a:r>
            <a:r>
              <a:rPr lang="ru-RU" sz="2400" b="1" i="1" u="sng" dirty="0" err="1" smtClean="0">
                <a:solidFill>
                  <a:schemeClr val="bg1"/>
                </a:solidFill>
              </a:rPr>
              <a:t>смерти</a:t>
            </a:r>
            <a:r>
              <a:rPr lang="ru-RU" sz="2400" dirty="0" err="1" smtClean="0">
                <a:solidFill>
                  <a:schemeClr val="bg1"/>
                </a:solidFill>
              </a:rPr>
              <a:t>:Париж,Франция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i="1" u="sng" dirty="0" smtClean="0">
                <a:solidFill>
                  <a:schemeClr val="bg1"/>
                </a:solidFill>
              </a:rPr>
              <a:t>Ученики: </a:t>
            </a:r>
            <a:r>
              <a:rPr lang="ru-RU" sz="2400" dirty="0" smtClean="0">
                <a:solidFill>
                  <a:schemeClr val="bg1"/>
                </a:solidFill>
              </a:rPr>
              <a:t>Д. К. </a:t>
            </a:r>
            <a:r>
              <a:rPr lang="ru-RU" sz="2400" dirty="0" err="1" smtClean="0">
                <a:solidFill>
                  <a:schemeClr val="bg1"/>
                </a:solidFill>
              </a:rPr>
              <a:t>Заболотный,Н</a:t>
            </a:r>
            <a:r>
              <a:rPr lang="ru-RU" sz="2400" dirty="0" smtClean="0">
                <a:solidFill>
                  <a:schemeClr val="bg1"/>
                </a:solidFill>
              </a:rPr>
              <a:t>. Ф. </a:t>
            </a:r>
            <a:r>
              <a:rPr lang="ru-RU" sz="2400" dirty="0" err="1" smtClean="0">
                <a:solidFill>
                  <a:schemeClr val="bg1"/>
                </a:solidFill>
              </a:rPr>
              <a:t>Гамалея,В</a:t>
            </a:r>
            <a:r>
              <a:rPr lang="ru-RU" sz="2400" dirty="0" smtClean="0">
                <a:solidFill>
                  <a:schemeClr val="bg1"/>
                </a:solidFill>
              </a:rPr>
              <a:t>. А. </a:t>
            </a:r>
            <a:r>
              <a:rPr lang="ru-RU" sz="2400" dirty="0" err="1" smtClean="0">
                <a:solidFill>
                  <a:schemeClr val="bg1"/>
                </a:solidFill>
              </a:rPr>
              <a:t>Хавкин,Я.Ю</a:t>
            </a:r>
            <a:r>
              <a:rPr lang="ru-RU" sz="2400" dirty="0" smtClean="0">
                <a:solidFill>
                  <a:schemeClr val="bg1"/>
                </a:solidFill>
              </a:rPr>
              <a:t>. </a:t>
            </a:r>
            <a:r>
              <a:rPr lang="ru-RU" sz="2400" dirty="0" err="1" smtClean="0">
                <a:solidFill>
                  <a:schemeClr val="bg1"/>
                </a:solidFill>
              </a:rPr>
              <a:t>Бардах,Л</a:t>
            </a:r>
            <a:r>
              <a:rPr lang="ru-RU" sz="2400" dirty="0" smtClean="0">
                <a:solidFill>
                  <a:schemeClr val="bg1"/>
                </a:solidFill>
              </a:rPr>
              <a:t>. А. </a:t>
            </a:r>
            <a:r>
              <a:rPr lang="ru-RU" sz="2400" dirty="0" err="1" smtClean="0">
                <a:solidFill>
                  <a:schemeClr val="bg1"/>
                </a:solidFill>
              </a:rPr>
              <a:t>Тарасевич,И</a:t>
            </a:r>
            <a:r>
              <a:rPr lang="ru-RU" sz="2400" dirty="0" smtClean="0">
                <a:solidFill>
                  <a:schemeClr val="bg1"/>
                </a:solidFill>
              </a:rPr>
              <a:t>. Г. Шиллер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48733" y="5240740"/>
            <a:ext cx="5543267" cy="16172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Илья Ильич Мечников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1119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684" y="545911"/>
            <a:ext cx="1078173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/>
              <a:t>	    Северо-Западный государственный медицинский университет в Санкт-Петербурге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Одесский национальный университет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Московский научно-исследовательский институт вакцин и сывороток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Областная клиническая больница в Днепропетровске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В СССР имя было присвоено Всесоюзному научному обществу микробиологов и эпидемиологов.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Харьковский НИИ микробиологии и иммунологии им. И. И. Мечникова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Проспект Мечникова в Санкт-Петербурге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Посёлок </a:t>
            </a:r>
            <a:r>
              <a:rPr lang="ru-RU" dirty="0" err="1"/>
              <a:t>Мечниково</a:t>
            </a:r>
            <a:r>
              <a:rPr lang="ru-RU" dirty="0"/>
              <a:t> в Калининградской области, Балтийский район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Посёлок им. И. И. Мечникова в Московской области, Красногорский район (переименован в посёлок </a:t>
            </a:r>
            <a:r>
              <a:rPr lang="ru-RU" dirty="0" err="1"/>
              <a:t>Мечниково</a:t>
            </a:r>
            <a:r>
              <a:rPr lang="ru-RU" dirty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Улица Мечникова в Днепропетровске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Улица Мечникова в Петергофе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Улица Мечникова в Самаре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Улица Мечникова в Севастополе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Улица Мечникова в Нижнем Новгороде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Улица Мечникова в Муроме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Улица Мечникова в Нальчике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Улица Мечникова в Ростове-на-Дону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Улица Мечникова в Красноярске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Улица Мечникова в </a:t>
            </a:r>
            <a:r>
              <a:rPr lang="ru-RU" dirty="0" smtClean="0"/>
              <a:t>Борисоглебске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3336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2388" y="900752"/>
            <a:ext cx="1078173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</a:t>
            </a:r>
            <a:r>
              <a:rPr lang="ru-RU" dirty="0"/>
              <a:t>	    Улица Мечникова в Элисте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</a:t>
            </a:r>
            <a:r>
              <a:rPr lang="ru-RU" dirty="0"/>
              <a:t>	    Улица Мечникова в Клину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Улица Мечникова в Киеве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</a:t>
            </a:r>
            <a:r>
              <a:rPr lang="ru-RU" dirty="0"/>
              <a:t>	    Улица Мечникова в Тирасполе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Улица Мечникова в Томске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Улица Мечникова в Уфе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Улица Мечникова в Гомеле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Улица Мечникова в Новокузнецке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Улица Мечникова в Одессе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Улица Мечникова в Волгограде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Улица Мечникова в Волжском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Переулок Мечникова в Таганроге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Станция метро в Киеве в период с 1989 по 1993 годы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Больница в Санкт-Петербурге в период с 1918 по 1994 годы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Турнир юных биологов имени Мечникова (Харьков)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	    В 1970 г. Международный астрономический союз присвоил имя Мечникова кратеру на обратной стороне Луны</a:t>
            </a:r>
          </a:p>
        </p:txBody>
      </p:sp>
    </p:spTree>
    <p:extLst>
      <p:ext uri="{BB962C8B-B14F-4D97-AF65-F5344CB8AC3E}">
        <p14:creationId xmlns:p14="http://schemas.microsoft.com/office/powerpoint/2010/main" val="3207781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0" y="600502"/>
            <a:ext cx="5147933" cy="381629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ЦИТАТЫ :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484" y="600502"/>
            <a:ext cx="4312692" cy="556828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96287" y="1078172"/>
            <a:ext cx="5745707" cy="4797693"/>
          </a:xfrm>
        </p:spPr>
        <p:txBody>
          <a:bodyPr>
            <a:no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ru-RU" sz="1800" dirty="0" smtClean="0"/>
              <a:t>. х </a:t>
            </a:r>
            <a:r>
              <a:rPr lang="ru-RU" sz="1800" dirty="0"/>
              <a:t>1.	Выживают не лучшие, а более ловкие.  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1800" dirty="0"/>
              <a:t>2.	Для того, чтобы изучить какое-нибудь ремесло или науку, и вообще для того, чтобы сделаться членом современного общества, нужно пройти длинную школу как умственного, так и нравственного обучения.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1800" dirty="0"/>
              <a:t>3.	Чахотка распространяется вовсе не вследствие несовершенства науки, а вследствие невежества и беспечности населения.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1800" dirty="0"/>
              <a:t>4.	Человек при помощи науки в состоянии исправить несовершенство своей природы.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1800" dirty="0"/>
              <a:t>5.	Чем более подвигается наука в изучении причин болезни, тем более выступает то общее положение, что предупреждать болезни гораздо легче, чем лечить </a:t>
            </a:r>
            <a:r>
              <a:rPr lang="ru-RU" sz="1800" dirty="0" smtClean="0"/>
              <a:t>их</a:t>
            </a:r>
            <a:endParaRPr lang="ru-RU" sz="1800" dirty="0"/>
          </a:p>
          <a:p>
            <a:pPr marL="400050" indent="-400050">
              <a:buFont typeface="+mj-lt"/>
              <a:buAutoNum type="romanUcPeriod"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78440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914907"/>
          </a:xfrm>
        </p:spPr>
        <p:txBody>
          <a:bodyPr/>
          <a:lstStyle/>
          <a:p>
            <a:r>
              <a:rPr lang="en-US" dirty="0" smtClean="0"/>
              <a:t>THE END…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289579" y="4148920"/>
            <a:ext cx="9609666" cy="2136379"/>
          </a:xfrm>
        </p:spPr>
        <p:txBody>
          <a:bodyPr/>
          <a:lstStyle/>
          <a:p>
            <a:r>
              <a:rPr lang="ru-RU" dirty="0" smtClean="0"/>
              <a:t>Урок: История Украины .</a:t>
            </a:r>
            <a:r>
              <a:rPr lang="en-US" dirty="0" smtClean="0"/>
              <a:t>/</a:t>
            </a:r>
            <a:r>
              <a:rPr lang="ru-RU" dirty="0" smtClean="0"/>
              <a:t>тема: </a:t>
            </a:r>
            <a:r>
              <a:rPr lang="ru-RU" dirty="0" err="1" smtClean="0"/>
              <a:t>И.Мечников</a:t>
            </a:r>
            <a:r>
              <a:rPr lang="ru-RU" dirty="0" smtClean="0"/>
              <a:t> – ученный </a:t>
            </a:r>
          </a:p>
          <a:p>
            <a:r>
              <a:rPr lang="ru-RU" dirty="0" smtClean="0"/>
              <a:t>Презентацию приготовила : Ученица 9 </a:t>
            </a:r>
            <a:r>
              <a:rPr lang="ru-RU" dirty="0" err="1" smtClean="0"/>
              <a:t>кл</a:t>
            </a:r>
            <a:r>
              <a:rPr lang="ru-RU" dirty="0" smtClean="0"/>
              <a:t>. </a:t>
            </a:r>
            <a:r>
              <a:rPr lang="ru-RU" dirty="0" err="1" smtClean="0"/>
              <a:t>Прямобалковской</a:t>
            </a:r>
            <a:r>
              <a:rPr lang="ru-RU" dirty="0" smtClean="0"/>
              <a:t> ЗОШ </a:t>
            </a:r>
            <a:r>
              <a:rPr lang="en-US" dirty="0" smtClean="0"/>
              <a:t>I-</a:t>
            </a:r>
            <a:r>
              <a:rPr lang="en-US" dirty="0" err="1" smtClean="0"/>
              <a:t>IIIc</a:t>
            </a:r>
            <a:r>
              <a:rPr lang="ru-RU" dirty="0" smtClean="0"/>
              <a:t>т.</a:t>
            </a:r>
          </a:p>
          <a:p>
            <a:r>
              <a:rPr lang="ru-RU" dirty="0" smtClean="0"/>
              <a:t>Шарабарина Кристина</a:t>
            </a:r>
          </a:p>
          <a:p>
            <a:r>
              <a:rPr lang="ru-RU" dirty="0" smtClean="0"/>
              <a:t>Учитель: </a:t>
            </a:r>
            <a:r>
              <a:rPr lang="ru-RU" dirty="0" err="1" smtClean="0"/>
              <a:t>Гримак</a:t>
            </a:r>
            <a:r>
              <a:rPr lang="ru-RU" dirty="0" smtClean="0"/>
              <a:t> С.Г.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60406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828800" y="0"/>
            <a:ext cx="8175009" cy="7506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СЕМЬЯ</a:t>
            </a:r>
            <a:endParaRPr lang="ru-RU" sz="28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1069" y="1187354"/>
            <a:ext cx="11887200" cy="56706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8473" y="750627"/>
            <a:ext cx="12113527" cy="6107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3731" y="988157"/>
            <a:ext cx="67783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Родители И. И. Мечникова: гвардейский офицер, помещик Илья Иванович Мечников (1810-1878) и Эмилия Львовна Мечникова (</a:t>
            </a:r>
            <a:r>
              <a:rPr lang="ru-RU" sz="2000" b="1" dirty="0" err="1">
                <a:solidFill>
                  <a:srgbClr val="FF0000"/>
                </a:solidFill>
              </a:rPr>
              <a:t>урожд</a:t>
            </a:r>
            <a:r>
              <a:rPr lang="ru-RU" sz="2000" b="1" dirty="0">
                <a:solidFill>
                  <a:srgbClr val="FF0000"/>
                </a:solidFill>
              </a:rPr>
              <a:t>. </a:t>
            </a:r>
            <a:r>
              <a:rPr lang="ru-RU" sz="2000" b="1" dirty="0" err="1">
                <a:solidFill>
                  <a:srgbClr val="FF0000"/>
                </a:solidFill>
              </a:rPr>
              <a:t>Невахович</a:t>
            </a:r>
            <a:r>
              <a:rPr lang="ru-RU" sz="2000" b="1" dirty="0">
                <a:solidFill>
                  <a:srgbClr val="FF0000"/>
                </a:solidFill>
              </a:rPr>
              <a:t>).</a:t>
            </a:r>
          </a:p>
          <a:p>
            <a:endParaRPr lang="ru-RU" sz="2000" b="1" dirty="0">
              <a:solidFill>
                <a:srgbClr val="FF0000"/>
              </a:solidFill>
            </a:endParaRPr>
          </a:p>
          <a:p>
            <a:r>
              <a:rPr lang="ru-RU" sz="2000" b="1" dirty="0">
                <a:solidFill>
                  <a:srgbClr val="FF0000"/>
                </a:solidFill>
              </a:rPr>
              <a:t>	По отцовской линии Илья Ильич Мечников происходил из старинного молдавского боярского рода, идущего от Юрия Стефановича </a:t>
            </a:r>
            <a:r>
              <a:rPr lang="ru-RU" sz="2000" b="1" dirty="0" err="1">
                <a:solidFill>
                  <a:srgbClr val="FF0000"/>
                </a:solidFill>
              </a:rPr>
              <a:t>Милеску-Спафария</a:t>
            </a:r>
            <a:r>
              <a:rPr lang="ru-RU" sz="2000" b="1" dirty="0">
                <a:solidFill>
                  <a:srgbClr val="FF0000"/>
                </a:solidFill>
              </a:rPr>
              <a:t>.</a:t>
            </a:r>
          </a:p>
          <a:p>
            <a:endParaRPr lang="ru-RU" sz="2000" b="1" dirty="0">
              <a:solidFill>
                <a:srgbClr val="FF0000"/>
              </a:solidFill>
            </a:endParaRPr>
          </a:p>
          <a:p>
            <a:r>
              <a:rPr lang="ru-RU" sz="2000" b="1" dirty="0">
                <a:solidFill>
                  <a:srgbClr val="FF0000"/>
                </a:solidFill>
              </a:rPr>
              <a:t>	Мать Ильи Ильича Мечникова — Эмилия Львовна </a:t>
            </a:r>
            <a:r>
              <a:rPr lang="ru-RU" sz="2000" b="1" dirty="0" err="1">
                <a:solidFill>
                  <a:srgbClr val="FF0000"/>
                </a:solidFill>
              </a:rPr>
              <a:t>Невахович</a:t>
            </a:r>
            <a:r>
              <a:rPr lang="ru-RU" sz="2000" b="1" dirty="0">
                <a:solidFill>
                  <a:srgbClr val="FF0000"/>
                </a:solidFill>
              </a:rPr>
              <a:t> — дочь известного еврейского публициста и просветителя </a:t>
            </a:r>
            <a:r>
              <a:rPr lang="ru-RU" sz="2000" b="1" dirty="0" err="1">
                <a:solidFill>
                  <a:srgbClr val="FF0000"/>
                </a:solidFill>
              </a:rPr>
              <a:t>Лейба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Нойеховича</a:t>
            </a:r>
            <a:r>
              <a:rPr lang="ru-RU" sz="2000" b="1" dirty="0">
                <a:solidFill>
                  <a:srgbClr val="FF0000"/>
                </a:solidFill>
              </a:rPr>
              <a:t> (Льва Николаевича) </a:t>
            </a:r>
            <a:r>
              <a:rPr lang="ru-RU" sz="2000" b="1" dirty="0" err="1">
                <a:solidFill>
                  <a:srgbClr val="FF0000"/>
                </a:solidFill>
              </a:rPr>
              <a:t>Неваховича</a:t>
            </a:r>
            <a:r>
              <a:rPr lang="ru-RU" sz="2000" b="1" dirty="0">
                <a:solidFill>
                  <a:srgbClr val="FF0000"/>
                </a:solidFill>
              </a:rPr>
              <a:t> (1776-1831), считающегося основателем т. н. русско-еврейской литературы.</a:t>
            </a:r>
          </a:p>
          <a:p>
            <a:endParaRPr lang="ru-RU" sz="2000" b="1" dirty="0">
              <a:solidFill>
                <a:srgbClr val="FF0000"/>
              </a:solidFill>
            </a:endParaRPr>
          </a:p>
          <a:p>
            <a:r>
              <a:rPr lang="ru-RU" sz="2000" b="1" dirty="0">
                <a:solidFill>
                  <a:srgbClr val="FF0000"/>
                </a:solidFill>
              </a:rPr>
              <a:t>	Старший брат И. И. Мечникова — Лев Ильич Мечников — швейцарский географ и социолог, анархист, участник национально-освободительного движения в Италии</a:t>
            </a:r>
          </a:p>
        </p:txBody>
      </p:sp>
    </p:spTree>
    <p:extLst>
      <p:ext uri="{BB962C8B-B14F-4D97-AF65-F5344CB8AC3E}">
        <p14:creationId xmlns:p14="http://schemas.microsoft.com/office/powerpoint/2010/main" val="275720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399" y="641445"/>
            <a:ext cx="6241816" cy="399955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Научная </a:t>
            </a:r>
            <a:r>
              <a:rPr lang="ru-RU" b="1" i="1" dirty="0"/>
              <a:t>деятельность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8" r="1758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5399" y="1378424"/>
            <a:ext cx="6241816" cy="443817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Научные труды Мечникова относятся к ряду областей биологии и медицины. В 1866-1886 Мечников разрабатывал вопросы сравнительной и эволюционной эмбриологии, будучи (вместе с Александром Ковалевским) одним из основоположников этого направления. Предложил оригинальную теорию происхождения многоклеточных животных (теория </a:t>
            </a:r>
            <a:r>
              <a:rPr lang="ru-RU" dirty="0" err="1"/>
              <a:t>фагоцителлы</a:t>
            </a:r>
            <a:r>
              <a:rPr lang="ru-RU" dirty="0"/>
              <a:t>). </a:t>
            </a:r>
          </a:p>
          <a:p>
            <a:r>
              <a:rPr lang="ru-RU" dirty="0"/>
              <a:t>	Обнаружив в 1882 явления фагоцитоза (о чём доложил в 1883 на 7-м съезде русских естествоиспытателей и врачей в Одессе), разработал на основе его изучения сравнительную патологию воспаления (1892), а в дальнейшем — фагоцитарную теорию иммунитета («Невосприимчивость в инфекционных болезнях» — 1901; Нобелевская премия — 1908, совместно с П. Эрлихом). Многочисленные работы Мечникова по бактериологии посвящены вопросам эпидемиологии холеры, брюшного тифа, туберкулёза и др. инфекционных заболеваний</a:t>
            </a:r>
          </a:p>
        </p:txBody>
      </p:sp>
    </p:spTree>
    <p:extLst>
      <p:ext uri="{BB962C8B-B14F-4D97-AF65-F5344CB8AC3E}">
        <p14:creationId xmlns:p14="http://schemas.microsoft.com/office/powerpoint/2010/main" val="40040482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65832" y="641887"/>
            <a:ext cx="6241816" cy="5567844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Значительное </a:t>
            </a:r>
            <a:r>
              <a:rPr lang="ru-RU" sz="2400" dirty="0"/>
              <a:t>место в трудах Мечникова занимали вопросы старения. Он считал, что старость и смерть у человека наступают преждевременно, в результате самоотравления организма микробными и иными ядами. Наибольшее значение Мечников придавал в этом отношении кишечной флоре. На основе этих представлений Мечников предложил ряд профилактических и гигиенических средств борьбы с самоотравлением организма (стерилизация пищи, ограничение потребления мяса, и др.).</a:t>
            </a: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" r="41886"/>
          <a:stretch/>
        </p:blipFill>
        <p:spPr>
          <a:xfrm>
            <a:off x="791571" y="640781"/>
            <a:ext cx="4162568" cy="5568950"/>
          </a:xfrm>
        </p:spPr>
      </p:pic>
    </p:spTree>
    <p:extLst>
      <p:ext uri="{BB962C8B-B14F-4D97-AF65-F5344CB8AC3E}">
        <p14:creationId xmlns:p14="http://schemas.microsoft.com/office/powerpoint/2010/main" val="12427039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41427" y="2797792"/>
            <a:ext cx="10105972" cy="34528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05" b="11096"/>
          <a:stretch/>
        </p:blipFill>
        <p:spPr>
          <a:xfrm>
            <a:off x="777922" y="627796"/>
            <a:ext cx="10577015" cy="5745707"/>
          </a:xfrm>
          <a:solidFill>
            <a:srgbClr val="FFFF00"/>
          </a:solidFill>
        </p:spPr>
      </p:pic>
      <p:sp>
        <p:nvSpPr>
          <p:cNvPr id="8" name="Прямоугольник 7"/>
          <p:cNvSpPr/>
          <p:nvPr/>
        </p:nvSpPr>
        <p:spPr>
          <a:xfrm>
            <a:off x="805218" y="641445"/>
            <a:ext cx="10522424" cy="57320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05218" y="641445"/>
            <a:ext cx="10342181" cy="57320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Основным </a:t>
            </a:r>
            <a:r>
              <a:rPr lang="ru-RU" sz="2000" dirty="0">
                <a:solidFill>
                  <a:schemeClr val="tx1"/>
                </a:solidFill>
              </a:rPr>
              <a:t>средством в борьбе против старения и самоотравления организма человека Мечников считал болгарскую молочнокислую палочку — </a:t>
            </a:r>
            <a:r>
              <a:rPr lang="ru-RU" sz="2000" dirty="0" err="1">
                <a:solidFill>
                  <a:schemeClr val="tx1"/>
                </a:solidFill>
              </a:rPr>
              <a:t>Lactobacillus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delbrueckii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subsp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  <a:r>
              <a:rPr lang="ru-RU" sz="2000" dirty="0" err="1">
                <a:solidFill>
                  <a:schemeClr val="tx1"/>
                </a:solidFill>
              </a:rPr>
              <a:t>bulgaricus</a:t>
            </a:r>
            <a:r>
              <a:rPr lang="ru-RU" sz="2000" dirty="0">
                <a:solidFill>
                  <a:schemeClr val="tx1"/>
                </a:solidFill>
              </a:rPr>
              <a:t>. Он первый в мире оценил значение открытия болгарского студента </a:t>
            </a:r>
            <a:r>
              <a:rPr lang="ru-RU" sz="2000" dirty="0" err="1">
                <a:solidFill>
                  <a:schemeClr val="tx1"/>
                </a:solidFill>
              </a:rPr>
              <a:t>Стамена</a:t>
            </a:r>
            <a:r>
              <a:rPr lang="ru-RU" sz="2000" dirty="0">
                <a:solidFill>
                  <a:schemeClr val="tx1"/>
                </a:solidFill>
              </a:rPr>
              <a:t> Григорова. Ещё в 1905 Мечников, как директор Института Пастера, пригласил молодого болгарина в Париже, чтобы он прочёл лекцию о своем открытии перед светилами микробиологии того времени.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	В 1907 были опубликованы результаты первого в мире медицинского исследования функциональных свойств болгарской палочки и болгарского кислого молока.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	Мечников лично повторил исследования Григорова, чтобы убедиться в их состоятельности. Исследуя вопросы старения и собрав данные по 36 странам, Мечников установил, что самое большое количество «столетников» в Болгарии — 4 на 1000 человек. Он связал это с болгарским йогуртом (в Болгарии его также называют — «кислое молоко»). В своих трудах Мечников стал пропагандировать широкой общественности полезность болгарского йогурта. Сам он до конца жизни регулярно употреблял не только молочнокислые продукты, но и чистую культуру болгарской палочки.</a:t>
            </a:r>
          </a:p>
          <a:p>
            <a:pPr algn="ctr"/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56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675" y="655093"/>
            <a:ext cx="5213443" cy="556828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1570" y="655092"/>
            <a:ext cx="5227093" cy="5568285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ru-RU" sz="2000" dirty="0"/>
              <a:t>Философские труды Мечникова вызвали большой интерес у современников, несмотря на отрицательные отзывы, например, Льва Толстого. Толстой и Мечников встретились в мае 1909 года. Мечников, посетивший Толстого в Ясной Поляне, произвел на писателя «самое благоприятное впечатление своей простотой и глубоким интересом ко всему». Встреча прошла довольно тепло, но закончилась, по сути, ничем. Мечников пишет: «Когда мы со Львом Николаевичем поднялись в его рабочий кабинет, он, пристально посмотрев на меня, спросил: «Скажите мне, а зачем вы, в сущности, приехали сюда?» Однако научный авторитет Мечникова Толстой признавал. «Простоквашу вашу я пью и обещаю прожить до ста лет», - сказал он, прощаясь.</a:t>
            </a:r>
          </a:p>
        </p:txBody>
      </p:sp>
    </p:spTree>
    <p:extLst>
      <p:ext uri="{BB962C8B-B14F-4D97-AF65-F5344CB8AC3E}">
        <p14:creationId xmlns:p14="http://schemas.microsoft.com/office/powerpoint/2010/main" val="22659155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5" r="17155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40557" y="1041400"/>
            <a:ext cx="7002440" cy="4775200"/>
          </a:xfrm>
        </p:spPr>
        <p:txBody>
          <a:bodyPr>
            <a:normAutofit lnSpcReduction="10000"/>
          </a:bodyPr>
          <a:lstStyle/>
          <a:p>
            <a:endParaRPr lang="ru-RU" sz="2800" dirty="0" smtClean="0"/>
          </a:p>
          <a:p>
            <a:r>
              <a:rPr lang="ru-RU" sz="2800" dirty="0" smtClean="0"/>
              <a:t>Мечников </a:t>
            </a:r>
            <a:r>
              <a:rPr lang="ru-RU" sz="2800" dirty="0"/>
              <a:t>создал первую русскую школу микробиологов, иммунологов и патологов; активно участвовал в создании научно-исследовательских учреждений, разрабатывающих различные формы борьбы с инфекционными заболеваниями; ряд бактериологических и иммунологических институтов России носит имя Мечникова. Почётный член многих зарубежных АН, научных обществ и институтов</a:t>
            </a:r>
          </a:p>
        </p:txBody>
      </p:sp>
    </p:spTree>
    <p:extLst>
      <p:ext uri="{BB962C8B-B14F-4D97-AF65-F5344CB8AC3E}">
        <p14:creationId xmlns:p14="http://schemas.microsoft.com/office/powerpoint/2010/main" val="32443616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9" r="19669"/>
          <a:stretch>
            <a:fillRect/>
          </a:stretch>
        </p:blipFill>
        <p:spPr>
          <a:xfrm>
            <a:off x="7537215" y="627797"/>
            <a:ext cx="3872313" cy="543180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5399" y="1542197"/>
            <a:ext cx="5951562" cy="3542035"/>
          </a:xfrm>
        </p:spPr>
        <p:txBody>
          <a:bodyPr>
            <a:noAutofit/>
          </a:bodyPr>
          <a:lstStyle/>
          <a:p>
            <a:r>
              <a:rPr lang="ru-RU" sz="2800" dirty="0"/>
              <a:t>Умер в Париже 15 июля 1916 года в возрасте 71 года после нескольких инфарктов миокарда. Илья Мечников завещал своё тело на медицинские исследования с последующей кремацией и захоронением на территории Пастеровского института, что и было выполнено.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377642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22" y="641445"/>
            <a:ext cx="10672550" cy="5500048"/>
          </a:xfrm>
        </p:spPr>
      </p:pic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1295400" y="2511188"/>
            <a:ext cx="9603574" cy="336467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</a:t>
            </a:r>
            <a:r>
              <a:rPr lang="ru-RU" dirty="0">
                <a:solidFill>
                  <a:srgbClr val="FF0000"/>
                </a:solidFill>
              </a:rPr>
              <a:t>Почётный член Петербургской АН (1902).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dirty="0">
                <a:solidFill>
                  <a:srgbClr val="FF0000"/>
                </a:solidFill>
              </a:rPr>
              <a:t>Защитил магистерскую (1867) и докторскую (1868) диссертации в Петербургском университете.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</a:t>
            </a:r>
            <a:r>
              <a:rPr lang="ru-RU" dirty="0">
                <a:solidFill>
                  <a:srgbClr val="FF0000"/>
                </a:solidFill>
              </a:rPr>
              <a:t>Профессор Новороссийского университета в Одессе (1870—1882).</a:t>
            </a:r>
          </a:p>
          <a:p>
            <a:r>
              <a:rPr lang="ru-RU" dirty="0">
                <a:solidFill>
                  <a:srgbClr val="FF0000"/>
                </a:solidFill>
              </a:rPr>
              <a:t>	    Почётный член многих зарубежных АН, научных обществ и институтов.</a:t>
            </a:r>
          </a:p>
          <a:p>
            <a:r>
              <a:rPr lang="ru-RU" dirty="0">
                <a:solidFill>
                  <a:srgbClr val="FF0000"/>
                </a:solidFill>
              </a:rPr>
              <a:t>	    Медаль </a:t>
            </a:r>
            <a:r>
              <a:rPr lang="ru-RU" dirty="0" err="1">
                <a:solidFill>
                  <a:srgbClr val="FF0000"/>
                </a:solidFill>
              </a:rPr>
              <a:t>Копли</a:t>
            </a:r>
            <a:r>
              <a:rPr lang="ru-RU" dirty="0">
                <a:solidFill>
                  <a:srgbClr val="FF0000"/>
                </a:solidFill>
              </a:rPr>
              <a:t> (1906)</a:t>
            </a:r>
          </a:p>
          <a:p>
            <a:r>
              <a:rPr lang="ru-RU" dirty="0">
                <a:solidFill>
                  <a:srgbClr val="FF0000"/>
                </a:solidFill>
              </a:rPr>
              <a:t>	    Лауреат Нобелевской премии по физиологии и медицине (1908)</a:t>
            </a:r>
          </a:p>
          <a:p>
            <a:r>
              <a:rPr lang="ru-RU" dirty="0">
                <a:solidFill>
                  <a:srgbClr val="FF0000"/>
                </a:solidFill>
              </a:rPr>
              <a:t>	    Медаль Альберта (Королевское общество искусств) (1916)</a:t>
            </a:r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40048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617</Words>
  <Application>Microsoft Office PowerPoint</Application>
  <PresentationFormat>Широкоэкранный</PresentationFormat>
  <Paragraphs>88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Calibri</vt:lpstr>
      <vt:lpstr>Garamond</vt:lpstr>
      <vt:lpstr>Натуральные материалы</vt:lpstr>
      <vt:lpstr>Илья Ильич Мечников</vt:lpstr>
      <vt:lpstr>Презентация PowerPoint</vt:lpstr>
      <vt:lpstr>Научная деятельность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ЦИТАТЫ :</vt:lpstr>
      <vt:lpstr>THE END…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Илья Ильич Мечников</dc:title>
  <dc:creator>кристина шарабарина</dc:creator>
  <cp:lastModifiedBy>Тарас</cp:lastModifiedBy>
  <cp:revision>13</cp:revision>
  <dcterms:created xsi:type="dcterms:W3CDTF">2016-03-14T14:12:00Z</dcterms:created>
  <dcterms:modified xsi:type="dcterms:W3CDTF">2016-12-21T08:40:06Z</dcterms:modified>
</cp:coreProperties>
</file>