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07" r:id="rId2"/>
  </p:sldMasterIdLst>
  <p:notesMasterIdLst>
    <p:notesMasterId r:id="rId47"/>
  </p:notesMasterIdLst>
  <p:handoutMasterIdLst>
    <p:handoutMasterId r:id="rId48"/>
  </p:handoutMasterIdLst>
  <p:sldIdLst>
    <p:sldId id="256" r:id="rId3"/>
    <p:sldId id="479" r:id="rId4"/>
    <p:sldId id="498" r:id="rId5"/>
    <p:sldId id="499" r:id="rId6"/>
    <p:sldId id="500" r:id="rId7"/>
    <p:sldId id="512" r:id="rId8"/>
    <p:sldId id="513" r:id="rId9"/>
    <p:sldId id="514" r:id="rId10"/>
    <p:sldId id="515" r:id="rId11"/>
    <p:sldId id="516" r:id="rId12"/>
    <p:sldId id="517" r:id="rId13"/>
    <p:sldId id="518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4" r:id="rId29"/>
    <p:sldId id="535" r:id="rId30"/>
    <p:sldId id="537" r:id="rId31"/>
    <p:sldId id="539" r:id="rId32"/>
    <p:sldId id="542" r:id="rId33"/>
    <p:sldId id="543" r:id="rId34"/>
    <p:sldId id="545" r:id="rId35"/>
    <p:sldId id="550" r:id="rId36"/>
    <p:sldId id="547" r:id="rId37"/>
    <p:sldId id="548" r:id="rId38"/>
    <p:sldId id="549" r:id="rId39"/>
    <p:sldId id="552" r:id="rId40"/>
    <p:sldId id="553" r:id="rId41"/>
    <p:sldId id="554" r:id="rId42"/>
    <p:sldId id="495" r:id="rId43"/>
    <p:sldId id="540" r:id="rId44"/>
    <p:sldId id="555" r:id="rId45"/>
    <p:sldId id="541" r:id="rId46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3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3BD"/>
    <a:srgbClr val="B0CCC9"/>
    <a:srgbClr val="E97D33"/>
    <a:srgbClr val="649892"/>
    <a:srgbClr val="5B7776"/>
    <a:srgbClr val="CFA231"/>
    <a:srgbClr val="648684"/>
    <a:srgbClr val="D28280"/>
    <a:srgbClr val="C0504D"/>
    <a:srgbClr val="4258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0679" autoAdjust="0"/>
  </p:normalViewPr>
  <p:slideViewPr>
    <p:cSldViewPr>
      <p:cViewPr>
        <p:scale>
          <a:sx n="73" d="100"/>
          <a:sy n="73" d="100"/>
        </p:scale>
        <p:origin x="-582" y="-1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537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F36C7-0850-4E03-A769-780B43E12715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084E5-F189-4CA8-9975-6BAA778FC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526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1A4B0-DF5F-487A-A01E-194A7CA02B0F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ED9C2-CB15-4BBA-B360-3CF1F104C5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089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641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2279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955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46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5698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7266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6734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5827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3012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6197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925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7112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6412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4433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4470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1036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9215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4130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5657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4343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0314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29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18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5311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1521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2717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41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2231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42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336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44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847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558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61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907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530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8800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ED9C2-CB15-4BBA-B360-3CF1F104C5EA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858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8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Равнобедренный треугольник 11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350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авнобедренный треугольник 8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861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авнобедренный треугольник 8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479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Равнобедренный треугольник 9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305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Равнобедренный треугольник 12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1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авнобедренный треугольник 8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2601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Равнобедренный треугольник 6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718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Равнобедренный треугольник 11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465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Равнобедренный треугольник 9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431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авнобедренный треугольник 8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760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 rot="5400000">
            <a:off x="5492620" y="-5502628"/>
            <a:ext cx="1206760" cy="12192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 flipH="1">
            <a:off x="0" y="1196766"/>
            <a:ext cx="12192000" cy="1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авнобедренный треугольник 8"/>
          <p:cNvSpPr/>
          <p:nvPr userDrawn="1"/>
        </p:nvSpPr>
        <p:spPr>
          <a:xfrm rot="10800000">
            <a:off x="9480376" y="1210232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471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6243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6726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120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542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0303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51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5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40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40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40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40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40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12.09.2016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50B4C8">
                    <a:alpha val="25000"/>
                  </a:srgbClr>
                </a:solidFill>
              </a:rPr>
              <a:pPr/>
              <a:t>‹#›</a:t>
            </a:fld>
            <a:endParaRPr lang="ru-RU">
              <a:solidFill>
                <a:srgbClr val="50B4C8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46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  <p:sldLayoutId id="2147484020" r:id="rId13"/>
    <p:sldLayoutId id="2147484021" r:id="rId14"/>
    <p:sldLayoutId id="2147484022" r:id="rId15"/>
    <p:sldLayoutId id="2147484023" r:id="rId16"/>
    <p:sldLayoutId id="2147484024" r:id="rId17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Relationship Id="rId4" Type="http://schemas.microsoft.com/office/2007/relationships/hdphoto" Target="../media/hdphoto1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491880" cy="6858000"/>
          </a:xfrm>
          <a:prstGeom prst="rect">
            <a:avLst/>
          </a:prstGeom>
          <a:solidFill>
            <a:srgbClr val="64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38615" y="1340770"/>
            <a:ext cx="7690036" cy="1986621"/>
          </a:xfrm>
        </p:spPr>
        <p:txBody>
          <a:bodyPr>
            <a:noAutofit/>
          </a:bodyPr>
          <a:lstStyle/>
          <a:p>
            <a:pPr algn="l"/>
            <a:r>
              <a:rPr lang="ru-RU" sz="4800" dirty="0">
                <a:solidFill>
                  <a:srgbClr val="649892"/>
                </a:solidFill>
                <a:latin typeface="Oranienbaum" pitchFamily="2" charset="0"/>
              </a:rPr>
              <a:t>Депрессии у детей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5871" y="4496151"/>
            <a:ext cx="6688764" cy="1597179"/>
          </a:xfrm>
        </p:spPr>
        <p:txBody>
          <a:bodyPr>
            <a:normAutofit/>
          </a:bodyPr>
          <a:lstStyle/>
          <a:p>
            <a:pPr algn="r"/>
            <a:endParaRPr lang="ru-RU" sz="2400" baseline="30000" dirty="0">
              <a:solidFill>
                <a:srgbClr val="425857"/>
              </a:solidFill>
              <a:latin typeface="Vremena" pitchFamily="50" charset="0"/>
            </a:endParaRPr>
          </a:p>
        </p:txBody>
      </p:sp>
      <p:pic>
        <p:nvPicPr>
          <p:cNvPr id="1036" name="Picture 12" descr="C:\JUMP\психбольница\PSY\логотип_бол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36" y="1556792"/>
            <a:ext cx="2872703" cy="337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521232" y="0"/>
            <a:ext cx="0" cy="6858000"/>
          </a:xfrm>
          <a:prstGeom prst="line">
            <a:avLst/>
          </a:prstGeom>
          <a:ln w="38100">
            <a:solidFill>
              <a:srgbClr val="F8D6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0" name="Picture 16" descr="C:\JUMP\психбольница\PSY\полоска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768" y="3868356"/>
            <a:ext cx="7776864" cy="42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Равнобедренный треугольник 11"/>
          <p:cNvSpPr/>
          <p:nvPr/>
        </p:nvSpPr>
        <p:spPr>
          <a:xfrm rot="5400000">
            <a:off x="3442573" y="4134867"/>
            <a:ext cx="360040" cy="144016"/>
          </a:xfrm>
          <a:prstGeom prst="triangle">
            <a:avLst/>
          </a:prstGeom>
          <a:solidFill>
            <a:srgbClr val="F8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38615" y="4496151"/>
            <a:ext cx="7185977" cy="1959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aseline="30000">
                <a:solidFill>
                  <a:srgbClr val="4258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Косова Татьяна Нестеровна</a:t>
            </a:r>
          </a:p>
          <a:p>
            <a:r>
              <a:rPr lang="ru-RU" sz="2800" baseline="30000">
                <a:solidFill>
                  <a:srgbClr val="4258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 диспансерным отделением по обслуживанию детского населения</a:t>
            </a:r>
            <a:r>
              <a:rPr lang="en-US" sz="2800" baseline="30000">
                <a:solidFill>
                  <a:srgbClr val="4258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aseline="30000">
                <a:solidFill>
                  <a:srgbClr val="4258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aseline="30000">
                <a:solidFill>
                  <a:srgbClr val="4258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ГБУЗ СК «Ставропольская краевая клиническая </a:t>
            </a:r>
          </a:p>
          <a:p>
            <a:r>
              <a:rPr lang="ru-RU" sz="2800" baseline="30000">
                <a:solidFill>
                  <a:srgbClr val="4258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Специализированная психиатрическая больница №1»</a:t>
            </a:r>
            <a:r>
              <a:rPr lang="en-US" sz="2800" baseline="30000">
                <a:solidFill>
                  <a:srgbClr val="4258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aseline="30000">
                <a:solidFill>
                  <a:srgbClr val="4258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aseline="30000">
                <a:solidFill>
                  <a:srgbClr val="4258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детский психиатр Ставропольского края</a:t>
            </a:r>
            <a:endParaRPr lang="ru-RU" sz="2800" dirty="0">
              <a:solidFill>
                <a:srgbClr val="42585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0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Тяжесть расстройства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07368" y="1484784"/>
            <a:ext cx="11521280" cy="4896544"/>
          </a:xfrm>
        </p:spPr>
        <p:txBody>
          <a:bodyPr>
            <a:noAutofit/>
          </a:bodyPr>
          <a:lstStyle/>
          <a:p>
            <a:r>
              <a:rPr lang="ru-RU" sz="2800" dirty="0"/>
              <a:t>Депрессивный эпизод легкой степени (F32.0)диагностируется, когда у пациента наблюдаются 2 основных симптома и, хотя бы один дополнительный. </a:t>
            </a:r>
          </a:p>
          <a:p>
            <a:r>
              <a:rPr lang="ru-RU" sz="2800" dirty="0"/>
              <a:t>Депрессивный эпизод средней тяжести (F32.1) рекомендовано определять при наличии не менее 2 основных и нескольких дополнительных (чтобы в сумме было не менее 6 симптомов). </a:t>
            </a:r>
          </a:p>
          <a:p>
            <a:r>
              <a:rPr lang="ru-RU" sz="2800" dirty="0"/>
              <a:t>Тяжелый депрессивный эпизод без психотических симптомов(F32.2) --присутствуют все три основных симптома и не менее 5 дополнительных. </a:t>
            </a:r>
          </a:p>
          <a:p>
            <a:r>
              <a:rPr lang="ru-RU" sz="2800" dirty="0"/>
              <a:t>Если у пациента выражены такие симптомы как ажитация или заторможенность, и он затрудняется либо отказывается сообщить о значительной части симптоматики, то необходимо расценивать состояние как тяжелое. 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71592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endParaRPr lang="ru-RU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07368" y="1199302"/>
            <a:ext cx="11593288" cy="5658698"/>
          </a:xfrm>
        </p:spPr>
        <p:txBody>
          <a:bodyPr>
            <a:normAutofit fontScale="77500" lnSpcReduction="20000"/>
          </a:bodyPr>
          <a:lstStyle/>
          <a:p>
            <a:r>
              <a:rPr lang="ru-RU" sz="4100" dirty="0" smtClean="0"/>
              <a:t>В </a:t>
            </a:r>
            <a:r>
              <a:rPr lang="ru-RU" sz="4100" dirty="0"/>
              <a:t>детском и подростковом возрасте на психическое состояние значительное влияние оказывают </a:t>
            </a:r>
            <a:r>
              <a:rPr lang="ru-RU" sz="4100" dirty="0" err="1"/>
              <a:t>микросоциальные</a:t>
            </a:r>
            <a:r>
              <a:rPr lang="ru-RU" sz="4100" dirty="0"/>
              <a:t> факторы – семья, школа и др. Поэтому без учета воздействия этих факторов и уровня функционирования ребенка не следует определять тяжесть </a:t>
            </a:r>
            <a:r>
              <a:rPr lang="ru-RU" sz="4100" dirty="0" smtClean="0"/>
              <a:t>заболевания.</a:t>
            </a:r>
          </a:p>
          <a:p>
            <a:r>
              <a:rPr lang="ru-RU" sz="4100" dirty="0" smtClean="0"/>
              <a:t>Для  диагностики депрессии симптомы должны наблюдаться по крайней мере 2 недели и присутствовать в течение большей части дня. </a:t>
            </a:r>
            <a:r>
              <a:rPr lang="ru-RU" sz="4100" dirty="0"/>
              <a:t>В анамнезе не должно отмечаться </a:t>
            </a:r>
            <a:r>
              <a:rPr lang="ru-RU" sz="4100" dirty="0" err="1"/>
              <a:t>гипоманиакальных</a:t>
            </a:r>
            <a:r>
              <a:rPr lang="ru-RU" sz="4100" dirty="0"/>
              <a:t> или маниакальных симптомов, отвечающих критериям маниакального или </a:t>
            </a:r>
            <a:r>
              <a:rPr lang="ru-RU" sz="4100" dirty="0" err="1"/>
              <a:t>гипоманиакального</a:t>
            </a:r>
            <a:r>
              <a:rPr lang="ru-RU" sz="4100" dirty="0"/>
              <a:t> эпизода </a:t>
            </a:r>
            <a:r>
              <a:rPr lang="ru-RU" sz="4100" dirty="0" smtClean="0"/>
              <a:t>F30. Депрессию </a:t>
            </a:r>
            <a:r>
              <a:rPr lang="ru-RU" sz="4100" dirty="0"/>
              <a:t>нельзя связать с употреблением </a:t>
            </a:r>
            <a:r>
              <a:rPr lang="ru-RU" sz="4100" dirty="0" err="1"/>
              <a:t>психоактивного</a:t>
            </a:r>
            <a:r>
              <a:rPr lang="ru-RU" sz="4100" dirty="0"/>
              <a:t> вещества (F10-F19) или любым органическим психическим расстройством (F00-F09). </a:t>
            </a:r>
          </a:p>
          <a:p>
            <a:r>
              <a:rPr lang="ru-RU" sz="4100" dirty="0"/>
              <a:t>Пятый пункт используется для определения наличия соматического синдрома, например, F32.X0 – без соматических симптомов, F32.X1 – с соматическими симптомами. 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4184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Самоповреждающие</a:t>
            </a:r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действия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35360" y="1268760"/>
            <a:ext cx="10747936" cy="5112568"/>
          </a:xfrm>
        </p:spPr>
        <p:txBody>
          <a:bodyPr>
            <a:normAutofit/>
          </a:bodyPr>
          <a:lstStyle/>
          <a:p>
            <a:r>
              <a:rPr lang="ru-RU" sz="2800" i="1" dirty="0" err="1"/>
              <a:t>Самоповреждающие</a:t>
            </a:r>
            <a:r>
              <a:rPr lang="ru-RU" sz="2800" i="1" dirty="0"/>
              <a:t> действия </a:t>
            </a:r>
            <a:r>
              <a:rPr lang="ru-RU" sz="2800" dirty="0"/>
              <a:t>должны регистрироваться дополнительным кодом из Класса XX МКБ-10 (X60 - X84 -- Преднамеренное самоповреждение). </a:t>
            </a:r>
            <a:r>
              <a:rPr lang="ru-RU" sz="2800" dirty="0" smtClean="0"/>
              <a:t>Категория </a:t>
            </a:r>
            <a:r>
              <a:rPr lang="ru-RU" sz="2800" dirty="0"/>
              <a:t>легкого (F32.0х), умеренного (F32.1х) и тяжелого (F32.2 и F32.3х) депрессивного эпизода должна использоваться для квалификации единичного (первого) депрессивного эпизода. Повторные депрессивные эпизоды </a:t>
            </a:r>
            <a:r>
              <a:rPr lang="ru-RU" sz="2800" dirty="0" smtClean="0"/>
              <a:t> квалифицируются </a:t>
            </a:r>
            <a:r>
              <a:rPr lang="ru-RU" sz="2800" dirty="0"/>
              <a:t>в разделе рекуррентного депрессивного расстройства (F33.-) 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0" y="3859671"/>
            <a:ext cx="5544616" cy="288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93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Особенности проявления клинической симптоматики у детей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63352" y="1412776"/>
            <a:ext cx="11737304" cy="4968552"/>
          </a:xfrm>
        </p:spPr>
        <p:txBody>
          <a:bodyPr>
            <a:noAutofit/>
          </a:bodyPr>
          <a:lstStyle/>
          <a:p>
            <a:r>
              <a:rPr lang="ru-RU" sz="2800" i="1" dirty="0"/>
              <a:t>Сниженное настроение. </a:t>
            </a:r>
            <a:r>
              <a:rPr lang="ru-RU" sz="2800" dirty="0"/>
              <a:t>Маленький пациент далеко не всегда умеет описать свое эмоциональное состояние, поэтому важную информацию можно получить от </a:t>
            </a:r>
            <a:r>
              <a:rPr lang="ru-RU" sz="2800" dirty="0" smtClean="0"/>
              <a:t>родителей. </a:t>
            </a:r>
            <a:r>
              <a:rPr lang="ru-RU" sz="2800" dirty="0"/>
              <a:t>Ребенок с депрессией может выглядеть излишне серьезным, в нем нет обычных для его возраста живости, непосредственности, любознательности и болтливости. Близкие могут отмечать, что он не такой веселый как его сверстники. Окружающие считают, что он серьезен не по годам, держится как «маленький старичок». Он часто капризничает, плачет из-за незначительных поводов, обижается на других. </a:t>
            </a:r>
          </a:p>
          <a:p>
            <a:r>
              <a:rPr lang="ru-RU" sz="2800" dirty="0"/>
              <a:t>В подростковом возрасте проявления депрессивного аффекта более отчетливы и типичны. Дети уже в большинстве могут дифференцировано описывать свои переживания и охарактеризовать свое настроение как грустное, унылое, скучное. 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7594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Утрата интересов и способности получать удовольствия.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19336" y="1340768"/>
            <a:ext cx="6480720" cy="5256584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Прежние </a:t>
            </a:r>
            <a:r>
              <a:rPr lang="ru-RU" sz="2800" dirty="0"/>
              <a:t>увлечения становятся неинтересными ребенку. </a:t>
            </a:r>
            <a:r>
              <a:rPr lang="ru-RU" sz="2800" dirty="0" smtClean="0"/>
              <a:t>Он </a:t>
            </a:r>
            <a:r>
              <a:rPr lang="ru-RU" sz="2800" dirty="0"/>
              <a:t>перестает играть с любимым домашним животным, отказывается под разными предлогами посещать </a:t>
            </a:r>
            <a:r>
              <a:rPr lang="ru-RU" sz="2800" dirty="0" err="1"/>
              <a:t>кружкѝ</a:t>
            </a:r>
            <a:r>
              <a:rPr lang="ru-RU" sz="2800" dirty="0"/>
              <a:t>, на которые раньше ходил с удовольствием. Ребенок становится менее общительным и не стремится поиграть со сверстниками. Скука как частая жалоба у депрессивных детей любого возраста может рассматриваться в качестве патогномоничного симптома депрессии, и определяется утратой интересов к прежним увлечениям и окружающему миру в целом. </a:t>
            </a:r>
          </a:p>
          <a:p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164" y="2183589"/>
            <a:ext cx="4830027" cy="328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7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Снижение активности, повышенная утомляемость.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07368" y="1412776"/>
            <a:ext cx="11593288" cy="49685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Родители </a:t>
            </a:r>
            <a:r>
              <a:rPr lang="ru-RU" sz="3200" dirty="0"/>
              <a:t>могут обратить внимание на то, ребенок чаще стал жаловаться на усталость от привычной нагрузки, капризничает, как им кажется, без причины. После школы ребенку хочется отдохнуть, полежать; его с трудом удается посадить выполнять домашние задания. 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3220660"/>
            <a:ext cx="5688632" cy="336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77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Сниженная способность к сосредоточению и вниманию.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35360" y="1412776"/>
            <a:ext cx="6696744" cy="571322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Этот </a:t>
            </a:r>
            <a:r>
              <a:rPr lang="ru-RU" sz="3200" dirty="0"/>
              <a:t>симптом больше всего беспокоит родителей, поскольку снижается успеваемость ребенка, возникают трудности в усвоении программы, неусидчивость на занятиях. Окружающие могут упрекать тем, что он ленится. Сам пациент может жаловаться на ухудшение памяти, трудности сосредоточения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1700808"/>
            <a:ext cx="3577580" cy="357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3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Сниженная самооценка и чувство неуверенности в </a:t>
            </a:r>
            <a:r>
              <a:rPr lang="ru-RU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себе</a:t>
            </a:r>
            <a:endParaRPr lang="ru-RU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328" y="1412776"/>
            <a:ext cx="12025336" cy="49685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Проявляются </a:t>
            </a:r>
            <a:r>
              <a:rPr lang="ru-RU" sz="3200" dirty="0"/>
              <a:t>прежде всего в общении со сверстниками. Ребенок начинает избегать ситуаций, носящих проверочный или соревновательный характер; заранее настроен на неуспех. Сравнивая себя с другими отмечает свои недостатки (глупый, ленивый, слабый, некрасивый и пр</a:t>
            </a:r>
            <a:r>
              <a:rPr lang="ru-RU" sz="3200" dirty="0" smtClean="0"/>
              <a:t>.). </a:t>
            </a:r>
            <a:endParaRPr lang="ru-RU" sz="3200" dirty="0"/>
          </a:p>
          <a:p>
            <a:r>
              <a:rPr lang="ru-RU" sz="3200" dirty="0"/>
              <a:t> 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3477869"/>
            <a:ext cx="5127816" cy="326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52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Идеи виновности и уничижения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63352" y="1268760"/>
            <a:ext cx="11809312" cy="5112568"/>
          </a:xfrm>
        </p:spPr>
        <p:txBody>
          <a:bodyPr>
            <a:normAutofit/>
          </a:bodyPr>
          <a:lstStyle/>
          <a:p>
            <a:r>
              <a:rPr lang="ru-RU" sz="3200" dirty="0"/>
              <a:t>М</a:t>
            </a:r>
            <a:r>
              <a:rPr lang="ru-RU" sz="3200" dirty="0" smtClean="0"/>
              <a:t>огут </a:t>
            </a:r>
            <a:r>
              <a:rPr lang="ru-RU" sz="3200" dirty="0"/>
              <a:t>наблюдаться даже при легкой депрессии. Ребенок задает вопросы родителям, хотели они, чтобы он родился, не бросят ли его, если он будет плохо учиться и т.п. Часты высказывания «меня никто не любит», «мама, роди меня обратно», «уйду от вас». Депрессивный ребёнок отказывается от подарков, просит не покупать ему новые вещи. </a:t>
            </a:r>
          </a:p>
          <a:p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3789040"/>
            <a:ext cx="4896544" cy="284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72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Мрачное и пессимистическое видение будущего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91344" y="1340768"/>
            <a:ext cx="11881320" cy="504056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 </a:t>
            </a:r>
            <a:r>
              <a:rPr lang="ru-RU" sz="3200" dirty="0"/>
              <a:t>Ребенок может высказывать опасения, направленные в будущее: страх никогда не вырасти, не стать взрослым или желание всегда оставаться маленьким. В более старшем возрасте у пациента возникает неуверенность в своей социальной успешности в будущем. 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8" y="2996952"/>
            <a:ext cx="4752528" cy="36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80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Определение</a:t>
            </a:r>
            <a:endParaRPr lang="ru-RU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91344" y="1412776"/>
            <a:ext cx="10891952" cy="5688632"/>
          </a:xfrm>
        </p:spPr>
        <p:txBody>
          <a:bodyPr>
            <a:normAutofit/>
          </a:bodyPr>
          <a:lstStyle/>
          <a:p>
            <a:r>
              <a:rPr lang="ru-RU" sz="3200" dirty="0"/>
              <a:t>ДЕПРЕССИЯ - аффективный синдром, основными проявлениями которого служат сниженное настроение, потеря интересов и способности получать удовольствие. </a:t>
            </a:r>
          </a:p>
          <a:p>
            <a:r>
              <a:rPr lang="ru-RU" sz="3200" dirty="0"/>
              <a:t>В детском возрасте депрессия редко соответствует классическим описаниям , выступая в атипичной либо в маскированной форме, и сопровождается </a:t>
            </a:r>
            <a:r>
              <a:rPr lang="ru-RU" sz="3200" dirty="0" err="1"/>
              <a:t>коморбидными</a:t>
            </a:r>
            <a:r>
              <a:rPr lang="ru-RU" sz="3200" dirty="0"/>
              <a:t> нарушениями психической деятельности и поведения. </a:t>
            </a:r>
          </a:p>
          <a:p>
            <a:r>
              <a:rPr lang="ru-RU" sz="3200" dirty="0"/>
              <a:t>Депрессия у детей и подростков является серьезным психическим расстройством с высокой степенью </a:t>
            </a:r>
            <a:r>
              <a:rPr lang="ru-RU" sz="3200" dirty="0" err="1"/>
              <a:t>хронизации</a:t>
            </a:r>
            <a:r>
              <a:rPr lang="ru-RU" sz="3200" dirty="0"/>
              <a:t> и суицидальным риском. </a:t>
            </a:r>
          </a:p>
        </p:txBody>
      </p:sp>
    </p:spTree>
    <p:extLst>
      <p:ext uri="{BB962C8B-B14F-4D97-AF65-F5344CB8AC3E}">
        <p14:creationId xmlns:p14="http://schemas.microsoft.com/office/powerpoint/2010/main" val="113936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Идеи или действия, направленные на самоповреждение или суицид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19336" y="1412776"/>
            <a:ext cx="11953328" cy="4968552"/>
          </a:xfrm>
        </p:spPr>
        <p:txBody>
          <a:bodyPr>
            <a:noAutofit/>
          </a:bodyPr>
          <a:lstStyle/>
          <a:p>
            <a:r>
              <a:rPr lang="ru-RU" sz="2800" dirty="0"/>
              <a:t>Х</a:t>
            </a:r>
            <a:r>
              <a:rPr lang="ru-RU" sz="2800" dirty="0" smtClean="0"/>
              <a:t>арактерны </a:t>
            </a:r>
            <a:r>
              <a:rPr lang="ru-RU" sz="2800" dirty="0"/>
              <a:t>в большей степени для пациентов подросткового возраста. Чтобы заглушить болезненные переживания, душевную боль пациенты наносят себе порезы, прижигают кожу. При этом суицидального смысла эти самоповреждения не несут. Как правило, </a:t>
            </a:r>
            <a:r>
              <a:rPr lang="ru-RU" sz="2800" dirty="0" err="1"/>
              <a:t>аутоагрессия</a:t>
            </a:r>
            <a:r>
              <a:rPr lang="ru-RU" sz="2800" dirty="0"/>
              <a:t> характерна для подростков с </a:t>
            </a:r>
            <a:r>
              <a:rPr lang="ru-RU" sz="2800" dirty="0" err="1"/>
              <a:t>алекситимией</a:t>
            </a:r>
            <a:r>
              <a:rPr lang="ru-RU" sz="2800" dirty="0"/>
              <a:t>, а также находящихся в ситуации эмоциональной депривации. Суицидальный риск в подростковом возрасте достаточно высок даже </a:t>
            </a:r>
            <a:r>
              <a:rPr lang="ru-RU" sz="2800" dirty="0" smtClean="0"/>
              <a:t> при неглубокой </a:t>
            </a:r>
            <a:r>
              <a:rPr lang="ru-RU" sz="2800" dirty="0"/>
              <a:t>депрессии и может быть спровоцирован неправильным поведением близких, обидами от сверстников, учителей, отсутствием в нужный момент поддержки близкими. Знаки </a:t>
            </a:r>
            <a:r>
              <a:rPr lang="ru-RU" sz="2800" dirty="0" err="1"/>
              <a:t>пресуицидального</a:t>
            </a:r>
            <a:r>
              <a:rPr lang="ru-RU" sz="2800" dirty="0"/>
              <a:t> </a:t>
            </a:r>
            <a:r>
              <a:rPr lang="ru-RU" sz="2800" dirty="0" smtClean="0"/>
              <a:t>поведения:</a:t>
            </a:r>
            <a:endParaRPr lang="ru-RU" sz="2800" dirty="0"/>
          </a:p>
          <a:p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/>
              <a:t>разговорах звучит тема смерти, смысла жизни; посещает сайты, где обсуждаются суициды; раздаривает свои вещи; быстрые и внезапные смены настроения; бессонница, ранние пробуждения; приступы тревоги, беспокойства; отказ от общения, уход в себя 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42929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Нарушенный сон</a:t>
            </a:r>
            <a:endParaRPr lang="ru-RU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91344" y="1484784"/>
            <a:ext cx="5976664" cy="4752528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 </a:t>
            </a:r>
            <a:r>
              <a:rPr lang="ru-RU" sz="2800" dirty="0"/>
              <a:t>Нарушение сна может быть одним из инициальных проявлений депрессии. Для детей дошкольного возраста характерны трудности засыпания, вызванные страхами разнообразного содержания (чаще темноты, одиночества), сокращение общей продолжительности сна</a:t>
            </a:r>
            <a:r>
              <a:rPr lang="ru-RU" sz="2800" dirty="0" smtClean="0"/>
              <a:t>, страшные </a:t>
            </a:r>
            <a:r>
              <a:rPr lang="ru-RU" sz="2800" dirty="0"/>
              <a:t>сновидения, ранние пробуждении. В более старшем возрасте при диагностике нарушения сна необходимо исключить фактор </a:t>
            </a:r>
            <a:r>
              <a:rPr lang="ru-RU" sz="2800" dirty="0" err="1"/>
              <a:t>компъютерной</a:t>
            </a:r>
            <a:r>
              <a:rPr lang="ru-RU" sz="2800" dirty="0"/>
              <a:t> зависимости и связанное с ней нарушение режима. </a:t>
            </a:r>
          </a:p>
          <a:p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04864"/>
            <a:ext cx="5947420" cy="396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8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Сниженный аппетит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07368" y="1340768"/>
            <a:ext cx="11593288" cy="5040560"/>
          </a:xfrm>
        </p:spPr>
        <p:txBody>
          <a:bodyPr>
            <a:normAutofit/>
          </a:bodyPr>
          <a:lstStyle/>
          <a:p>
            <a:r>
              <a:rPr lang="ru-RU" sz="2800" dirty="0"/>
              <a:t>В</a:t>
            </a:r>
            <a:r>
              <a:rPr lang="ru-RU" sz="2800" dirty="0" smtClean="0"/>
              <a:t>стречается </a:t>
            </a:r>
            <a:r>
              <a:rPr lang="ru-RU" sz="2800" dirty="0"/>
              <a:t>с одинаковой частотой во всех возрастных группах при депрессивном расстройстве. С</a:t>
            </a:r>
            <a:r>
              <a:rPr lang="ru-RU" sz="2800" dirty="0" smtClean="0"/>
              <a:t>нижение </a:t>
            </a:r>
            <a:r>
              <a:rPr lang="ru-RU" sz="2800" dirty="0"/>
              <a:t>аппетита может </a:t>
            </a:r>
            <a:r>
              <a:rPr lang="ru-RU" sz="2800" dirty="0" smtClean="0"/>
              <a:t>проявляться избирательностью </a:t>
            </a:r>
            <a:r>
              <a:rPr lang="ru-RU" sz="2800" dirty="0"/>
              <a:t>в еде, когда при отказе от регулярных приемов пищи ребенок не отказывает себе в лакомствах и </a:t>
            </a:r>
            <a:r>
              <a:rPr lang="ru-RU" sz="2800" dirty="0" smtClean="0"/>
              <a:t>сладостях. </a:t>
            </a:r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/>
              <a:t>подростковом возрасте </a:t>
            </a:r>
            <a:r>
              <a:rPr lang="ru-RU" sz="2800" dirty="0" smtClean="0"/>
              <a:t>необходимо </a:t>
            </a:r>
            <a:r>
              <a:rPr lang="ru-RU" sz="2800" dirty="0"/>
              <a:t>исключать </a:t>
            </a:r>
            <a:r>
              <a:rPr lang="ru-RU" sz="2800" dirty="0" err="1"/>
              <a:t>дисморфофобические</a:t>
            </a:r>
            <a:r>
              <a:rPr lang="ru-RU" sz="2800" dirty="0"/>
              <a:t> переживания, нервную анорексию. </a:t>
            </a:r>
          </a:p>
          <a:p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533353"/>
            <a:ext cx="4646290" cy="308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67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Соматические симптомы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63352" y="1412776"/>
            <a:ext cx="11737304" cy="49685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 депрессии наблюдаются во всех возрастных группах, но чаще в младшем возрасте. Порой эти симптомы маскируют проявления депрессии, и родители, прежде чем обратиться к психиатру, неоднократно обследуют ребенка у врачей-интернистов по поводу болей в животе, рвоты, запоров, субфебрильной температуры, головных болей или других физических симптомов. </a:t>
            </a:r>
          </a:p>
          <a:p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3230786"/>
            <a:ext cx="3162428" cy="316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56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Дифференциальный диагноз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07368" y="1412776"/>
            <a:ext cx="11521280" cy="4968552"/>
          </a:xfrm>
        </p:spPr>
        <p:txBody>
          <a:bodyPr>
            <a:normAutofit/>
          </a:bodyPr>
          <a:lstStyle/>
          <a:p>
            <a:r>
              <a:rPr lang="ru-RU" sz="3200" dirty="0"/>
              <a:t>Н</a:t>
            </a:r>
            <a:r>
              <a:rPr lang="ru-RU" sz="3200" dirty="0" smtClean="0"/>
              <a:t>еобходимо </a:t>
            </a:r>
            <a:r>
              <a:rPr lang="ru-RU" sz="3200" dirty="0"/>
              <a:t>проводить с синдромом дефицита внимания с </a:t>
            </a:r>
            <a:r>
              <a:rPr lang="ru-RU" sz="3200" dirty="0" err="1"/>
              <a:t>гиперактивностью</a:t>
            </a:r>
            <a:r>
              <a:rPr lang="ru-RU" sz="3200" dirty="0"/>
              <a:t>, шизофренией, нарушением поведения, тревожным расстройством, злоупотреблением </a:t>
            </a:r>
            <a:r>
              <a:rPr lang="ru-RU" sz="3200" dirty="0" err="1"/>
              <a:t>психоактивными</a:t>
            </a:r>
            <a:r>
              <a:rPr lang="ru-RU" sz="3200" dirty="0"/>
              <a:t> веществами. </a:t>
            </a:r>
          </a:p>
          <a:p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3140968"/>
            <a:ext cx="8280920" cy="342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27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ОРГАНИЗАЦИИ ПОМОЩИ ДЕТЯМ И ПОДРОСТКАМС </a:t>
            </a:r>
            <a:r>
              <a:rPr lang="ru-RU" sz="27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НЕПСИХОТИЧЕСКОЙ</a:t>
            </a:r>
            <a:br>
              <a:rPr lang="ru-RU" sz="27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7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ДЕПРЕССИЕЙ </a:t>
            </a:r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91344" y="1340768"/>
            <a:ext cx="11881320" cy="4896544"/>
          </a:xfrm>
        </p:spPr>
        <p:txBody>
          <a:bodyPr>
            <a:noAutofit/>
          </a:bodyPr>
          <a:lstStyle/>
          <a:p>
            <a:r>
              <a:rPr lang="ru-RU" sz="2800" dirty="0" smtClean="0"/>
              <a:t>Эффективная </a:t>
            </a:r>
            <a:r>
              <a:rPr lang="ru-RU" sz="2800" dirty="0"/>
              <a:t>помощь детям и подросткам с </a:t>
            </a:r>
            <a:r>
              <a:rPr lang="ru-RU" sz="2800" dirty="0" err="1"/>
              <a:t>непсихотической</a:t>
            </a:r>
            <a:r>
              <a:rPr lang="ru-RU" sz="2800" dirty="0"/>
              <a:t> депрессией должна включать три вида</a:t>
            </a:r>
            <a:r>
              <a:rPr lang="ru-RU" sz="2800" dirty="0" smtClean="0"/>
              <a:t>:</a:t>
            </a:r>
          </a:p>
          <a:p>
            <a:r>
              <a:rPr lang="ru-RU" sz="2800" b="1" dirty="0" smtClean="0"/>
              <a:t>       -      психосоциальная</a:t>
            </a:r>
            <a:r>
              <a:rPr lang="ru-RU" sz="2800" b="1" dirty="0"/>
              <a:t>;</a:t>
            </a:r>
            <a:r>
              <a:rPr lang="ru-RU" sz="2800" b="1" dirty="0" smtClean="0"/>
              <a:t> </a:t>
            </a:r>
          </a:p>
          <a:p>
            <a:r>
              <a:rPr lang="ru-RU" sz="2800" b="1" dirty="0" smtClean="0"/>
              <a:t>       -      медикаментозная; </a:t>
            </a:r>
            <a:endParaRPr lang="ru-RU" sz="2800" b="1" dirty="0"/>
          </a:p>
          <a:p>
            <a:r>
              <a:rPr lang="ru-RU" sz="2800" b="1" dirty="0" smtClean="0"/>
              <a:t>       -      психотерапевтическая</a:t>
            </a:r>
            <a:r>
              <a:rPr lang="ru-RU" sz="2800" b="1" dirty="0"/>
              <a:t>. 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Психосоциальная </a:t>
            </a:r>
            <a:r>
              <a:rPr lang="ru-RU" sz="2800" b="1" dirty="0"/>
              <a:t>помощь </a:t>
            </a:r>
            <a:r>
              <a:rPr lang="ru-RU" sz="2800" dirty="0"/>
              <a:t>подразумевает выявление и коррекция имеющихся </a:t>
            </a:r>
            <a:r>
              <a:rPr lang="ru-RU" sz="2800" dirty="0" err="1"/>
              <a:t>микросоциальных</a:t>
            </a:r>
            <a:r>
              <a:rPr lang="ru-RU" sz="2800" dirty="0"/>
              <a:t> проблем, прежде всего внутрисемейных, в том числе конфликтных отношений между значимыми родственниками, неправильных воспитательных подходов, применяемых к ребенку, трудностей в детском коллективе. 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4910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Форма оказания помощи.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91344" y="1340768"/>
            <a:ext cx="11881320" cy="50405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 </a:t>
            </a:r>
            <a:r>
              <a:rPr lang="ru-RU" sz="2800" dirty="0"/>
              <a:t>лёгких и умеренных типах НД при отсутствии у пациента суицидальных намерений рекомендовано оказание помощи в амбулаторных условиях. При тяжелой степени, а также выявленных суицидальных мыслях необходимо лечение в условиях стационара. Наличие суицидальной попытки в анамнезе свидетельствует о безусловной необходимости надзора и лечения пациента в условиях стационара. 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3645024"/>
            <a:ext cx="4944750" cy="300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1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Форма оказания помощи.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07368" y="1340768"/>
            <a:ext cx="11593288" cy="5040560"/>
          </a:xfrm>
        </p:spPr>
        <p:txBody>
          <a:bodyPr>
            <a:normAutofit/>
          </a:bodyPr>
          <a:lstStyle/>
          <a:p>
            <a:r>
              <a:rPr lang="ru-RU" sz="2800" dirty="0"/>
              <a:t>При легких формах НД рекомендовано наблюдение за пациентом в течении 5-6 недель и оказание ему не протяжении этого времени психотерапевтической помощи</a:t>
            </a:r>
            <a:r>
              <a:rPr lang="ru-RU" sz="2800" dirty="0" smtClean="0"/>
              <a:t>. </a:t>
            </a:r>
            <a:endParaRPr lang="ru-RU" sz="2800" dirty="0"/>
          </a:p>
          <a:p>
            <a:r>
              <a:rPr lang="ru-RU" sz="2800" dirty="0"/>
              <a:t>НД средней и тяжелой степени требуют назначения комплексной терапии –медикаментозного и психотерапевтического лечения.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3308986"/>
            <a:ext cx="5040560" cy="33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4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Медикаментозное лечение</a:t>
            </a:r>
            <a:endParaRPr lang="ru-RU" sz="2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263352" y="1484784"/>
            <a:ext cx="11665296" cy="4536504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         В качестве </a:t>
            </a:r>
            <a:r>
              <a:rPr lang="ru-RU" sz="3200" dirty="0"/>
              <a:t>препаратов первой линии </a:t>
            </a:r>
            <a:r>
              <a:rPr lang="ru-RU" sz="3200" dirty="0" smtClean="0"/>
              <a:t>используются антидепрессанты </a:t>
            </a:r>
            <a:r>
              <a:rPr lang="ru-RU" sz="3200" dirty="0"/>
              <a:t>из группы селективных ингибиторов обратного захвата </a:t>
            </a:r>
            <a:r>
              <a:rPr lang="ru-RU" sz="3200" b="1" dirty="0"/>
              <a:t>СИОЗС</a:t>
            </a:r>
            <a:r>
              <a:rPr lang="ru-RU" sz="3200" dirty="0"/>
              <a:t>. Доказанную клиническую эффективность для применения в детском возрасте имеет </a:t>
            </a:r>
            <a:r>
              <a:rPr lang="ru-RU" sz="3200" dirty="0" err="1"/>
              <a:t>флуоксетин</a:t>
            </a:r>
            <a:r>
              <a:rPr lang="ru-RU" sz="3200" dirty="0"/>
              <a:t> (с 8 лет) [</a:t>
            </a:r>
            <a:r>
              <a:rPr lang="ru-RU" sz="3200" i="1" dirty="0" err="1"/>
              <a:t>Amaya</a:t>
            </a:r>
            <a:r>
              <a:rPr lang="ru-RU" sz="3200" i="1" dirty="0"/>
              <a:t> M. M., </a:t>
            </a:r>
            <a:r>
              <a:rPr lang="ru-RU" sz="3200" i="1" dirty="0" err="1"/>
              <a:t>Reinecke</a:t>
            </a:r>
            <a:r>
              <a:rPr lang="ru-RU" sz="3200" i="1" dirty="0"/>
              <a:t> M. A., </a:t>
            </a:r>
            <a:r>
              <a:rPr lang="ru-RU" sz="3200" i="1" dirty="0" err="1"/>
              <a:t>Silva</a:t>
            </a:r>
            <a:r>
              <a:rPr lang="ru-RU" sz="3200" i="1" dirty="0"/>
              <a:t> S. G., </a:t>
            </a:r>
            <a:r>
              <a:rPr lang="ru-RU" sz="3200" i="1" dirty="0" err="1"/>
              <a:t>March</a:t>
            </a:r>
            <a:r>
              <a:rPr lang="ru-RU" sz="3200" i="1" dirty="0"/>
              <a:t> J. S., 2011)</a:t>
            </a:r>
            <a:r>
              <a:rPr lang="ru-RU" sz="3200" dirty="0"/>
              <a:t>]. Этот препарат наряду с </a:t>
            </a:r>
            <a:r>
              <a:rPr lang="ru-RU" sz="3200" dirty="0" err="1"/>
              <a:t>эсциталопрамом</a:t>
            </a:r>
            <a:r>
              <a:rPr lang="ru-RU" sz="3200" dirty="0"/>
              <a:t> (разрешенным к применению с 12 лет) рекомендован </a:t>
            </a:r>
            <a:r>
              <a:rPr lang="ru-RU" sz="3200" dirty="0" smtClean="0"/>
              <a:t> </a:t>
            </a:r>
            <a:r>
              <a:rPr lang="ru-RU" sz="3200" dirty="0"/>
              <a:t>для лечения </a:t>
            </a:r>
            <a:r>
              <a:rPr lang="ru-RU" sz="3200" dirty="0" smtClean="0"/>
              <a:t>депрессии. </a:t>
            </a:r>
          </a:p>
          <a:p>
            <a:r>
              <a:rPr lang="ru-RU" sz="3200" b="1" dirty="0" smtClean="0"/>
              <a:t>Трициклические </a:t>
            </a:r>
            <a:r>
              <a:rPr lang="ru-RU" sz="3200" b="1" dirty="0"/>
              <a:t>антидепрессанты </a:t>
            </a:r>
            <a:r>
              <a:rPr lang="ru-RU" sz="3200" dirty="0"/>
              <a:t>в большинстве стран, начиная с 2000 гг., были заменены на антидепрессанты нового </a:t>
            </a:r>
            <a:r>
              <a:rPr lang="ru-RU" sz="3200" dirty="0" smtClean="0"/>
              <a:t>поколения </a:t>
            </a:r>
            <a:r>
              <a:rPr lang="ru-RU" sz="3200" dirty="0"/>
              <a:t>в детском и подростковом </a:t>
            </a:r>
            <a:r>
              <a:rPr lang="ru-RU" sz="3200" dirty="0" smtClean="0"/>
              <a:t>возрасте.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0299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Антидепрессанты, применяемые у детей с </a:t>
            </a:r>
            <a:r>
              <a:rPr lang="ru-RU" sz="28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непсихотическими</a:t>
            </a:r>
            <a:r>
              <a:rPr lang="ru-RU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депрессиями в России и за рубежом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257984"/>
              </p:ext>
            </p:extLst>
          </p:nvPr>
        </p:nvGraphicFramePr>
        <p:xfrm>
          <a:off x="47329" y="1199302"/>
          <a:ext cx="12144671" cy="6046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18157"/>
                <a:gridCol w="3119857"/>
                <a:gridCol w="2102219"/>
                <a:gridCol w="2102219"/>
                <a:gridCol w="2102219"/>
              </a:tblGrid>
              <a:tr h="9501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Название препарата МНН (торговое название) </a:t>
                      </a:r>
                      <a:endParaRPr lang="ru-RU" sz="1600" b="1" u="none" strike="noStrike" kern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какого возраста показан, (лет) в РФ 	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какого возраста показан, (лет) за рубежом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Доза средняя суточная, (мг)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Доза максимальная суточная (мг)</a:t>
                      </a:r>
                      <a:endParaRPr lang="ru-RU" sz="1600" b="1" dirty="0"/>
                    </a:p>
                  </a:txBody>
                  <a:tcPr/>
                </a:tc>
              </a:tr>
              <a:tr h="662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strike="noStrike" kern="1200" baseline="0" dirty="0" err="1" smtClean="0"/>
                        <a:t>Сертралин</a:t>
                      </a:r>
                      <a:r>
                        <a:rPr lang="ru-RU" sz="1800" b="1" u="none" strike="noStrike" kern="1200" baseline="0" dirty="0" smtClean="0"/>
                        <a:t> 	</a:t>
                      </a:r>
                    </a:p>
                    <a:p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200</a:t>
                      </a:r>
                      <a:endParaRPr lang="ru-RU" sz="1800" b="1" dirty="0"/>
                    </a:p>
                  </a:txBody>
                  <a:tcPr/>
                </a:tc>
              </a:tr>
              <a:tr h="662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strike="noStrike" kern="1200" baseline="0" dirty="0" err="1" smtClean="0"/>
                        <a:t>Флувоксамин</a:t>
                      </a:r>
                      <a:r>
                        <a:rPr lang="ru-RU" sz="1800" b="1" u="none" strike="noStrike" kern="1200" baseline="0" dirty="0" smtClean="0"/>
                        <a:t> 	</a:t>
                      </a:r>
                    </a:p>
                    <a:p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150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300</a:t>
                      </a:r>
                      <a:endParaRPr lang="ru-RU" sz="1800" b="1" dirty="0"/>
                    </a:p>
                  </a:txBody>
                  <a:tcPr/>
                </a:tc>
              </a:tr>
              <a:tr h="662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strike="noStrike" kern="1200" baseline="0" dirty="0" err="1" smtClean="0"/>
                        <a:t>Пароксетин</a:t>
                      </a:r>
                      <a:r>
                        <a:rPr lang="ru-RU" sz="1800" b="1" u="none" strike="noStrike" kern="1200" baseline="0" dirty="0" smtClean="0"/>
                        <a:t> 	</a:t>
                      </a:r>
                    </a:p>
                    <a:p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40</a:t>
                      </a:r>
                      <a:endParaRPr lang="ru-RU" sz="1800" b="1" dirty="0"/>
                    </a:p>
                  </a:txBody>
                  <a:tcPr/>
                </a:tc>
              </a:tr>
              <a:tr h="1036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strike="noStrike" kern="1200" baseline="0" dirty="0" smtClean="0"/>
                        <a:t>Амитриптилин 	</a:t>
                      </a:r>
                    </a:p>
                    <a:p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kern="1200" baseline="0" dirty="0" smtClean="0"/>
                        <a:t>не используется 	</a:t>
                      </a:r>
                    </a:p>
                    <a:p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75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200</a:t>
                      </a:r>
                      <a:endParaRPr lang="ru-RU" sz="1800" b="1" dirty="0"/>
                    </a:p>
                  </a:txBody>
                  <a:tcPr/>
                </a:tc>
              </a:tr>
              <a:tr h="1036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strike="noStrike" kern="1200" baseline="0" dirty="0" err="1" smtClean="0"/>
                        <a:t>Имипрамин</a:t>
                      </a:r>
                      <a:r>
                        <a:rPr lang="ru-RU" sz="1800" b="1" u="none" strike="noStrike" kern="1200" baseline="0" dirty="0" smtClean="0"/>
                        <a:t> 	</a:t>
                      </a:r>
                    </a:p>
                    <a:p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kern="1200" baseline="0" dirty="0" smtClean="0"/>
                        <a:t>не используется 	</a:t>
                      </a:r>
                    </a:p>
                    <a:p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200</a:t>
                      </a:r>
                      <a:endParaRPr lang="ru-RU" sz="1800" b="1" dirty="0"/>
                    </a:p>
                  </a:txBody>
                  <a:tcPr/>
                </a:tc>
              </a:tr>
              <a:tr h="1036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strike="noStrike" kern="1200" baseline="0" dirty="0" err="1" smtClean="0"/>
                        <a:t>Кломипрамин</a:t>
                      </a:r>
                      <a:r>
                        <a:rPr lang="ru-RU" sz="1800" b="1" u="none" strike="noStrike" kern="1200" baseline="0" dirty="0" smtClean="0"/>
                        <a:t> 	</a:t>
                      </a:r>
                    </a:p>
                    <a:p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kern="1200" baseline="0" dirty="0" smtClean="0"/>
                        <a:t>не используется 	</a:t>
                      </a:r>
                    </a:p>
                    <a:p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200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91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Актуальность</a:t>
            </a:r>
            <a:endParaRPr lang="ru-RU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91344" y="1412776"/>
            <a:ext cx="11107976" cy="4752528"/>
          </a:xfrm>
        </p:spPr>
        <p:txBody>
          <a:bodyPr>
            <a:noAutofit/>
          </a:bodyPr>
          <a:lstStyle/>
          <a:p>
            <a:r>
              <a:rPr lang="ru-RU" sz="3200" dirty="0" smtClean="0"/>
              <a:t>Актуальность </a:t>
            </a:r>
            <a:r>
              <a:rPr lang="ru-RU" sz="3200" dirty="0"/>
              <a:t>обусловлена следующими проблемами: </a:t>
            </a:r>
          </a:p>
          <a:p>
            <a:r>
              <a:rPr lang="ru-RU" sz="3200" dirty="0"/>
              <a:t>- Широкой распространенностью </a:t>
            </a:r>
            <a:r>
              <a:rPr lang="ru-RU" sz="3200" dirty="0" err="1"/>
              <a:t>непсихотических</a:t>
            </a:r>
            <a:r>
              <a:rPr lang="ru-RU" sz="3200" dirty="0"/>
              <a:t> депрессий среди детского и подросткового населения </a:t>
            </a:r>
          </a:p>
          <a:p>
            <a:r>
              <a:rPr lang="ru-RU" sz="3200" dirty="0"/>
              <a:t>- Трудностями выявления и диагностики депрессий в детском и подростковом возрасте. </a:t>
            </a:r>
          </a:p>
          <a:p>
            <a:r>
              <a:rPr lang="ru-RU" sz="3200" dirty="0"/>
              <a:t>- </a:t>
            </a:r>
            <a:r>
              <a:rPr lang="ru-RU" sz="3200" dirty="0" err="1"/>
              <a:t>Атипичностью</a:t>
            </a:r>
            <a:r>
              <a:rPr lang="ru-RU" sz="3200" dirty="0"/>
              <a:t> (по сравнению с проявлениями у взрослых пациентов) и полиморфизмом клинической картины.  </a:t>
            </a:r>
          </a:p>
          <a:p>
            <a:r>
              <a:rPr lang="ru-RU" sz="3200" dirty="0"/>
              <a:t>- Высокой </a:t>
            </a:r>
            <a:r>
              <a:rPr lang="ru-RU" sz="3200" dirty="0" err="1"/>
              <a:t>коморбидностью</a:t>
            </a:r>
            <a:r>
              <a:rPr lang="ru-RU" sz="3200" dirty="0"/>
              <a:t> депрессий с другими психическими нарушениями. </a:t>
            </a:r>
          </a:p>
          <a:p>
            <a:r>
              <a:rPr lang="ru-RU" sz="3200" dirty="0"/>
              <a:t>- Ограничением доступности фармакотерапии возрастными рамками.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5597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260648"/>
            <a:ext cx="10518575" cy="48119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5400" y="1628800"/>
            <a:ext cx="111612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Частым </a:t>
            </a:r>
            <a:r>
              <a:rPr lang="ru-RU" sz="3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коморбидным</a:t>
            </a:r>
            <a:r>
              <a:rPr lang="ru-RU" sz="3200" dirty="0">
                <a:solidFill>
                  <a:srgbClr val="000000"/>
                </a:solidFill>
                <a:latin typeface="Calibri Light" panose="020F0302020204030204" pitchFamily="34" charset="0"/>
              </a:rPr>
              <a:t> состоянием НД у детей является тревога. При выявлении тревожной симптоматики необходимо купирование этого состояния одновременно с началом антидепрессивной терапии. Это связано с возможным усилением тревоги в первые дни после начала лечения СИОЗС </a:t>
            </a:r>
            <a:r>
              <a:rPr lang="ru-RU" sz="3200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и повышением </a:t>
            </a:r>
            <a:r>
              <a:rPr lang="ru-RU" sz="3200" dirty="0">
                <a:solidFill>
                  <a:srgbClr val="000000"/>
                </a:solidFill>
                <a:latin typeface="Calibri Light" panose="020F0302020204030204" pitchFamily="34" charset="0"/>
              </a:rPr>
              <a:t>суицидальной активности. </a:t>
            </a:r>
            <a:endParaRPr lang="ru-RU" sz="32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7193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655" y="188641"/>
            <a:ext cx="10603921" cy="115212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Нейролептики. </a:t>
            </a:r>
            <a:r>
              <a:rPr lang="ru-RU" dirty="0" err="1">
                <a:solidFill>
                  <a:schemeClr val="bg1"/>
                </a:solidFill>
              </a:rPr>
              <a:t>Тералиджен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9376" y="1628800"/>
            <a:ext cx="11089232" cy="4324684"/>
          </a:xfrm>
        </p:spPr>
        <p:txBody>
          <a:bodyPr>
            <a:normAutofit/>
          </a:bodyPr>
          <a:lstStyle/>
          <a:p>
            <a:pPr marL="393192" lvl="0" indent="-393192">
              <a:lnSpc>
                <a:spcPct val="90000"/>
              </a:lnSpc>
              <a:spcBef>
                <a:spcPts val="1800"/>
              </a:spcBef>
              <a:buClr>
                <a:srgbClr val="FFFFFF"/>
              </a:buClr>
              <a:buBlip>
                <a:blip r:embed="rId2"/>
              </a:buBlip>
              <a:defRPr/>
            </a:pPr>
            <a:r>
              <a:rPr lang="ru-RU" b="1" dirty="0">
                <a:solidFill>
                  <a:srgbClr val="000000">
                    <a:lumMod val="85000"/>
                    <a:lumOff val="15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История регистрации:</a:t>
            </a:r>
            <a:r>
              <a:rPr lang="ru-RU" dirty="0">
                <a:solidFill>
                  <a:srgbClr val="000000">
                    <a:lumMod val="85000"/>
                    <a:lumOff val="15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</a:t>
            </a:r>
          </a:p>
          <a:p>
            <a:pPr lvl="1" indent="-393192">
              <a:lnSpc>
                <a:spcPct val="120000"/>
              </a:lnSpc>
              <a:buClr>
                <a:srgbClr val="FFFFFF"/>
              </a:buClr>
              <a:defRPr/>
            </a:pPr>
            <a:r>
              <a:rPr lang="ru-RU" sz="24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Roboto Condensed" panose="020B0604020202020204" charset="0"/>
                <a:ea typeface="Roboto Condensed" panose="020B0604020202020204" charset="0"/>
              </a:rPr>
              <a:t>алимемазин</a:t>
            </a:r>
            <a:r>
              <a:rPr lang="ru-RU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Roboto Condensed" panose="020B0604020202020204" charset="0"/>
                <a:ea typeface="Roboto Condensed" panose="020B0604020202020204" charset="0"/>
              </a:rPr>
              <a:t> синтезирован во Франции  в 1958 г. </a:t>
            </a:r>
          </a:p>
          <a:p>
            <a:pPr lvl="1" indent="-393192">
              <a:lnSpc>
                <a:spcPct val="120000"/>
              </a:lnSpc>
              <a:buClr>
                <a:srgbClr val="FFFFFF"/>
              </a:buClr>
              <a:defRPr/>
            </a:pPr>
            <a:r>
              <a:rPr lang="ru-RU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Roboto Condensed" panose="020B0604020202020204" charset="0"/>
                <a:ea typeface="Roboto Condensed" panose="020B0604020202020204" charset="0"/>
              </a:rPr>
              <a:t>Продажа в РФ – с 2008 г</a:t>
            </a:r>
          </a:p>
          <a:p>
            <a:pPr marL="393192" lvl="0" indent="-393192">
              <a:lnSpc>
                <a:spcPct val="90000"/>
              </a:lnSpc>
              <a:spcBef>
                <a:spcPts val="1800"/>
              </a:spcBef>
              <a:buClr>
                <a:srgbClr val="FFFFFF"/>
              </a:buClr>
              <a:buBlip>
                <a:blip r:embed="rId2"/>
              </a:buBlip>
              <a:defRPr/>
            </a:pPr>
            <a:r>
              <a:rPr lang="ru-RU" b="1" dirty="0">
                <a:solidFill>
                  <a:srgbClr val="000000">
                    <a:lumMod val="85000"/>
                    <a:lumOff val="15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Класс препарата: </a:t>
            </a:r>
            <a:r>
              <a:rPr lang="ru-RU" dirty="0" err="1">
                <a:solidFill>
                  <a:prstClr val="black">
                    <a:lumMod val="65000"/>
                    <a:lumOff val="35000"/>
                  </a:prstClr>
                </a:solidFill>
                <a:latin typeface="Roboto Condensed" panose="020B0604020202020204" charset="0"/>
                <a:ea typeface="Roboto Condensed" panose="020B0604020202020204" charset="0"/>
              </a:rPr>
              <a:t>Alimemazine</a:t>
            </a: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Roboto Condensed" panose="020B0604020202020204" charset="0"/>
                <a:ea typeface="Roboto Condensed" panose="020B0604020202020204" charset="0"/>
              </a:rPr>
              <a:t> (R06AD01)         Антипсихотический препарат (нейролептик</a:t>
            </a:r>
            <a:r>
              <a:rPr lang="ru-RU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Roboto Condensed" panose="020B0604020202020204" charset="0"/>
                <a:ea typeface="Roboto Condensed" panose="020B0604020202020204" charset="0"/>
              </a:rPr>
              <a:t>)</a:t>
            </a:r>
          </a:p>
          <a:p>
            <a:pPr marL="0" lvl="0" indent="0">
              <a:lnSpc>
                <a:spcPct val="90000"/>
              </a:lnSpc>
              <a:spcBef>
                <a:spcPts val="1800"/>
              </a:spcBef>
              <a:buClr>
                <a:srgbClr val="FFFFFF"/>
              </a:buClr>
              <a:buNone/>
              <a:defRPr/>
            </a:pPr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9" b="15814"/>
          <a:stretch/>
        </p:blipFill>
        <p:spPr bwMode="auto">
          <a:xfrm>
            <a:off x="3863752" y="4077072"/>
            <a:ext cx="3845025" cy="2487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7330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408" y="188641"/>
            <a:ext cx="10662591" cy="100811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Тералиджен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9376" y="1340768"/>
            <a:ext cx="11065303" cy="5184576"/>
          </a:xfrm>
        </p:spPr>
        <p:txBody>
          <a:bodyPr>
            <a:normAutofit/>
          </a:bodyPr>
          <a:lstStyle/>
          <a:p>
            <a:pPr marL="15875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b="1" kern="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Ключевые особенности:</a:t>
            </a:r>
          </a:p>
          <a:p>
            <a:pPr marL="15875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Эффективен в отношении широкого </a:t>
            </a:r>
            <a:r>
              <a:rPr lang="ru-RU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комплекса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симптомов  (</a:t>
            </a:r>
            <a:r>
              <a:rPr lang="ru-RU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мультирецепторное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действие)</a:t>
            </a:r>
          </a:p>
          <a:p>
            <a:pPr marL="15875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Выраженные </a:t>
            </a:r>
            <a:r>
              <a:rPr lang="ru-RU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анксиолитическое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вегетостабилизирующее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и седативное действие</a:t>
            </a:r>
          </a:p>
          <a:p>
            <a:pPr marL="15875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Быстрое </a:t>
            </a:r>
            <a:r>
              <a:rPr lang="ru-RU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начало эффекта 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– через 15-20 мин</a:t>
            </a:r>
          </a:p>
          <a:p>
            <a:pPr marL="15875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Нет ограничений по </a:t>
            </a:r>
            <a:r>
              <a:rPr lang="ru-RU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длительности приема</a:t>
            </a:r>
          </a:p>
          <a:p>
            <a:pPr marL="15875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Дозозависимый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эффект, 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индивидуальный </a:t>
            </a:r>
            <a:r>
              <a:rPr lang="ru-RU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подбор дозы</a:t>
            </a:r>
          </a:p>
          <a:p>
            <a:pPr marL="15875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Разрешен детям </a:t>
            </a:r>
            <a:r>
              <a:rPr lang="ru-RU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с 7 лет и в геронтологической  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практике 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4998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656" y="116632"/>
            <a:ext cx="10647503" cy="100811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Лечение нейролептиками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368" y="1412776"/>
            <a:ext cx="11233248" cy="5112568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Фармакотерапия направлена </a:t>
            </a:r>
            <a:r>
              <a:rPr lang="ru-RU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на редукцию 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симптоматики поведенческих расстройств, а также сопутствующих эмоциональных расстройств и соматовегетативных нарушений.</a:t>
            </a:r>
          </a:p>
          <a:p>
            <a:pPr>
              <a:spcBef>
                <a:spcPts val="2400"/>
              </a:spcBef>
            </a:pP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Широкое применение получили препараты с седативной активностью, преимущественно </a:t>
            </a:r>
            <a:r>
              <a:rPr lang="ru-RU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малые нейролептики 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и </a:t>
            </a:r>
            <a:r>
              <a:rPr lang="ru-RU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ноотропы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</a:p>
          <a:p>
            <a:pPr>
              <a:spcBef>
                <a:spcPts val="2400"/>
              </a:spcBef>
            </a:pPr>
            <a:r>
              <a:rPr lang="ru-RU" b="1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Тералиджен</a:t>
            </a:r>
            <a:r>
              <a:rPr lang="ru-RU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®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 - эффективный препарат седативного действия с высокой степенью безопасности для детей, доказанной многолетним использованием в мире. </a:t>
            </a:r>
          </a:p>
          <a:p>
            <a:pPr>
              <a:spcBef>
                <a:spcPts val="2400"/>
              </a:spcBef>
            </a:pP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В мировой практике </a:t>
            </a:r>
            <a:r>
              <a:rPr lang="ru-RU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алимемазин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 у детей применяется в высоких дозах – до 90 мг/</a:t>
            </a:r>
            <a:r>
              <a:rPr lang="ru-RU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сут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. Это однозначно свидетельствует о </a:t>
            </a:r>
            <a:r>
              <a:rPr lang="ru-RU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высокой безопасности</a:t>
            </a:r>
            <a:r>
              <a:rPr lang="ru-RU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 препарата!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9205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803" y="0"/>
            <a:ext cx="9144607" cy="7418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96" y="1124744"/>
            <a:ext cx="11727244" cy="3717546"/>
          </a:xfrm>
        </p:spPr>
        <p:txBody>
          <a:bodyPr/>
          <a:lstStyle/>
          <a:p>
            <a:pPr>
              <a:lnSpc>
                <a:spcPts val="2880"/>
              </a:lnSpc>
              <a:spcBef>
                <a:spcPts val="600"/>
              </a:spcBef>
            </a:pPr>
            <a:r>
              <a:rPr lang="ru-RU" sz="1600" b="1" dirty="0" smtClean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Согласно инструкции </a:t>
            </a:r>
            <a:r>
              <a:rPr lang="ru-RU" sz="1600" dirty="0" smtClean="0">
                <a:latin typeface="Roboto Condensed" panose="020B0604020202020204" charset="0"/>
                <a:ea typeface="Roboto Condensed" panose="020B0604020202020204" charset="0"/>
              </a:rPr>
              <a:t>средняя терапевтическая доза для детей:</a:t>
            </a:r>
          </a:p>
          <a:p>
            <a:pPr>
              <a:lnSpc>
                <a:spcPts val="2880"/>
              </a:lnSpc>
              <a:spcBef>
                <a:spcPts val="600"/>
              </a:spcBef>
            </a:pPr>
            <a:r>
              <a:rPr lang="ru-RU" sz="1600" dirty="0" smtClean="0">
                <a:latin typeface="Roboto Condensed" panose="020B0604020202020204" charset="0"/>
                <a:ea typeface="Roboto Condensed" panose="020B0604020202020204" charset="0"/>
              </a:rPr>
              <a:t>  </a:t>
            </a:r>
            <a:r>
              <a:rPr lang="ru-RU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7 – 14 лет –   5 мг/</a:t>
            </a:r>
            <a:r>
              <a:rPr lang="ru-RU" sz="1600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сут</a:t>
            </a:r>
            <a:r>
              <a:rPr lang="ru-RU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 (</a:t>
            </a:r>
            <a:r>
              <a:rPr lang="en-US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max</a:t>
            </a:r>
            <a:r>
              <a:rPr lang="ru-RU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 15 </a:t>
            </a:r>
            <a:r>
              <a:rPr lang="ru-RU" sz="1600" dirty="0" smtClean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мг)                                                   15 </a:t>
            </a:r>
            <a:r>
              <a:rPr lang="ru-RU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– 18 лет – 10 мг/</a:t>
            </a:r>
            <a:r>
              <a:rPr lang="ru-RU" sz="1600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сут</a:t>
            </a:r>
            <a:r>
              <a:rPr lang="ru-RU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 (</a:t>
            </a:r>
            <a:r>
              <a:rPr lang="en-US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max</a:t>
            </a:r>
            <a:r>
              <a:rPr lang="ru-RU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 50 мг/</a:t>
            </a:r>
            <a:r>
              <a:rPr lang="ru-RU" sz="1600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сут</a:t>
            </a:r>
            <a:r>
              <a:rPr lang="ru-RU" sz="1600" dirty="0" smtClean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)</a:t>
            </a:r>
          </a:p>
          <a:p>
            <a:pPr>
              <a:lnSpc>
                <a:spcPts val="2880"/>
              </a:lnSpc>
              <a:spcBef>
                <a:spcPts val="600"/>
              </a:spcBef>
            </a:pPr>
            <a:r>
              <a:rPr lang="ru-RU" sz="1600" i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В среднем назначают 7,5-25 мг/</a:t>
            </a:r>
            <a:r>
              <a:rPr lang="ru-RU" sz="1600" i="1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сут</a:t>
            </a:r>
            <a:r>
              <a:rPr lang="ru-RU" sz="1600" i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 в зависимости от </a:t>
            </a:r>
            <a:r>
              <a:rPr lang="ru-RU" sz="1600" i="1" dirty="0" smtClean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возраста.</a:t>
            </a:r>
            <a:endParaRPr lang="ru-RU" sz="1600" dirty="0">
              <a:solidFill>
                <a:schemeClr val="tx1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>
              <a:lnSpc>
                <a:spcPts val="2880"/>
              </a:lnSpc>
              <a:spcBef>
                <a:spcPts val="600"/>
              </a:spcBef>
            </a:pPr>
            <a:r>
              <a:rPr lang="ru-RU" sz="1600" b="1" dirty="0" smtClean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Существующие </a:t>
            </a:r>
            <a:r>
              <a:rPr lang="ru-RU" sz="1600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рекомендации по дозированию </a:t>
            </a:r>
            <a:r>
              <a:rPr lang="ru-RU" sz="1600" b="1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алимемазина</a:t>
            </a:r>
            <a:r>
              <a:rPr lang="ru-RU" sz="1600" b="1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 у детей </a:t>
            </a:r>
          </a:p>
          <a:p>
            <a:pPr>
              <a:lnSpc>
                <a:spcPts val="2880"/>
              </a:lnSpc>
              <a:spcBef>
                <a:spcPts val="600"/>
              </a:spcBef>
            </a:pPr>
            <a:r>
              <a:rPr lang="ru-RU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А.Н. </a:t>
            </a:r>
            <a:r>
              <a:rPr lang="ru-RU" sz="1600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Бурдаков</a:t>
            </a:r>
            <a:r>
              <a:rPr lang="ru-RU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, Е.В. </a:t>
            </a:r>
            <a:r>
              <a:rPr lang="ru-RU" sz="1600" dirty="0" err="1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Бурдакова</a:t>
            </a:r>
            <a:r>
              <a:rPr lang="ru-RU" sz="1600" dirty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, Ю.А. Фесенко  «Нейролептики в детской психиатрической практике</a:t>
            </a:r>
            <a:r>
              <a:rPr lang="ru-RU" dirty="0" smtClean="0">
                <a:solidFill>
                  <a:schemeClr val="tx1"/>
                </a:solidFill>
                <a:latin typeface="Roboto Condensed" panose="020B0604020202020204" charset="0"/>
                <a:ea typeface="Roboto Condensed" panose="020B0604020202020204" charset="0"/>
              </a:rPr>
              <a:t>»</a:t>
            </a:r>
          </a:p>
          <a:p>
            <a:endParaRPr lang="ru-RU" dirty="0">
              <a:solidFill>
                <a:schemeClr val="tx1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297193"/>
              </p:ext>
            </p:extLst>
          </p:nvPr>
        </p:nvGraphicFramePr>
        <p:xfrm>
          <a:off x="129396" y="3284984"/>
          <a:ext cx="11799251" cy="12385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79887"/>
                <a:gridCol w="4334889"/>
                <a:gridCol w="4284475"/>
              </a:tblGrid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Рекомендации МЗ  РФ, 1999</a:t>
                      </a:r>
                      <a:endParaRPr lang="ru-RU" sz="1600" dirty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Машковский</a:t>
                      </a:r>
                      <a:r>
                        <a:rPr lang="ru-RU" sz="1600" b="1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М.Д. 1997</a:t>
                      </a:r>
                      <a:endParaRPr lang="ru-RU" sz="1600" dirty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Mental </a:t>
                      </a:r>
                      <a:r>
                        <a:rPr lang="en-US" sz="1600" b="1" dirty="0" err="1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Heathl</a:t>
                      </a:r>
                      <a:r>
                        <a:rPr lang="en-US" sz="1600" b="1" dirty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 NHS Trust</a:t>
                      </a:r>
                      <a:r>
                        <a:rPr lang="ru-RU" sz="1600" b="1" dirty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, 2</a:t>
                      </a:r>
                      <a:r>
                        <a:rPr lang="en-US" sz="1600" b="1" dirty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004</a:t>
                      </a:r>
                      <a:endParaRPr lang="ru-RU" sz="1600" dirty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</a:txBody>
                  <a:tcPr marL="68580" marR="68580" marT="0" marB="0"/>
                </a:tc>
              </a:tr>
              <a:tr h="734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3-6 лет 0,5-5 мг/</a:t>
                      </a:r>
                      <a:r>
                        <a:rPr lang="ru-RU" sz="1600" dirty="0" err="1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сут</a:t>
                      </a:r>
                      <a:endParaRPr lang="ru-RU" sz="1600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7-14 лет 5-15 мг/</a:t>
                      </a:r>
                      <a:r>
                        <a:rPr lang="ru-RU" sz="1600" dirty="0" err="1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сут</a:t>
                      </a:r>
                      <a:endParaRPr lang="ru-RU" sz="1600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15-18 лет 10-50 мг/</a:t>
                      </a:r>
                      <a:r>
                        <a:rPr lang="ru-RU" sz="1600" dirty="0" err="1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сут</a:t>
                      </a:r>
                      <a:endParaRPr lang="ru-RU" sz="1600" dirty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У детей  7,5 – 25 мг/сутки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Купирование психомоторного возбуждения 6-17 лет </a:t>
                      </a:r>
                      <a:r>
                        <a:rPr lang="ru-RU" sz="1600" b="1" dirty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до 90 мг/сут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9396" y="4166558"/>
            <a:ext cx="868680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endParaRPr lang="ru-RU" dirty="0" smtClean="0"/>
          </a:p>
          <a:p>
            <a:pPr lvl="0" fontAlgn="t"/>
            <a:r>
              <a:rPr lang="ru-RU" dirty="0"/>
              <a:t> </a:t>
            </a:r>
            <a:endParaRPr lang="ru-RU" dirty="0" smtClean="0"/>
          </a:p>
          <a:p>
            <a:pPr lvl="0" fontAlgn="t"/>
            <a:endParaRPr lang="ru-RU" b="1" dirty="0">
              <a:latin typeface="Roboto Condensed" panose="020B0604020202020204" charset="0"/>
              <a:ea typeface="Roboto Condensed" panose="020B0604020202020204" charset="0"/>
            </a:endParaRPr>
          </a:p>
          <a:p>
            <a:pPr fontAlgn="t"/>
            <a:endParaRPr lang="ru-RU" dirty="0" smtClean="0"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endParaRPr lang="ru-RU" dirty="0"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endParaRPr lang="ru-RU" dirty="0" smtClean="0"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endParaRPr lang="ru-RU" dirty="0">
              <a:latin typeface="Roboto Condensed" panose="020B0604020202020204" charset="0"/>
              <a:ea typeface="Roboto Condensed" panose="020B0604020202020204" charset="0"/>
            </a:endParaRPr>
          </a:p>
        </p:txBody>
      </p:sp>
      <p:graphicFrame>
        <p:nvGraphicFramePr>
          <p:cNvPr id="12" name="Таблица 1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52824896"/>
              </p:ext>
            </p:extLst>
          </p:nvPr>
        </p:nvGraphicFramePr>
        <p:xfrm>
          <a:off x="130190" y="4646075"/>
          <a:ext cx="11787918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46958"/>
                <a:gridCol w="4334851"/>
                <a:gridCol w="4306109"/>
              </a:tblGrid>
              <a:tr h="670006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Комбинация 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7 - 9 лет</a:t>
                      </a:r>
                      <a:endParaRPr lang="ru-RU" sz="1800" b="1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  <a:cs typeface="Arial" panose="020B0604020202020204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10 - 14 лет</a:t>
                      </a:r>
                      <a:endParaRPr lang="ru-RU" sz="1800" b="1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  <a:cs typeface="Arial" panose="020B0604020202020204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221117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 </a:t>
                      </a:r>
                      <a:r>
                        <a:rPr lang="ru-RU" sz="2000" dirty="0" err="1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гопантеновая</a:t>
                      </a:r>
                      <a:r>
                        <a:rPr lang="ru-RU" sz="20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 кислота</a:t>
                      </a:r>
                    </a:p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 + </a:t>
                      </a:r>
                    </a:p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алимемазин</a:t>
                      </a:r>
                      <a:endParaRPr lang="ru-RU" sz="2000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2400"/>
                        </a:lnSpc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500 – 750 мг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5 – 15 мг</a:t>
                      </a:r>
                      <a:endParaRPr lang="ru-RU" sz="1800" dirty="0">
                        <a:effectLst/>
                        <a:latin typeface="Roboto Condensed" panose="020B0604020202020204" charset="0"/>
                        <a:ea typeface="Roboto Condensed" panose="020B060402020202020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750 – 1000 мг</a:t>
                      </a:r>
                    </a:p>
                    <a:p>
                      <a:pPr algn="ctr">
                        <a:lnSpc>
                          <a:spcPts val="216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</a:endParaRPr>
                    </a:p>
                    <a:p>
                      <a:pPr algn="ctr">
                        <a:lnSpc>
                          <a:spcPts val="216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Roboto Condensed" panose="020B0604020202020204" charset="0"/>
                          <a:ea typeface="Roboto Condensed" panose="020B0604020202020204" charset="0"/>
                        </a:rPr>
                        <a:t>10 – 20 мг</a:t>
                      </a:r>
                      <a:endParaRPr lang="ru-RU" sz="1800" dirty="0" smtClean="0">
                        <a:effectLst/>
                        <a:latin typeface="Roboto Condensed" panose="020B0604020202020204" charset="0"/>
                        <a:ea typeface="Roboto Condensed" panose="020B060402020202020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2160"/>
                        </a:lnSpc>
                      </a:pP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0693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4625"/>
            <a:ext cx="10983391" cy="10081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Лечение . </a:t>
            </a:r>
            <a:r>
              <a:rPr lang="ru-RU" dirty="0" err="1" smtClean="0">
                <a:solidFill>
                  <a:schemeClr val="bg1"/>
                </a:solidFill>
              </a:rPr>
              <a:t>Ноотропы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55440" y="1628800"/>
            <a:ext cx="10513168" cy="4324684"/>
          </a:xfrm>
        </p:spPr>
        <p:txBody>
          <a:bodyPr>
            <a:normAutofit/>
          </a:bodyPr>
          <a:lstStyle/>
          <a:p>
            <a:pPr algn="ctr" eaLnBrk="0" hangingPunct="0">
              <a:spcBef>
                <a:spcPts val="600"/>
              </a:spcBef>
              <a:spcAft>
                <a:spcPct val="10000"/>
              </a:spcAft>
              <a:defRPr/>
            </a:pPr>
            <a:r>
              <a:rPr lang="ru-RU" sz="2800" dirty="0" err="1" smtClean="0">
                <a:solidFill>
                  <a:schemeClr val="tx1"/>
                </a:solidFill>
                <a:latin typeface="Roboto Condensed"/>
              </a:rPr>
              <a:t>Пант</a:t>
            </a:r>
            <a:r>
              <a:rPr lang="ru-RU" sz="2800" dirty="0" err="1" smtClean="0">
                <a:solidFill>
                  <a:schemeClr val="tx1"/>
                </a:solidFill>
                <a:latin typeface="Roboto Condensed"/>
              </a:rPr>
              <a:t>огам</a:t>
            </a:r>
            <a:r>
              <a:rPr lang="ru-RU" sz="2800" dirty="0" smtClean="0">
                <a:solidFill>
                  <a:schemeClr val="tx1"/>
                </a:solidFill>
                <a:latin typeface="Roboto Condensed"/>
              </a:rPr>
              <a:t>® </a:t>
            </a:r>
            <a:endParaRPr lang="ru-RU" sz="2800" dirty="0">
              <a:solidFill>
                <a:schemeClr val="tx1"/>
              </a:solidFill>
              <a:latin typeface="Roboto Condensed"/>
            </a:endParaRPr>
          </a:p>
          <a:p>
            <a:pPr eaLnBrk="0" hangingPunct="0">
              <a:spcBef>
                <a:spcPts val="600"/>
              </a:spcBef>
              <a:spcAft>
                <a:spcPct val="10000"/>
              </a:spcAft>
              <a:defRPr/>
            </a:pPr>
            <a:r>
              <a:rPr lang="ru-RU" sz="2800" dirty="0" err="1">
                <a:solidFill>
                  <a:schemeClr val="tx1"/>
                </a:solidFill>
                <a:latin typeface="Roboto Condensed"/>
              </a:rPr>
              <a:t>ноотропный</a:t>
            </a:r>
            <a:r>
              <a:rPr lang="ru-RU" sz="2800" dirty="0">
                <a:solidFill>
                  <a:schemeClr val="tx1"/>
                </a:solidFill>
                <a:latin typeface="Roboto Condensed"/>
              </a:rPr>
              <a:t> препарат с успокаивающим эффектом   для улучшения памяти и внимания у взрослых и детей, нормализующий настроение, сон и выравнивающий поведение</a:t>
            </a:r>
          </a:p>
          <a:p>
            <a:r>
              <a:rPr lang="ru-RU" sz="2800" dirty="0"/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pic>
        <p:nvPicPr>
          <p:cNvPr id="1026" name="Picture 2" descr="C:\Users\user\Desktop\img_12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928" y="3861048"/>
            <a:ext cx="4886672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6122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656" y="0"/>
            <a:ext cx="10772775" cy="1198766"/>
          </a:xfrm>
        </p:spPr>
        <p:txBody>
          <a:bodyPr/>
          <a:lstStyle/>
          <a:p>
            <a:pPr algn="ctr"/>
            <a:r>
              <a:rPr lang="ru-RU" dirty="0"/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Ноотропы.Пантогам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1384" y="1484784"/>
            <a:ext cx="11017224" cy="4968552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ru-RU" altLang="ru-RU" dirty="0">
                <a:solidFill>
                  <a:schemeClr val="tx1"/>
                </a:solidFill>
                <a:latin typeface="Roboto Condensed" charset="0"/>
              </a:rPr>
              <a:t>Повышает умственную и физическую работоспособность</a:t>
            </a:r>
          </a:p>
          <a:p>
            <a:pPr>
              <a:spcBef>
                <a:spcPts val="18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ru-RU" altLang="ru-RU" dirty="0">
                <a:solidFill>
                  <a:schemeClr val="tx1"/>
                </a:solidFill>
                <a:latin typeface="Roboto Condensed" charset="0"/>
              </a:rPr>
              <a:t>Повышает устойчивость головного мозга к гипоксии</a:t>
            </a:r>
          </a:p>
          <a:p>
            <a:pPr>
              <a:spcBef>
                <a:spcPts val="18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ru-RU" altLang="ru-RU" dirty="0">
                <a:solidFill>
                  <a:schemeClr val="tx1"/>
                </a:solidFill>
                <a:latin typeface="Roboto Condensed" charset="0"/>
              </a:rPr>
              <a:t>Обладает умеренным успокаивающим действием, не вызывает расстройств сна </a:t>
            </a:r>
          </a:p>
          <a:p>
            <a:pPr>
              <a:spcBef>
                <a:spcPts val="18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ru-RU" altLang="ru-RU" dirty="0">
                <a:solidFill>
                  <a:schemeClr val="tx1"/>
                </a:solidFill>
                <a:latin typeface="Roboto Condensed" charset="0"/>
              </a:rPr>
              <a:t>Уменьшает моторную возбудимость, снижает уровень агрессивности</a:t>
            </a:r>
          </a:p>
          <a:p>
            <a:pPr>
              <a:spcBef>
                <a:spcPts val="18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ru-RU" altLang="ru-RU" dirty="0">
                <a:solidFill>
                  <a:schemeClr val="tx1"/>
                </a:solidFill>
                <a:latin typeface="Roboto Condensed" charset="0"/>
              </a:rPr>
              <a:t>Обладает противосудорожной активностью</a:t>
            </a:r>
          </a:p>
          <a:p>
            <a:pPr>
              <a:spcBef>
                <a:spcPts val="18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ru-RU" altLang="ru-RU" dirty="0">
                <a:solidFill>
                  <a:schemeClr val="tx1"/>
                </a:solidFill>
                <a:latin typeface="Roboto Condensed" charset="0"/>
              </a:rPr>
              <a:t>Уменьшает реакции на болевые раздражители</a:t>
            </a:r>
          </a:p>
          <a:p>
            <a:pPr>
              <a:spcBef>
                <a:spcPts val="18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ru-RU" altLang="ru-RU" dirty="0">
                <a:solidFill>
                  <a:schemeClr val="tx1"/>
                </a:solidFill>
                <a:latin typeface="Roboto Condensed" charset="0"/>
              </a:rPr>
              <a:t>Вызывает торможение патологически </a:t>
            </a:r>
            <a:r>
              <a:rPr lang="ru-RU" altLang="ru-RU" dirty="0" smtClean="0">
                <a:solidFill>
                  <a:schemeClr val="tx1"/>
                </a:solidFill>
                <a:latin typeface="Roboto Condensed" charset="0"/>
              </a:rPr>
              <a:t>повышенного </a:t>
            </a:r>
            <a:r>
              <a:rPr lang="ru-RU" altLang="ru-RU" dirty="0">
                <a:solidFill>
                  <a:schemeClr val="tx1"/>
                </a:solidFill>
                <a:latin typeface="Roboto Condensed" charset="0"/>
              </a:rPr>
              <a:t>пузырного рефлекса и тонуса </a:t>
            </a:r>
            <a:r>
              <a:rPr lang="ru-RU" altLang="ru-RU" dirty="0" err="1">
                <a:solidFill>
                  <a:schemeClr val="tx1"/>
                </a:solidFill>
                <a:latin typeface="Roboto Condensed" charset="0"/>
              </a:rPr>
              <a:t>детрузора</a:t>
            </a:r>
            <a:endParaRPr lang="ru-RU" altLang="ru-RU" dirty="0">
              <a:solidFill>
                <a:schemeClr val="tx1"/>
              </a:solidFill>
              <a:latin typeface="Roboto Condensed" charset="0"/>
            </a:endParaRPr>
          </a:p>
          <a:p>
            <a:endParaRPr lang="ru-RU" dirty="0"/>
          </a:p>
        </p:txBody>
      </p:sp>
      <p:pic>
        <p:nvPicPr>
          <p:cNvPr id="5" name="Picture 2" descr="C:\Users\karpelevich_sl\Documents\1 цикл 2013\Промо\Медведь 10 лет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472" y="1412776"/>
            <a:ext cx="1584176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0086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384" y="188640"/>
            <a:ext cx="10842611" cy="93811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Ноотропы. </a:t>
            </a:r>
            <a:r>
              <a:rPr lang="ru-RU" dirty="0" err="1" smtClean="0">
                <a:solidFill>
                  <a:schemeClr val="bg1"/>
                </a:solidFill>
              </a:rPr>
              <a:t>Пантогам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1344" y="1556792"/>
            <a:ext cx="11305256" cy="4396692"/>
          </a:xfrm>
        </p:spPr>
        <p:txBody>
          <a:bodyPr>
            <a:normAutofit/>
          </a:bodyPr>
          <a:lstStyle/>
          <a:p>
            <a:pPr marL="7200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/>
              <a:t>Проникает через гематоэнцефалический барьер </a:t>
            </a:r>
          </a:p>
          <a:p>
            <a:pPr marL="7200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/>
              <a:t>Улучшает функции памяти и внимания, повышает умственную и физическую работоспособность, снижает уровень утомляемости</a:t>
            </a:r>
          </a:p>
          <a:p>
            <a:pPr marL="7200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/>
              <a:t>Оказывает положительное влияние на обменные процессы и кровообращение головного мозга</a:t>
            </a:r>
          </a:p>
          <a:p>
            <a:pPr marL="7200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/>
              <a:t>Обладает </a:t>
            </a:r>
            <a:r>
              <a:rPr lang="ru-RU" dirty="0" err="1"/>
              <a:t>противотревожным</a:t>
            </a:r>
            <a:r>
              <a:rPr lang="ru-RU" dirty="0"/>
              <a:t> действием</a:t>
            </a:r>
          </a:p>
          <a:p>
            <a:pPr marL="7200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/>
              <a:t>Снижает судорожную готовность</a:t>
            </a:r>
          </a:p>
          <a:p>
            <a:pPr marL="7200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/>
              <a:t>Обладает </a:t>
            </a:r>
            <a:r>
              <a:rPr lang="ru-RU" dirty="0" err="1"/>
              <a:t>адаптогенным</a:t>
            </a:r>
            <a:r>
              <a:rPr lang="ru-RU" dirty="0"/>
              <a:t> действием </a:t>
            </a:r>
          </a:p>
          <a:p>
            <a:pPr marL="7200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/>
              <a:t>Не вызывает нарушений сна, аффективной  </a:t>
            </a:r>
            <a:r>
              <a:rPr lang="ru-RU" dirty="0" smtClean="0"/>
              <a:t>возбудимости</a:t>
            </a:r>
            <a:r>
              <a:rPr lang="ru-RU" dirty="0"/>
              <a:t>, агрессивности</a:t>
            </a:r>
          </a:p>
          <a:p>
            <a:pPr marL="7200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/>
              <a:t> Обладает умеренным седативным эффектом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993" b="96654" l="5042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317" b="4310"/>
          <a:stretch/>
        </p:blipFill>
        <p:spPr bwMode="auto">
          <a:xfrm>
            <a:off x="9984432" y="3212976"/>
            <a:ext cx="2016224" cy="18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0537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67408" y="2480122"/>
            <a:ext cx="7416824" cy="382919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/>
              <a:t>Клинические </a:t>
            </a:r>
            <a:r>
              <a:rPr lang="ru-RU" sz="2800" b="1" dirty="0" smtClean="0"/>
              <a:t>эффекты </a:t>
            </a:r>
            <a:r>
              <a:rPr lang="ru-RU" sz="2800" b="1" dirty="0" err="1" smtClean="0"/>
              <a:t>деанола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ацеглумата</a:t>
            </a:r>
            <a:endParaRPr lang="ru-RU" sz="2800" b="1" dirty="0"/>
          </a:p>
          <a:p>
            <a:pPr>
              <a:spcBef>
                <a:spcPts val="0"/>
              </a:spcBef>
            </a:pPr>
            <a:r>
              <a:rPr lang="ru-RU" sz="2800" dirty="0"/>
              <a:t>• </a:t>
            </a:r>
            <a:r>
              <a:rPr lang="ru-RU" sz="2800" dirty="0" err="1"/>
              <a:t>антиастенический</a:t>
            </a:r>
            <a:endParaRPr lang="ru-RU" sz="2800" dirty="0"/>
          </a:p>
          <a:p>
            <a:pPr>
              <a:spcBef>
                <a:spcPts val="0"/>
              </a:spcBef>
            </a:pPr>
            <a:r>
              <a:rPr lang="ru-RU" sz="2800" dirty="0"/>
              <a:t>• </a:t>
            </a:r>
            <a:r>
              <a:rPr lang="ru-RU" sz="2800" dirty="0" err="1"/>
              <a:t>ноотропный</a:t>
            </a:r>
            <a:endParaRPr lang="ru-RU" sz="2800" dirty="0"/>
          </a:p>
          <a:p>
            <a:pPr>
              <a:spcBef>
                <a:spcPts val="0"/>
              </a:spcBef>
            </a:pPr>
            <a:r>
              <a:rPr lang="ru-RU" sz="2800" dirty="0"/>
              <a:t>• психостимулирующий</a:t>
            </a:r>
          </a:p>
          <a:p>
            <a:pPr>
              <a:spcBef>
                <a:spcPts val="0"/>
              </a:spcBef>
            </a:pPr>
            <a:r>
              <a:rPr lang="ru-RU" sz="2800" dirty="0"/>
              <a:t>• </a:t>
            </a:r>
            <a:r>
              <a:rPr lang="ru-RU" sz="2800" dirty="0" err="1"/>
              <a:t>психогармонизирующий</a:t>
            </a:r>
            <a:endParaRPr lang="ru-RU" sz="2800" dirty="0"/>
          </a:p>
          <a:p>
            <a:pPr>
              <a:spcBef>
                <a:spcPts val="0"/>
              </a:spcBef>
            </a:pPr>
            <a:r>
              <a:rPr lang="ru-RU" sz="2800" dirty="0"/>
              <a:t>• </a:t>
            </a:r>
            <a:r>
              <a:rPr lang="ru-RU" sz="2800" dirty="0" err="1"/>
              <a:t>цитопротекторный</a:t>
            </a:r>
            <a:endParaRPr lang="ru-RU" sz="2800" dirty="0"/>
          </a:p>
          <a:p>
            <a:pPr>
              <a:spcBef>
                <a:spcPts val="0"/>
              </a:spcBef>
            </a:pPr>
            <a:r>
              <a:rPr lang="ru-RU" sz="2800" dirty="0"/>
              <a:t>• </a:t>
            </a:r>
            <a:r>
              <a:rPr lang="ru-RU" sz="2800" dirty="0" err="1"/>
              <a:t>нейропротекторный</a:t>
            </a:r>
            <a:endParaRPr lang="ru-RU" sz="2800" dirty="0"/>
          </a:p>
          <a:p>
            <a:pPr>
              <a:spcBef>
                <a:spcPts val="0"/>
              </a:spcBef>
            </a:pPr>
            <a:r>
              <a:rPr lang="ru-RU" sz="2800" dirty="0"/>
              <a:t>• </a:t>
            </a:r>
            <a:r>
              <a:rPr lang="ru-RU" sz="2800" dirty="0" err="1"/>
              <a:t>гепатопротекторный</a:t>
            </a:r>
            <a:endParaRPr lang="ru-RU" sz="2800" dirty="0"/>
          </a:p>
          <a:p>
            <a:pPr>
              <a:spcBef>
                <a:spcPts val="0"/>
              </a:spcBef>
            </a:pPr>
            <a:r>
              <a:rPr lang="ru-RU" sz="2800" dirty="0"/>
              <a:t>• антидепрессивный</a:t>
            </a:r>
          </a:p>
          <a:p>
            <a:pPr>
              <a:spcBef>
                <a:spcPts val="0"/>
              </a:spcBef>
            </a:pPr>
            <a:r>
              <a:rPr lang="ru-RU" sz="2800" dirty="0"/>
              <a:t>• повышает физическую</a:t>
            </a:r>
          </a:p>
          <a:p>
            <a:pPr>
              <a:spcBef>
                <a:spcPts val="0"/>
              </a:spcBef>
            </a:pPr>
            <a:r>
              <a:rPr lang="ru-RU" sz="2800" dirty="0"/>
              <a:t>выносливость </a:t>
            </a:r>
            <a:r>
              <a:rPr lang="ru-RU" sz="2800" dirty="0" smtClean="0"/>
              <a:t>организма</a:t>
            </a:r>
            <a:endParaRPr lang="ru-RU" sz="28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67408" y="260649"/>
            <a:ext cx="10662591" cy="864096"/>
          </a:xfrm>
        </p:spPr>
        <p:txBody>
          <a:bodyPr>
            <a:noAutofit/>
          </a:bodyPr>
          <a:lstStyle/>
          <a:p>
            <a:pPr algn="ctr"/>
            <a:r>
              <a:rPr lang="ru-RU" sz="6000" dirty="0" err="1" smtClean="0">
                <a:solidFill>
                  <a:schemeClr val="bg1"/>
                </a:solidFill>
              </a:rPr>
              <a:t>Нооклерин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99456" y="155679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NewRomanPS-BoldMT"/>
              </a:rPr>
              <a:t>Нооклерин</a:t>
            </a:r>
            <a:r>
              <a:rPr lang="ru-RU" b="1" dirty="0">
                <a:latin typeface="TimesNewRomanPS-BoldMT"/>
              </a:rPr>
              <a:t> – </a:t>
            </a:r>
            <a:r>
              <a:rPr lang="ru-RU" b="1" dirty="0" err="1">
                <a:latin typeface="TimesNewRomanPS-BoldMT"/>
              </a:rPr>
              <a:t>ноотропный</a:t>
            </a:r>
            <a:r>
              <a:rPr lang="ru-RU" b="1" dirty="0">
                <a:latin typeface="TimesNewRomanPS-BoldMT"/>
              </a:rPr>
              <a:t> препарат для лечения </a:t>
            </a:r>
            <a:r>
              <a:rPr lang="ru-RU" b="1" dirty="0" smtClean="0">
                <a:latin typeface="TimesNewRomanPS-BoldMT"/>
              </a:rPr>
              <a:t>основных проявлений астении </a:t>
            </a:r>
            <a:r>
              <a:rPr lang="ru-RU" b="1" dirty="0">
                <a:latin typeface="TimesNewRomanPS-BoldMT"/>
              </a:rPr>
              <a:t>у детей с 10 лет. Может применяться длительно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0" y="2226761"/>
            <a:ext cx="3554251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9429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1340769"/>
            <a:ext cx="11396008" cy="1224136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latin typeface="+mn-lt"/>
              </a:rPr>
              <a:t>Нооклерин</a:t>
            </a:r>
            <a:r>
              <a:rPr lang="ru-RU" sz="2400" dirty="0" smtClean="0">
                <a:latin typeface="+mn-lt"/>
              </a:rPr>
              <a:t>- эффективный и безопасный препарат для лечения астенических и </a:t>
            </a:r>
            <a:r>
              <a:rPr lang="ru-RU" sz="2400" dirty="0" err="1" smtClean="0">
                <a:latin typeface="+mn-lt"/>
              </a:rPr>
              <a:t>астенодепрессивных</a:t>
            </a:r>
            <a:r>
              <a:rPr lang="ru-RU" sz="2400" dirty="0" smtClean="0">
                <a:latin typeface="+mn-lt"/>
              </a:rPr>
              <a:t> состояний различного генеза у детей с 10 лет.</a:t>
            </a:r>
            <a:endParaRPr lang="ru-RU" sz="2400" dirty="0"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9376" y="2492896"/>
            <a:ext cx="11449272" cy="410445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Оказывает положительное терапевтическое действие на астенические (вялость, слабость, истощаемость, рассеяность, забывчивость) и адинамические расстройства, повышая активность поведения в целом и улучшая общий тонус и настроение.</a:t>
            </a:r>
          </a:p>
          <a:p>
            <a:r>
              <a:rPr lang="ru-RU" sz="2800" dirty="0" smtClean="0"/>
              <a:t>В структуру </a:t>
            </a:r>
            <a:r>
              <a:rPr lang="ru-RU" sz="2800" dirty="0" err="1" smtClean="0"/>
              <a:t>нейрореабилитации</a:t>
            </a:r>
            <a:r>
              <a:rPr lang="ru-RU" sz="2800" dirty="0" smtClean="0"/>
              <a:t> детей и подростков целесообразно включать при астенических состояниях первичного и вторичного </a:t>
            </a:r>
            <a:r>
              <a:rPr lang="ru-RU" sz="2800" dirty="0" err="1" smtClean="0"/>
              <a:t>генеза,так</a:t>
            </a:r>
            <a:r>
              <a:rPr lang="ru-RU" sz="2800" dirty="0" smtClean="0"/>
              <a:t> как он неспецифичен </a:t>
            </a:r>
            <a:r>
              <a:rPr lang="ru-RU" sz="2800" dirty="0" err="1" smtClean="0"/>
              <a:t>нозологически</a:t>
            </a:r>
            <a:r>
              <a:rPr lang="ru-RU" sz="2800" dirty="0" smtClean="0"/>
              <a:t>, но специфичен на уровне всех болезненных расстройств и эффективен для организма в целом.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51044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Эпидемиология</a:t>
            </a:r>
            <a:endParaRPr lang="ru-RU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91344" y="1700808"/>
            <a:ext cx="8280920" cy="5157192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Депрессией </a:t>
            </a:r>
            <a:r>
              <a:rPr lang="ru-RU" sz="3200" dirty="0"/>
              <a:t>страдает до 8% всех подростков [</a:t>
            </a:r>
            <a:r>
              <a:rPr lang="ru-RU" sz="3200" i="1" dirty="0" err="1"/>
              <a:t>Kessler</a:t>
            </a:r>
            <a:r>
              <a:rPr lang="ru-RU" sz="3200" i="1" dirty="0"/>
              <a:t> R.C., </a:t>
            </a:r>
            <a:r>
              <a:rPr lang="ru-RU" sz="3200" i="1" dirty="0" err="1"/>
              <a:t>et</a:t>
            </a:r>
            <a:r>
              <a:rPr lang="ru-RU" sz="3200" i="1" dirty="0"/>
              <a:t> </a:t>
            </a:r>
            <a:r>
              <a:rPr lang="ru-RU" sz="3200" i="1" dirty="0" err="1"/>
              <a:t>al</a:t>
            </a:r>
            <a:r>
              <a:rPr lang="ru-RU" sz="3200" i="1" dirty="0"/>
              <a:t>. 2012</a:t>
            </a:r>
            <a:r>
              <a:rPr lang="ru-RU" sz="3200" dirty="0"/>
              <a:t>]. Отечественные исследования распространенности депрессий в детско-подростковой среде немногочисленны и в целом подтверждают данные зарубежных исследований. </a:t>
            </a:r>
          </a:p>
          <a:p>
            <a:r>
              <a:rPr lang="ru-RU" sz="3200" dirty="0"/>
              <a:t>Депрессия у детей и подростков может иметь значительные долгосрочные последствия в </a:t>
            </a:r>
            <a:r>
              <a:rPr lang="ru-RU" sz="3200" dirty="0" smtClean="0"/>
              <a:t>будущем:  трудности </a:t>
            </a:r>
            <a:r>
              <a:rPr lang="ru-RU" sz="3200" dirty="0"/>
              <a:t>межличностных взаимоотношений, </a:t>
            </a:r>
            <a:r>
              <a:rPr lang="ru-RU" sz="3200" dirty="0" smtClean="0"/>
              <a:t> снижение </a:t>
            </a:r>
            <a:r>
              <a:rPr lang="ru-RU" sz="3200" dirty="0"/>
              <a:t>учебной и профессиональной </a:t>
            </a:r>
            <a:r>
              <a:rPr lang="ru-RU" sz="3200" dirty="0" smtClean="0"/>
              <a:t>успешности, расстройства, </a:t>
            </a:r>
            <a:r>
              <a:rPr lang="ru-RU" sz="3200" dirty="0"/>
              <a:t>вызванных употреблением </a:t>
            </a:r>
            <a:r>
              <a:rPr lang="ru-RU" sz="3200" dirty="0" err="1"/>
              <a:t>психоактивных</a:t>
            </a:r>
            <a:r>
              <a:rPr lang="ru-RU" sz="3200" dirty="0"/>
              <a:t> </a:t>
            </a:r>
            <a:r>
              <a:rPr lang="ru-RU" sz="3200" dirty="0" smtClean="0"/>
              <a:t>веществ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264" y="2120700"/>
            <a:ext cx="3467515" cy="346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44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384" y="116632"/>
            <a:ext cx="10842611" cy="864096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Нооклерин</a:t>
            </a:r>
            <a:r>
              <a:rPr lang="ru-RU" dirty="0" smtClean="0">
                <a:solidFill>
                  <a:schemeClr val="bg1"/>
                </a:solidFill>
              </a:rPr>
              <a:t>. Формы выпуска. Дозы.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368" y="1412776"/>
            <a:ext cx="10986627" cy="49685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Взрослые</a:t>
            </a:r>
          </a:p>
          <a:p>
            <a:r>
              <a:rPr lang="ru-RU" sz="3600" u="sng" dirty="0" smtClean="0"/>
              <a:t>Разовая доза : </a:t>
            </a:r>
            <a:r>
              <a:rPr lang="ru-RU" sz="3600" dirty="0" smtClean="0"/>
              <a:t>1г. (1ч.л.) 2-3 раза в день</a:t>
            </a:r>
          </a:p>
          <a:p>
            <a:r>
              <a:rPr lang="ru-RU" sz="3600" u="sng" dirty="0" smtClean="0"/>
              <a:t>Максимальная разовая доза :</a:t>
            </a:r>
            <a:r>
              <a:rPr lang="ru-RU" sz="3600" dirty="0" smtClean="0"/>
              <a:t>2г. (2ч.л.) 2-3 раза в день</a:t>
            </a:r>
          </a:p>
          <a:p>
            <a:r>
              <a:rPr lang="ru-RU" sz="3600" dirty="0" smtClean="0"/>
              <a:t>Дети (10-12лет): 0,5-1 г.(1/2-1 </a:t>
            </a:r>
            <a:r>
              <a:rPr lang="ru-RU" sz="3600" dirty="0" err="1" smtClean="0"/>
              <a:t>ч.л</a:t>
            </a:r>
            <a:r>
              <a:rPr lang="ru-RU" sz="3600" dirty="0" smtClean="0"/>
              <a:t>.) в сутки</a:t>
            </a:r>
          </a:p>
          <a:p>
            <a:r>
              <a:rPr lang="ru-RU" sz="3600" dirty="0" smtClean="0"/>
              <a:t>Дети от 12-лет и старше:</a:t>
            </a:r>
            <a:r>
              <a:rPr lang="ru-RU" sz="3600" dirty="0"/>
              <a:t> </a:t>
            </a:r>
            <a:r>
              <a:rPr lang="ru-RU" sz="3600" dirty="0" smtClean="0"/>
              <a:t>1-2 г. (1-2ч.л.) в сутки</a:t>
            </a:r>
          </a:p>
          <a:p>
            <a:r>
              <a:rPr lang="ru-RU" sz="3600" dirty="0" smtClean="0"/>
              <a:t>Одна чайная ложка раствора (5 мл) соответствует 1 г активного вещества.</a:t>
            </a:r>
          </a:p>
          <a:p>
            <a:r>
              <a:rPr lang="ru-RU" sz="3600" dirty="0" smtClean="0"/>
              <a:t>Курс лечения – 1,5 -2 месяца.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804963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0649"/>
            <a:ext cx="10515600" cy="100811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Психотерапевтическая помощь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344" y="1412776"/>
            <a:ext cx="11809312" cy="4968552"/>
          </a:xfrm>
        </p:spPr>
        <p:txBody>
          <a:bodyPr>
            <a:noAutofit/>
          </a:bodyPr>
          <a:lstStyle/>
          <a:p>
            <a:r>
              <a:rPr lang="ru-RU" dirty="0" smtClean="0"/>
              <a:t>Основные виды психотерапии: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err="1"/>
              <a:t>Н</a:t>
            </a:r>
            <a:r>
              <a:rPr lang="ru-RU" dirty="0" err="1" smtClean="0"/>
              <a:t>едирективная</a:t>
            </a:r>
            <a:r>
              <a:rPr lang="ru-RU" dirty="0" smtClean="0"/>
              <a:t> </a:t>
            </a:r>
            <a:r>
              <a:rPr lang="ru-RU" dirty="0"/>
              <a:t>поддерживающая психотерапия</a:t>
            </a:r>
            <a:r>
              <a:rPr lang="ru-RU" dirty="0" smtClean="0"/>
              <a:t>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err="1"/>
              <a:t>К</a:t>
            </a:r>
            <a:r>
              <a:rPr lang="ru-RU" dirty="0" err="1" smtClean="0"/>
              <a:t>огнитивно-бихевиоральная</a:t>
            </a:r>
            <a:r>
              <a:rPr lang="ru-RU" dirty="0" smtClean="0"/>
              <a:t> </a:t>
            </a:r>
            <a:r>
              <a:rPr lang="ru-RU" dirty="0"/>
              <a:t>психотерапия (КБП</a:t>
            </a:r>
            <a:r>
              <a:rPr lang="ru-RU" dirty="0" smtClean="0"/>
              <a:t>). Компоненты </a:t>
            </a:r>
            <a:r>
              <a:rPr lang="ru-RU" dirty="0"/>
              <a:t>КБТ </a:t>
            </a:r>
            <a:r>
              <a:rPr lang="ru-RU" dirty="0" smtClean="0"/>
              <a:t>включают</a:t>
            </a:r>
          </a:p>
          <a:p>
            <a:pPr marL="0" indent="0">
              <a:buNone/>
            </a:pPr>
            <a:r>
              <a:rPr lang="ru-RU" dirty="0" smtClean="0"/>
              <a:t>     -  </a:t>
            </a:r>
            <a:r>
              <a:rPr lang="ru-RU" dirty="0"/>
              <a:t>когнитивную реструктуризацию (уменьшение негативных мыслей),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- поведенческую </a:t>
            </a:r>
            <a:r>
              <a:rPr lang="ru-RU" dirty="0"/>
              <a:t>активацию (деятельность, приносящая удовольствие</a:t>
            </a:r>
            <a:r>
              <a:rPr lang="ru-RU" dirty="0" smtClean="0"/>
              <a:t>),</a:t>
            </a:r>
          </a:p>
          <a:p>
            <a:pPr marL="0" indent="0">
              <a:buNone/>
            </a:pPr>
            <a:r>
              <a:rPr lang="ru-RU" dirty="0" smtClean="0"/>
              <a:t>     - повышение </a:t>
            </a:r>
            <a:r>
              <a:rPr lang="ru-RU" dirty="0"/>
              <a:t>уверенности в себе и обучение навыкам решения </a:t>
            </a:r>
            <a:r>
              <a:rPr lang="ru-RU" dirty="0" smtClean="0"/>
              <a:t> проблем.</a:t>
            </a:r>
          </a:p>
          <a:p>
            <a:r>
              <a:rPr lang="ru-RU" dirty="0" smtClean="0"/>
              <a:t> </a:t>
            </a:r>
            <a:r>
              <a:rPr lang="ru-RU" dirty="0"/>
              <a:t>КБТ для детей и подростков может включать в себя занятия с родителями/ </a:t>
            </a:r>
            <a:r>
              <a:rPr lang="ru-RU" dirty="0" smtClean="0"/>
              <a:t>опекунами/ </a:t>
            </a:r>
            <a:r>
              <a:rPr lang="ru-RU" dirty="0"/>
              <a:t>для решения, связанных с основной проблемой. </a:t>
            </a:r>
          </a:p>
          <a:p>
            <a:pPr marL="0" indent="0">
              <a:buNone/>
            </a:pPr>
            <a:r>
              <a:rPr lang="ru-RU" dirty="0" smtClean="0"/>
              <a:t>3.    </a:t>
            </a:r>
            <a:r>
              <a:rPr lang="ru-RU" dirty="0"/>
              <a:t>М</a:t>
            </a:r>
            <a:r>
              <a:rPr lang="ru-RU" dirty="0" smtClean="0"/>
              <a:t>ежличностная </a:t>
            </a:r>
            <a:r>
              <a:rPr lang="ru-RU" dirty="0"/>
              <a:t>(</a:t>
            </a:r>
            <a:r>
              <a:rPr lang="ru-RU" dirty="0" err="1"/>
              <a:t>интерперсональная</a:t>
            </a:r>
            <a:r>
              <a:rPr lang="ru-RU" dirty="0"/>
              <a:t>) психотерапия. </a:t>
            </a:r>
            <a:r>
              <a:rPr lang="ru-RU" dirty="0" smtClean="0"/>
              <a:t>Цель: </a:t>
            </a:r>
            <a:r>
              <a:rPr lang="ru-RU" dirty="0"/>
              <a:t>решение межличностных проблем </a:t>
            </a:r>
            <a:r>
              <a:rPr lang="ru-RU" dirty="0" smtClean="0"/>
              <a:t>пациента. ).</a:t>
            </a:r>
          </a:p>
          <a:p>
            <a:r>
              <a:rPr lang="ru-RU" dirty="0" smtClean="0"/>
              <a:t> </a:t>
            </a:r>
            <a:r>
              <a:rPr lang="ru-RU" dirty="0"/>
              <a:t>Психотерапия должна проводиться при выявлении признаков депрессии на амбулаторном этапе и продолжаться в случае недостаточного эффекта после присоединения медикаментозной терапии в том числе и на стационарном этапе. </a:t>
            </a:r>
          </a:p>
        </p:txBody>
      </p:sp>
    </p:spTree>
    <p:extLst>
      <p:ext uri="{BB962C8B-B14F-4D97-AF65-F5344CB8AC3E}">
        <p14:creationId xmlns:p14="http://schemas.microsoft.com/office/powerpoint/2010/main" val="20723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0649"/>
            <a:ext cx="10515600" cy="100811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Длительность лечения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368" y="1340768"/>
            <a:ext cx="11593288" cy="4437097"/>
          </a:xfrm>
        </p:spPr>
        <p:txBody>
          <a:bodyPr>
            <a:normAutofit/>
          </a:bodyPr>
          <a:lstStyle/>
          <a:p>
            <a:r>
              <a:rPr lang="ru-RU" sz="4800" dirty="0"/>
              <a:t>Лечение депрессии у детей и подростков должна продолжаться в течение четырех - шести месяцев после </a:t>
            </a:r>
            <a:r>
              <a:rPr lang="ru-RU" sz="4800" dirty="0" smtClean="0"/>
              <a:t>ремиссии. Достоверно </a:t>
            </a:r>
            <a:r>
              <a:rPr lang="ru-RU" sz="4800" dirty="0"/>
              <a:t>показано, что более краткие сроки лечения приводят увеличению риска рецидива депрессии. </a:t>
            </a:r>
          </a:p>
        </p:txBody>
      </p:sp>
    </p:spTree>
    <p:extLst>
      <p:ext uri="{BB962C8B-B14F-4D97-AF65-F5344CB8AC3E}">
        <p14:creationId xmlns:p14="http://schemas.microsoft.com/office/powerpoint/2010/main" val="296046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0"/>
            <a:ext cx="12025336" cy="685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0391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0649"/>
            <a:ext cx="10515600" cy="1008112"/>
          </a:xfrm>
        </p:spPr>
        <p:txBody>
          <a:bodyPr>
            <a:normAutofit/>
          </a:bodyPr>
          <a:lstStyle/>
          <a:p>
            <a:pPr algn="ctr"/>
            <a:endParaRPr lang="ru-RU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40704" y="2276872"/>
            <a:ext cx="10585177" cy="3481133"/>
          </a:xfrm>
        </p:spPr>
        <p:txBody>
          <a:bodyPr>
            <a:normAutofit/>
          </a:bodyPr>
          <a:lstStyle/>
          <a:p>
            <a:pPr lvl="8" algn="ctr"/>
            <a:r>
              <a:rPr lang="ru-RU" sz="7200" i="1" dirty="0" smtClean="0">
                <a:solidFill>
                  <a:schemeClr val="accent6">
                    <a:lumMod val="75000"/>
                  </a:schemeClr>
                </a:solidFill>
              </a:rPr>
              <a:t>Благодарю за внимание!</a:t>
            </a:r>
            <a:endParaRPr lang="ru-RU" sz="72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8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</a:rPr>
              <a:t>Этиология.</a:t>
            </a:r>
            <a:endParaRPr lang="ru-RU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-528736" y="1556792"/>
            <a:ext cx="12457384" cy="4824536"/>
          </a:xfrm>
        </p:spPr>
        <p:txBody>
          <a:bodyPr/>
          <a:lstStyle/>
          <a:p>
            <a:pPr lvl="3"/>
            <a:r>
              <a:rPr lang="ru-RU" sz="2800" dirty="0" smtClean="0"/>
              <a:t>Причины </a:t>
            </a:r>
            <a:r>
              <a:rPr lang="ru-RU" sz="2800" dirty="0"/>
              <a:t>детской депрессии до конца не изучены. Депрессия может быть вызвана сочетанием как внешних факторов (стрессовые события, взаимоотношения в семье, взаимоотношения со сверстниками), так и внутренних факторов (физическое здоровье, генетическая предрасположенность и биохимические нарушения).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791" y="3573016"/>
            <a:ext cx="6312024" cy="315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60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Патогенез.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9376" y="1988840"/>
            <a:ext cx="10603920" cy="43924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Патогенез </a:t>
            </a:r>
            <a:r>
              <a:rPr lang="ru-RU" sz="3200" dirty="0"/>
              <a:t>депрессий детского возраста также, как и в других возрастных группах связан с нарушениями в системе </a:t>
            </a:r>
            <a:r>
              <a:rPr lang="ru-RU" sz="3200" dirty="0" err="1"/>
              <a:t>нейротрансмиттеров</a:t>
            </a:r>
            <a:r>
              <a:rPr lang="ru-RU" sz="3200" dirty="0"/>
              <a:t>, приводящих к нехватке серотонина, норадреналина и дофамина в отделах головного мозга, связанных с генерацией эмоций (</a:t>
            </a:r>
            <a:r>
              <a:rPr lang="ru-RU" sz="3200" dirty="0" err="1"/>
              <a:t>гиппокамп</a:t>
            </a:r>
            <a:r>
              <a:rPr lang="ru-RU" sz="3200" dirty="0"/>
              <a:t>, прозрачная перегородка, миндалина, поясная извилина). Определенную роль в формировании симптомов депрессии также играет нарушение функции </a:t>
            </a:r>
            <a:r>
              <a:rPr lang="ru-RU" sz="3200" dirty="0" err="1"/>
              <a:t>ГАМКергической</a:t>
            </a:r>
            <a:r>
              <a:rPr lang="ru-RU" sz="3200" dirty="0"/>
              <a:t> и </a:t>
            </a:r>
            <a:r>
              <a:rPr lang="ru-RU" sz="3200" dirty="0" err="1"/>
              <a:t>глутаматергической</a:t>
            </a:r>
            <a:r>
              <a:rPr lang="ru-RU" sz="3200" dirty="0"/>
              <a:t> систем.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3614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Выявление и оценка.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63352" y="1412776"/>
            <a:ext cx="11521280" cy="496855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 </a:t>
            </a:r>
          </a:p>
          <a:p>
            <a:pPr marL="0" indent="0">
              <a:buNone/>
            </a:pPr>
            <a:r>
              <a:rPr lang="ru-RU" sz="3200" dirty="0" smtClean="0"/>
              <a:t>В </a:t>
            </a:r>
            <a:r>
              <a:rPr lang="ru-RU" sz="3200" dirty="0"/>
              <a:t>первичном звене здравоохранения выявление депрессии обычно основано на жалобах родителя и пациента, однако этого недостаточно для достоверной оценки состояния </a:t>
            </a:r>
            <a:r>
              <a:rPr lang="ru-RU" sz="3200" dirty="0" smtClean="0"/>
              <a:t>пациента. Необходимо клиническое обследование и психологическое тестирование.</a:t>
            </a:r>
            <a:endParaRPr lang="ru-RU" sz="3200" dirty="0"/>
          </a:p>
          <a:p>
            <a:r>
              <a:rPr lang="ru-RU" sz="3200" dirty="0"/>
              <a:t>Выявление психиатрических сопутствующих заболеваний (в том числе расстройств, вызванных употреблением </a:t>
            </a:r>
            <a:r>
              <a:rPr lang="ru-RU" sz="3200" dirty="0" err="1"/>
              <a:t>психоактивных</a:t>
            </a:r>
            <a:r>
              <a:rPr lang="ru-RU" sz="3200" dirty="0"/>
              <a:t> веществ, тревожных расстройств, дефицита внимания, </a:t>
            </a:r>
            <a:r>
              <a:rPr lang="ru-RU" sz="3200" dirty="0" err="1" smtClean="0"/>
              <a:t>гиперактивности</a:t>
            </a:r>
            <a:r>
              <a:rPr lang="ru-RU" sz="3200" dirty="0" smtClean="0"/>
              <a:t>) </a:t>
            </a:r>
            <a:r>
              <a:rPr lang="ru-RU" sz="3200" dirty="0"/>
              <a:t>может иметь важное значение в оценке депрессии у ребенка, учитывая высокую степень </a:t>
            </a:r>
            <a:r>
              <a:rPr lang="ru-RU" sz="3200" dirty="0" err="1"/>
              <a:t>коморбидности</a:t>
            </a:r>
            <a:r>
              <a:rPr lang="ru-RU" sz="3200" dirty="0"/>
              <a:t> этих </a:t>
            </a:r>
            <a:r>
              <a:rPr lang="ru-RU" sz="3200" dirty="0" smtClean="0"/>
              <a:t>состояний.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4738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Диагностика 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19336" y="1235112"/>
            <a:ext cx="11856640" cy="4968552"/>
          </a:xfrm>
        </p:spPr>
        <p:txBody>
          <a:bodyPr>
            <a:normAutofit/>
          </a:bodyPr>
          <a:lstStyle/>
          <a:p>
            <a:r>
              <a:rPr lang="ru-RU" sz="3200" dirty="0"/>
              <a:t>Диагностика депрессивного расстройства у детей основывается на клинических проявлениях (симптомах), которые можно выявить с помощью психиатрического обследования, включающего сбор жалоб у пациента и сведений о состоянии ребенка у родителей; изучении анамнестических сведений, клинической беседы. </a:t>
            </a:r>
          </a:p>
          <a:p>
            <a:r>
              <a:rPr lang="ru-RU" sz="3200" dirty="0"/>
              <a:t>В МКБ-10 предложены следующие симптомы депрессии: 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4077072"/>
            <a:ext cx="6370980" cy="265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4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46566"/>
            <a:ext cx="10772775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</a:t>
            </a:r>
            <a:r>
              <a:rPr lang="ru-RU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симптомы депрессии   </a:t>
            </a:r>
            <a:endParaRPr lang="ru-RU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91344" y="1395145"/>
            <a:ext cx="10891952" cy="4986183"/>
          </a:xfrm>
        </p:spPr>
        <p:txBody>
          <a:bodyPr>
            <a:noAutofit/>
          </a:bodyPr>
          <a:lstStyle/>
          <a:p>
            <a:r>
              <a:rPr lang="ru-RU" sz="2000" dirty="0"/>
              <a:t>1) сниженное настроение; </a:t>
            </a:r>
          </a:p>
          <a:p>
            <a:r>
              <a:rPr lang="ru-RU" sz="2000" dirty="0"/>
              <a:t>2) утрата интересов и способности получать удовольствия; </a:t>
            </a:r>
          </a:p>
          <a:p>
            <a:r>
              <a:rPr lang="ru-RU" sz="2000" dirty="0"/>
              <a:t>3) снижение активности, повышенная утомляемость. </a:t>
            </a:r>
          </a:p>
          <a:p>
            <a:r>
              <a:rPr lang="ru-RU" sz="2000" dirty="0"/>
              <a:t>Дополнительные симптомы: </a:t>
            </a:r>
          </a:p>
          <a:p>
            <a:r>
              <a:rPr lang="ru-RU" sz="2000" dirty="0"/>
              <a:t>4) сниженная способность к сосредоточению и вниманию; </a:t>
            </a:r>
          </a:p>
          <a:p>
            <a:r>
              <a:rPr lang="ru-RU" sz="2000" dirty="0"/>
              <a:t>5) сниженные самооценка и чувство уверенности в себе; </a:t>
            </a:r>
          </a:p>
          <a:p>
            <a:r>
              <a:rPr lang="ru-RU" sz="2000" dirty="0"/>
              <a:t>6) идеи виновности и уничижения (даже при легком типе эпизода); </a:t>
            </a:r>
          </a:p>
          <a:p>
            <a:r>
              <a:rPr lang="ru-RU" sz="2000" dirty="0"/>
              <a:t>7) мрачное и пессимистическое видение будущего; </a:t>
            </a:r>
          </a:p>
          <a:p>
            <a:r>
              <a:rPr lang="ru-RU" sz="2000" dirty="0"/>
              <a:t>8) идеи или действия, направленные на самоповреждение или суицид; </a:t>
            </a:r>
          </a:p>
          <a:p>
            <a:r>
              <a:rPr lang="ru-RU" sz="2000" dirty="0"/>
              <a:t>9) нарушенный сон; </a:t>
            </a:r>
          </a:p>
          <a:p>
            <a:r>
              <a:rPr lang="ru-RU" sz="2000" dirty="0"/>
              <a:t>10) сниженный аппетит. </a:t>
            </a:r>
          </a:p>
          <a:p>
            <a:r>
              <a:rPr lang="ru-RU" sz="2000" dirty="0"/>
              <a:t>Первые три симптома рассматриваются как ключевые, наличие хотя бы 2-х из которых необходимо для постановки диагноза. </a:t>
            </a:r>
          </a:p>
          <a:p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500" y="1395145"/>
            <a:ext cx="3583124" cy="304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07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tropolitan" id="{4C5440D6-04D2-4954-96CF-F251137069B2}" vid="{79CFCA13-9412-4290-BB4B-85112F88857B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3838</TotalTime>
  <Words>2810</Words>
  <Application>Microsoft Office PowerPoint</Application>
  <PresentationFormat>Произвольный</PresentationFormat>
  <Paragraphs>279</Paragraphs>
  <Slides>44</Slides>
  <Notes>34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44</vt:i4>
      </vt:variant>
    </vt:vector>
  </HeadingPairs>
  <TitlesOfParts>
    <vt:vector size="46" baseType="lpstr">
      <vt:lpstr>Тема Office</vt:lpstr>
      <vt:lpstr>9_Метрополия</vt:lpstr>
      <vt:lpstr>Депрессии у детей</vt:lpstr>
      <vt:lpstr>Определение</vt:lpstr>
      <vt:lpstr>Актуальность</vt:lpstr>
      <vt:lpstr>Эпидемиология</vt:lpstr>
      <vt:lpstr>Этиология.</vt:lpstr>
      <vt:lpstr>Патогенез. </vt:lpstr>
      <vt:lpstr>Выявление и оценка. </vt:lpstr>
      <vt:lpstr>Диагностика  </vt:lpstr>
      <vt:lpstr>Основные симптомы депрессии   </vt:lpstr>
      <vt:lpstr>Тяжесть расстройства </vt:lpstr>
      <vt:lpstr>Презентация PowerPoint</vt:lpstr>
      <vt:lpstr>Самоповреждающие действия </vt:lpstr>
      <vt:lpstr>Особенности проявления клинической симптоматики у детей </vt:lpstr>
      <vt:lpstr>Утрата интересов и способности получать удовольствия.</vt:lpstr>
      <vt:lpstr>Снижение активности, повышенная утомляемость. </vt:lpstr>
      <vt:lpstr>Сниженная способность к сосредоточению и вниманию.</vt:lpstr>
      <vt:lpstr>Сниженная самооценка и чувство неуверенности в себе</vt:lpstr>
      <vt:lpstr>Идеи виновности и уничижения</vt:lpstr>
      <vt:lpstr>Мрачное и пессимистическое видение будущего</vt:lpstr>
      <vt:lpstr>Идеи или действия, направленные на самоповреждение или суицид </vt:lpstr>
      <vt:lpstr>Нарушенный сон</vt:lpstr>
      <vt:lpstr>Сниженный аппетит </vt:lpstr>
      <vt:lpstr>Соматические симптомы</vt:lpstr>
      <vt:lpstr>Дифференциальный диагноз </vt:lpstr>
      <vt:lpstr>ОРГАНИЗАЦИИ ПОМОЩИ ДЕТЯМ И ПОДРОСТКАМС НЕПСИХОТИЧЕСКОЙ  ДЕПРЕССИЕЙ  </vt:lpstr>
      <vt:lpstr>Форма оказания помощи. </vt:lpstr>
      <vt:lpstr>Форма оказания помощи. </vt:lpstr>
      <vt:lpstr>Медикаментозное лечение</vt:lpstr>
      <vt:lpstr>Антидепрессанты, применяемые у детей с непсихотическими депрессиями в России и за рубежом</vt:lpstr>
      <vt:lpstr>Презентация PowerPoint</vt:lpstr>
      <vt:lpstr>Нейролептики. Тералиджен</vt:lpstr>
      <vt:lpstr>Тералиджен</vt:lpstr>
      <vt:lpstr>Лечение нейролептиками</vt:lpstr>
      <vt:lpstr>Презентация PowerPoint</vt:lpstr>
      <vt:lpstr>Лечение . Ноотропы</vt:lpstr>
      <vt:lpstr> Ноотропы.Пантогам</vt:lpstr>
      <vt:lpstr>Ноотропы. Пантогам</vt:lpstr>
      <vt:lpstr>Нооклерин</vt:lpstr>
      <vt:lpstr>Презентация PowerPoint</vt:lpstr>
      <vt:lpstr>Нооклерин. Формы выпуска. Дозы.</vt:lpstr>
      <vt:lpstr>Психотерапевтическая помощь</vt:lpstr>
      <vt:lpstr>Длительность лечения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СККПБ</dc:creator>
  <cp:lastModifiedBy>user</cp:lastModifiedBy>
  <cp:revision>399</cp:revision>
  <cp:lastPrinted>2015-01-26T16:07:47Z</cp:lastPrinted>
  <dcterms:created xsi:type="dcterms:W3CDTF">2014-10-21T14:54:41Z</dcterms:created>
  <dcterms:modified xsi:type="dcterms:W3CDTF">2016-09-12T13:58:05Z</dcterms:modified>
</cp:coreProperties>
</file>