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2" r:id="rId3"/>
    <p:sldId id="271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3" r:id="rId17"/>
    <p:sldId id="270" r:id="rId18"/>
    <p:sldId id="26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78395" autoAdjust="0"/>
  </p:normalViewPr>
  <p:slideViewPr>
    <p:cSldViewPr>
      <p:cViewPr varScale="1">
        <p:scale>
          <a:sx n="81" d="100"/>
          <a:sy n="81" d="100"/>
        </p:scale>
        <p:origin x="-200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7739C0-FD19-48EB-95D3-1DAC64AD711C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AEB8AAF-DD6A-4E27-9289-C5D60E769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travel.ru/index.pl?act=PRODUCT&amp;id=78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До реформы порядок был таков. Обязательным было обучение до 8 класса. Затем нежелающие учиться могли пойти в техникумы, училища, или начать работать. </a:t>
            </a:r>
            <a:br>
              <a:rPr lang="ru-RU" smtClean="0"/>
            </a:br>
            <a:r>
              <a:rPr lang="ru-RU" smtClean="0"/>
              <a:t>    Те, кто хотел продолжить обучение, шли на 4 года в лицей. По окончанию лицея можно было поступить в высшее учебное заведение (университет, академию, институт). Обучение там длилось ещё 4 года (иногда дольше). </a:t>
            </a:r>
            <a:br>
              <a:rPr lang="ru-RU" smtClean="0"/>
            </a:br>
            <a:r>
              <a:rPr lang="ru-RU" smtClean="0"/>
              <a:t>    Таким образом, полный цикл обучения занимал 16 лет.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158DC0-8258-44F9-AE8E-E45172387D4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Обязательным является обучение только до 6 класса. Выпускники начальной школы, 13-ти летние подростки, конечно не устроятся на полноценную работу, но могут зарабатывать на должностях типа «подай-принеси». </a:t>
            </a:r>
            <a:br>
              <a:rPr lang="ru-RU" smtClean="0"/>
            </a:br>
            <a:r>
              <a:rPr lang="ru-RU" smtClean="0"/>
              <a:t>    Итак, начальная школа (Szkola Podstawowa), обучение в которой является обязательным, теперь состоит из 6 классов. Затем ребёнок поступает в гимназию (Gimnazium), где учится еще 4 года. Физически школа и гимназия могут находиться в одном здании, и ученик все 10 лет ходит в одну и ту же школу, изменив лишь статус со «школьника» на «гимназиста». </a:t>
            </a:r>
            <a:br>
              <a:rPr lang="ru-RU" smtClean="0"/>
            </a:br>
            <a:r>
              <a:rPr lang="ru-RU" smtClean="0"/>
              <a:t>    Следующий этап – лицей (Liceum), обучение в котором длится ещё 4 года. И после окончания лицея, наконец, можно поступить в высшее учебное заведение, где обучение продолжается ещё 4-5 лет (для медиков – 6 лет). </a:t>
            </a:r>
            <a:br>
              <a:rPr lang="ru-RU" smtClean="0"/>
            </a:br>
            <a:r>
              <a:rPr lang="ru-RU" smtClean="0"/>
              <a:t>    Таким образом, теперь общий цикл обучения занимает не менее 18 лет. </a:t>
            </a:r>
            <a:br>
              <a:rPr lang="ru-RU" smtClean="0"/>
            </a:br>
            <a:r>
              <a:rPr lang="ru-RU" smtClean="0"/>
              <a:t> </a:t>
            </a:r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D40D50-67E2-4970-A3B4-758865BE4C8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Дошкольное образование в Польше будущие школьники получают в детских садах или в специальных классах при школе. Посещение «нулевого класса» является обязательным для всех детей шестилетнего возраста. Все детские сады, государственные и частные, обязаны подготовить маленьких поляков к школе, привить дисциплину и показать, как вести себя на уроках.</a:t>
            </a:r>
          </a:p>
          <a:p>
            <a:pPr>
              <a:spcBef>
                <a:spcPct val="0"/>
              </a:spcBef>
            </a:pPr>
            <a:r>
              <a:rPr lang="ru-RU" smtClean="0"/>
              <a:t>Во время подготовки к настоящей школе дети учатся читать и считать, писать и рисовать. Немало времени отведено физической подготовке. Все занятия проводятся в игровой манере.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AFB8DA-4A47-4CBD-8E45-D9061C1ACD6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Шестилетняя базовая школа, куда принимаются дети с 7 лет, делится на два этапа. На первом – I-III классы – занятия проходят в форме интегрированного обучения, то есть без четкого разделения на предметы, и ведет занятия один учитель, хотя обучение иностранному языку, музыке и физкультуре порой доверяется учителям-специалистам. На этом этапе учителя не обязаны придерживаться строгого временного формата уроков. Ученики также, по желанию родителей, участвуют в занятиях по религии и этике, хотя последние редко организовываются в современных школах в силу малого количества желающих.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классах IV-VI детей обучают исключительно учителя, специализирующиеся на определенных предметах; один из учителей является классным руководителем. Предметы, которые изучаются на этом этапе: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· Польский язык</a:t>
            </a:r>
            <a:br>
              <a:rPr lang="ru-RU" dirty="0" smtClean="0"/>
            </a:br>
            <a:r>
              <a:rPr lang="ru-RU" dirty="0" smtClean="0"/>
              <a:t>· Иностранный язык (как правило, английский)</a:t>
            </a:r>
            <a:br>
              <a:rPr lang="ru-RU" dirty="0" smtClean="0"/>
            </a:br>
            <a:r>
              <a:rPr lang="ru-RU" dirty="0" smtClean="0"/>
              <a:t>· Математика</a:t>
            </a:r>
            <a:br>
              <a:rPr lang="ru-RU" dirty="0" smtClean="0"/>
            </a:br>
            <a:r>
              <a:rPr lang="ru-RU" dirty="0" smtClean="0"/>
              <a:t>· Природоведенье</a:t>
            </a:r>
            <a:br>
              <a:rPr lang="ru-RU" dirty="0" smtClean="0"/>
            </a:br>
            <a:r>
              <a:rPr lang="ru-RU" dirty="0" smtClean="0"/>
              <a:t>· История и общество</a:t>
            </a:r>
            <a:br>
              <a:rPr lang="ru-RU" dirty="0" smtClean="0"/>
            </a:br>
            <a:r>
              <a:rPr lang="ru-RU" dirty="0" smtClean="0"/>
              <a:t>· Музыка</a:t>
            </a:r>
            <a:br>
              <a:rPr lang="ru-RU" dirty="0" smtClean="0"/>
            </a:br>
            <a:r>
              <a:rPr lang="ru-RU" dirty="0" smtClean="0"/>
              <a:t>· Изобразительное искусство</a:t>
            </a:r>
            <a:br>
              <a:rPr lang="ru-RU" dirty="0" smtClean="0"/>
            </a:br>
            <a:r>
              <a:rPr lang="ru-RU" dirty="0" smtClean="0"/>
              <a:t>· Технические занятия (что-то вроде труда)</a:t>
            </a:r>
            <a:br>
              <a:rPr lang="ru-RU" dirty="0" smtClean="0"/>
            </a:br>
            <a:r>
              <a:rPr lang="ru-RU" dirty="0" smtClean="0"/>
              <a:t>· Информатика</a:t>
            </a:r>
            <a:br>
              <a:rPr lang="ru-RU" dirty="0" smtClean="0"/>
            </a:br>
            <a:r>
              <a:rPr lang="ru-RU" dirty="0" smtClean="0"/>
              <a:t>· Физкультура</a:t>
            </a:r>
            <a:br>
              <a:rPr lang="ru-RU" dirty="0" smtClean="0"/>
            </a:br>
            <a:r>
              <a:rPr lang="ru-RU" dirty="0" smtClean="0"/>
              <a:t>· Религия или этика (по желанию родителей)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После шестого класса все ученики сдают своеобразное централизованное тестирование, организованное Центральной Экзаменационной Комиссией. Результаты этих тестов, однако, не влияют ни на выпуск из базовой школы, ни на прием в гимназию.</a:t>
            </a:r>
            <a:r>
              <a:rPr lang="ru-RU" dirty="0" smtClean="0">
                <a:hlinkClick r:id="rId3"/>
              </a:rPr>
              <a:t> </a:t>
            </a: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4EB422-44A6-462D-A90A-8087E8E30D7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 1999 году была проведена школьная реформа, разделившая получение среднего образования на три этапа. Именно тогда второй этап был назван «гимназическим». Превращение школьника в «гимназиста» на заставляет переходить в другую школу. Все занятия проводятся в том же здании, но количество дисциплин, конечно, возрастает. Программа состоит из предметов:</a:t>
            </a:r>
          </a:p>
          <a:p>
            <a:pPr>
              <a:spcBef>
                <a:spcPct val="0"/>
              </a:spcBef>
            </a:pPr>
            <a:r>
              <a:rPr lang="ru-RU" smtClean="0"/>
              <a:t>Польский язык;</a:t>
            </a:r>
          </a:p>
          <a:p>
            <a:pPr>
              <a:spcBef>
                <a:spcPct val="0"/>
              </a:spcBef>
            </a:pPr>
            <a:r>
              <a:rPr lang="ru-RU" smtClean="0"/>
              <a:t>два иностранных языка (английский и на выбор — немецкий или русский);</a:t>
            </a:r>
          </a:p>
          <a:p>
            <a:pPr>
              <a:spcBef>
                <a:spcPct val="0"/>
              </a:spcBef>
            </a:pPr>
            <a:r>
              <a:rPr lang="ru-RU" smtClean="0"/>
              <a:t>математика (алгебра и геометрия);</a:t>
            </a:r>
          </a:p>
          <a:p>
            <a:pPr>
              <a:spcBef>
                <a:spcPct val="0"/>
              </a:spcBef>
            </a:pPr>
            <a:r>
              <a:rPr lang="ru-RU" smtClean="0"/>
              <a:t>физика;</a:t>
            </a:r>
          </a:p>
          <a:p>
            <a:pPr>
              <a:spcBef>
                <a:spcPct val="0"/>
              </a:spcBef>
            </a:pPr>
            <a:r>
              <a:rPr lang="ru-RU" smtClean="0"/>
              <a:t>химия;</a:t>
            </a:r>
          </a:p>
          <a:p>
            <a:pPr>
              <a:spcBef>
                <a:spcPct val="0"/>
              </a:spcBef>
            </a:pPr>
            <a:r>
              <a:rPr lang="ru-RU" smtClean="0"/>
              <a:t>биология;</a:t>
            </a:r>
          </a:p>
          <a:p>
            <a:pPr>
              <a:spcBef>
                <a:spcPct val="0"/>
              </a:spcBef>
            </a:pPr>
            <a:r>
              <a:rPr lang="ru-RU" smtClean="0"/>
              <a:t>география;</a:t>
            </a:r>
          </a:p>
          <a:p>
            <a:pPr>
              <a:spcBef>
                <a:spcPct val="0"/>
              </a:spcBef>
            </a:pPr>
            <a:r>
              <a:rPr lang="ru-RU" smtClean="0"/>
              <a:t>история;</a:t>
            </a:r>
          </a:p>
          <a:p>
            <a:pPr>
              <a:spcBef>
                <a:spcPct val="0"/>
              </a:spcBef>
            </a:pPr>
            <a:r>
              <a:rPr lang="ru-RU" smtClean="0"/>
              <a:t>обществознание;</a:t>
            </a:r>
          </a:p>
          <a:p>
            <a:pPr>
              <a:spcBef>
                <a:spcPct val="0"/>
              </a:spcBef>
            </a:pPr>
            <a:r>
              <a:rPr lang="ru-RU" smtClean="0"/>
              <a:t>рисование и черчение;</a:t>
            </a:r>
          </a:p>
          <a:p>
            <a:pPr>
              <a:spcBef>
                <a:spcPct val="0"/>
              </a:spcBef>
            </a:pPr>
            <a:r>
              <a:rPr lang="ru-RU" smtClean="0"/>
              <a:t>урок музыки;</a:t>
            </a:r>
          </a:p>
          <a:p>
            <a:pPr>
              <a:spcBef>
                <a:spcPct val="0"/>
              </a:spcBef>
            </a:pPr>
            <a:r>
              <a:rPr lang="ru-RU" smtClean="0"/>
              <a:t>информатика;</a:t>
            </a:r>
          </a:p>
          <a:p>
            <a:pPr>
              <a:spcBef>
                <a:spcPct val="0"/>
              </a:spcBef>
            </a:pPr>
            <a:r>
              <a:rPr lang="ru-RU" smtClean="0"/>
              <a:t>физкультура.</a:t>
            </a:r>
          </a:p>
          <a:p>
            <a:pPr>
              <a:spcBef>
                <a:spcPct val="0"/>
              </a:spcBef>
            </a:pPr>
            <a:r>
              <a:rPr lang="ru-RU" smtClean="0"/>
              <a:t>С 2009 года в обязательную программу добавлены уроки артистического искусства и технические занятия. По желанию родителей — уроки религии и этики семейной жизни.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C20BEF-A48E-4C79-94F8-556DDBB8C5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Обучение в гимназии завершается экзаменом, состоящим из трех частей: гуманитарной части, математики и естественных наук, а также языковой. Гуманитарная часть включает в себя вопросы по польскому языку, истории и обществоведенью; во вторую часть входят вопросы по математике, географии, биологии, химии и физике; а часть, посвященная иностранному языку, включает вопросы на базовом уровне (для всех сдающих), а также вопросы на расширенном уровне (для тех, кто изучает язык начиная с базовой школы).</a:t>
            </a:r>
          </a:p>
          <a:p>
            <a:pPr>
              <a:spcBef>
                <a:spcPct val="0"/>
              </a:spcBef>
            </a:pPr>
            <a:r>
              <a:rPr lang="ru-RU" smtClean="0"/>
              <a:t>По результатам экзаменов ученики получают рекомендации о дальнейшем образовании.</a:t>
            </a: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CF92AC-61A1-4C41-B675-6A6F05E37A2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Cyrl-BA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B78AE2-45B5-404D-9C25-1362E2FB8C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Два предмета (польский и иностранный языки) сдаются устно, при этом в качестве одного из заданий по польскому языку студент готовит презентацию на выбранную за полгода до сдачи тему и защищает её перед комиссией. Во время устных экзаменов упор делается на практическое применение грамматических конструкций, а также на словарный запас.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Письменные экзамены включают в себя три обязательных предмета (польский язык, иностранный язык и математика), а также три любых предмета на выбор. Экзамен считается сданным, если его результат превышает 30%. Все экзамены можно также сдать на расширенном уровне, но желающим продемонстрировать глубину своих знаний по одному из обязательных предметов сдавать придется дважды: и на базовом, и на расширенном уровнях.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7F7003-FA3B-4A3C-9B97-6287F34E04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На данный момент в Польше действует около 450 ВУЗов, из них 320 – частных. Польша является частью Болонского процесса, и, соответственно, высшее образование проходит на двух уровнях: бакалавр и магистр за исключением технических специальностей, где за 4 года можно получить звание инженера. На некоторых специальностях (например, право или психология) образование проходит в формате неделимой магистратуры (5 лет обучения). Последипломное образование в Польше, или аспирантуру, позволяется получать только выдающимся дипломантам. Выпускники после трех- или четырехлетнего курса и написания диссертации получают диплом доктора наук.</a:t>
            </a:r>
          </a:p>
          <a:p>
            <a:pPr>
              <a:spcBef>
                <a:spcPct val="0"/>
              </a:spcBef>
            </a:pPr>
            <a:r>
              <a:rPr lang="ru-RU" smtClean="0"/>
              <a:t>Система высшего образования предусматривает все формы обучения: очную, заочную и вечернюю. В Польше заочное высшее образование стоит в полтора – два раза меньше очного и вечернего. Обычно на заочном отделении учатся получающие второе высшее образование. 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В государственных университетах граждане Польши имеют возможность проходить обучение бесплатно (в случае хороших результатов Матуры, разумеется). У иностранцев, не являющихся гражданами Евросоюза, такой возможности нет, если у них нет Карты Поляка или политического убежища в Польше.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4A96B9-0A61-4783-85EE-C1D8997BFC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DC0B3-B2FD-4DDE-AB06-D31EC1210A69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A247-967D-489D-AF81-9BCB8BBDA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DBC5-63B6-447D-BA34-9E888B1AB5CC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8BCF9-8DDD-47B2-BB59-D906C955B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54737-9478-414F-B0CD-D62219962559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56F9A-CBFC-4195-9B06-7A03F4104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D870E-2719-420A-A1DA-A4088F065D0B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8C10-8CEF-4E00-8D78-A781371F3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D0648-D135-4CAB-B7A8-7E67D6A59F99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45846-7D9C-450A-85FA-E954D1159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8A3F2-BDF0-448F-ACA0-BD223A7A31D1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0E61-B963-43E5-8C0B-C461C6B78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C80F3-C8E6-4601-AA83-486E1C5F5F8D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13F34-9A8B-4526-A0FD-ABD6D5380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81D40-089D-47EC-9E74-12743BD8ED05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3580B-C474-46DC-9F53-9A3CC1FA4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0429A-5596-45EB-89A1-604E9FEDCA90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49CB8-E225-48C1-8D54-F8955D94C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2A3DE-54E4-4790-9698-C6C777D04722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EADA0-EE72-4AED-B8C4-AF9800754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D7F3-D6E3-4D51-803E-7CBA9E28F0F6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6F320-D090-4E03-BE62-8181FA3F6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EE2143-1102-4363-B157-95239318A01A}" type="datetimeFigureOut">
              <a:rPr lang="ru-RU"/>
              <a:pPr>
                <a:defRPr/>
              </a:pPr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72AF13-FF92-48D5-B9AD-31C004C24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seobr.com/sistemy-obrazovanija/polsha/" TargetMode="External"/><Relationship Id="rId2" Type="http://schemas.openxmlformats.org/officeDocument/2006/relationships/hyperlink" Target="http://www.isttravel.ru/index.pl?act=PRODUCT&amp;id=78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hyperlink" Target="http://www.polska.ru/polska/reformy/reforma_szkolna.html" TargetMode="External"/><Relationship Id="rId4" Type="http://schemas.openxmlformats.org/officeDocument/2006/relationships/hyperlink" Target="https://yandex.ru/images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10" Type="http://schemas.openxmlformats.org/officeDocument/2006/relationships/slide" Target="slide18.xml"/><Relationship Id="rId4" Type="http://schemas.openxmlformats.org/officeDocument/2006/relationships/slide" Target="slide6.xml"/><Relationship Id="rId9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785813"/>
            <a:ext cx="7772400" cy="1470025"/>
          </a:xfrm>
        </p:spPr>
        <p:txBody>
          <a:bodyPr/>
          <a:lstStyle/>
          <a:p>
            <a:r>
              <a:rPr lang="ru-RU" smtClean="0"/>
              <a:t>Система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88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smtClean="0">
                <a:solidFill>
                  <a:srgbClr val="262626"/>
                </a:solidFill>
              </a:rPr>
              <a:t>Польши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5786438" y="4429125"/>
            <a:ext cx="3000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Выполнил</a:t>
            </a:r>
            <a:r>
              <a:rPr lang="en-US" sz="2400">
                <a:latin typeface="Calibri" pitchFamily="34" charset="0"/>
              </a:rPr>
              <a:t>:</a:t>
            </a:r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Ученик 10 класса</a:t>
            </a:r>
          </a:p>
          <a:p>
            <a:r>
              <a:rPr lang="ru-RU" sz="2400">
                <a:latin typeface="Calibri" pitchFamily="34" charset="0"/>
              </a:rPr>
              <a:t>Лукашевич Антон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0" y="58578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Приозерск</a:t>
            </a:r>
          </a:p>
          <a:p>
            <a:pPr algn="ctr"/>
            <a:r>
              <a:rPr lang="ru-RU" sz="2400">
                <a:latin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143000"/>
          </a:xfrm>
        </p:spPr>
        <p:txBody>
          <a:bodyPr/>
          <a:lstStyle/>
          <a:p>
            <a:r>
              <a:rPr lang="en-US" sz="3600" smtClean="0"/>
              <a:t>Matura</a:t>
            </a:r>
            <a:r>
              <a:rPr lang="ru-RU" sz="3600" smtClean="0"/>
              <a:t>  – совокупности экзаменов, проверяющих знания студентов после окончания средней школы.</a:t>
            </a:r>
          </a:p>
        </p:txBody>
      </p:sp>
      <p:pic>
        <p:nvPicPr>
          <p:cNvPr id="30722" name="Picture 2" descr="http://static2.nachrichten.at/storage/pic/import/alfa/seite1/364264_1_xio-fcmsimage-20110308201301-006001-4d767fbdec0fa.338422012_1001.jpg?version=13578921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838325"/>
            <a:ext cx="6643688" cy="4662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r>
              <a:rPr lang="en-US" smtClean="0"/>
              <a:t>Szkoły Wyższe</a:t>
            </a:r>
            <a:endParaRPr lang="ru-RU" smtClean="0"/>
          </a:p>
        </p:txBody>
      </p:sp>
      <p:sp>
        <p:nvSpPr>
          <p:cNvPr id="6" name="TextBox 5"/>
          <p:cNvSpPr txBox="1"/>
          <p:nvPr/>
        </p:nvSpPr>
        <p:spPr>
          <a:xfrm>
            <a:off x="1214438" y="1493838"/>
            <a:ext cx="2357437" cy="10779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Бакалавр</a:t>
            </a:r>
            <a:endParaRPr lang="ru-RU" sz="3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(3 года)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0688" y="1500188"/>
            <a:ext cx="2286000" cy="10779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Магистр</a:t>
            </a:r>
            <a:endParaRPr lang="ru-RU" sz="3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(2 </a:t>
            </a:r>
            <a:r>
              <a:rPr lang="ru-RU" sz="3200" dirty="0"/>
              <a:t>года)</a:t>
            </a:r>
          </a:p>
        </p:txBody>
      </p:sp>
      <p:pic>
        <p:nvPicPr>
          <p:cNvPr id="32772" name="Picture 2" descr="https://im2-tub-ru.yandex.net/i?id=a73207661bf9ca120c13bbf2c8a9877a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2857500"/>
            <a:ext cx="5429250" cy="3613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Интересные факты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Польше используется шести-балльная система.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О</a:t>
            </a:r>
            <a:r>
              <a:rPr lang="ru-RU" dirty="0" smtClean="0"/>
              <a:t>кончившему в Польше вуз не требуется подтверждение диплома в других странах ЕС, СНГ и даже в США.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Карту поляка – документ  о принадлежности к польской нации – позволяет поступать на бюджет всем иностранным студентам, имеющим его.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Интересные факты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Яггелонский</a:t>
            </a:r>
            <a:r>
              <a:rPr lang="ru-RU" dirty="0" smtClean="0"/>
              <a:t> университет в Кракове является одним из старейших ВУЗов в Европе и входит в престижное объединение </a:t>
            </a:r>
            <a:r>
              <a:rPr lang="en-US" dirty="0" err="1" smtClean="0"/>
              <a:t>Europaeum</a:t>
            </a:r>
            <a:r>
              <a:rPr lang="en-US" dirty="0" smtClean="0"/>
              <a:t>,</a:t>
            </a:r>
            <a:r>
              <a:rPr lang="ru-RU" dirty="0" smtClean="0"/>
              <a:t> в которое также входят Университет Париж </a:t>
            </a:r>
            <a:r>
              <a:rPr lang="en-US" dirty="0" smtClean="0"/>
              <a:t>I</a:t>
            </a:r>
            <a:r>
              <a:rPr lang="ru-RU" dirty="0" smtClean="0"/>
              <a:t>, Оксфордский и Болонский университеты.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Получить степень </a:t>
            </a:r>
            <a:r>
              <a:rPr lang="en-US" dirty="0" smtClean="0"/>
              <a:t>MBA </a:t>
            </a:r>
            <a:r>
              <a:rPr lang="ru-RU" dirty="0" smtClean="0"/>
              <a:t>в Польше может стоить на </a:t>
            </a:r>
            <a:r>
              <a:rPr lang="en-US" dirty="0" smtClean="0"/>
              <a:t>€4000-5000 </a:t>
            </a:r>
            <a:r>
              <a:rPr lang="ru-RU" dirty="0" smtClean="0"/>
              <a:t>дешевле, чем в России.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3"/>
          <p:cNvSpPr>
            <a:spLocks noGrp="1"/>
          </p:cNvSpPr>
          <p:nvPr>
            <p:ph type="title"/>
          </p:nvPr>
        </p:nvSpPr>
        <p:spPr>
          <a:xfrm>
            <a:off x="0" y="5719763"/>
            <a:ext cx="9144000" cy="566737"/>
          </a:xfrm>
        </p:spPr>
        <p:txBody>
          <a:bodyPr/>
          <a:lstStyle/>
          <a:p>
            <a:pPr algn="ctr"/>
            <a:r>
              <a:rPr lang="ru-RU" sz="4000" b="0" smtClean="0"/>
              <a:t>Яггелонский университет</a:t>
            </a:r>
            <a:br>
              <a:rPr lang="ru-RU" sz="4000" b="0" smtClean="0"/>
            </a:br>
            <a:r>
              <a:rPr lang="ru-RU" sz="4000" b="0" smtClean="0"/>
              <a:t>1364 год</a:t>
            </a:r>
          </a:p>
        </p:txBody>
      </p:sp>
      <p:pic>
        <p:nvPicPr>
          <p:cNvPr id="36866" name="Picture 8" descr="https://www.unipage.net/uploads/uni/uniwersytet_jagiello%C5%84s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928688"/>
            <a:ext cx="8378825" cy="4000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Управляющая кнопка: домой 11">
            <a:hlinkClick r:id="rId3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3"/>
          <p:cNvSpPr>
            <a:spLocks noGrp="1"/>
          </p:cNvSpPr>
          <p:nvPr>
            <p:ph type="title"/>
          </p:nvPr>
        </p:nvSpPr>
        <p:spPr>
          <a:xfrm>
            <a:off x="0" y="6005513"/>
            <a:ext cx="9144000" cy="566737"/>
          </a:xfrm>
        </p:spPr>
        <p:txBody>
          <a:bodyPr/>
          <a:lstStyle/>
          <a:p>
            <a:pPr algn="ctr"/>
            <a:r>
              <a:rPr lang="ru-RU" sz="4000" b="0" smtClean="0"/>
              <a:t>Вроцлавский</a:t>
            </a:r>
            <a:r>
              <a:rPr lang="ru-RU" sz="3200" b="0" smtClean="0"/>
              <a:t> </a:t>
            </a:r>
            <a:r>
              <a:rPr lang="ru-RU" sz="4000" b="0" smtClean="0"/>
              <a:t>университет</a:t>
            </a:r>
            <a:br>
              <a:rPr lang="ru-RU" sz="4000" b="0" smtClean="0"/>
            </a:br>
            <a:r>
              <a:rPr lang="ru-RU" sz="4000" b="0" smtClean="0"/>
              <a:t>1702 год</a:t>
            </a:r>
          </a:p>
        </p:txBody>
      </p:sp>
      <p:pic>
        <p:nvPicPr>
          <p:cNvPr id="37890" name="Picture 2" descr="https://www.unipage.net/uploads/uni/uniwersytet_wroc%C5%82aws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85750"/>
            <a:ext cx="7696200" cy="4981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3"/>
          <p:cNvSpPr>
            <a:spLocks noGrp="1"/>
          </p:cNvSpPr>
          <p:nvPr>
            <p:ph type="title"/>
          </p:nvPr>
        </p:nvSpPr>
        <p:spPr>
          <a:xfrm>
            <a:off x="0" y="5434013"/>
            <a:ext cx="9144000" cy="566737"/>
          </a:xfrm>
        </p:spPr>
        <p:txBody>
          <a:bodyPr/>
          <a:lstStyle/>
          <a:p>
            <a:pPr algn="ctr"/>
            <a:r>
              <a:rPr lang="ru-RU" sz="4000" b="0" smtClean="0"/>
              <a:t>Варшавский</a:t>
            </a:r>
            <a:r>
              <a:rPr lang="ru-RU" sz="3200" b="0" smtClean="0"/>
              <a:t> </a:t>
            </a:r>
            <a:r>
              <a:rPr lang="ru-RU" sz="4000" b="0" smtClean="0"/>
              <a:t>университет</a:t>
            </a:r>
            <a:br>
              <a:rPr lang="ru-RU" sz="4000" b="0" smtClean="0"/>
            </a:br>
            <a:r>
              <a:rPr lang="ru-RU" sz="4000" b="0" smtClean="0"/>
              <a:t>1816 год</a:t>
            </a:r>
            <a:endParaRPr lang="ru-RU" sz="3200" b="0" smtClean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915" name="Picture 4" descr="https://www.unipage.net/uploads/uni/politechnika_warszaws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000125"/>
            <a:ext cx="8516937" cy="3571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3"/>
          <p:cNvSpPr>
            <a:spLocks noGrp="1"/>
          </p:cNvSpPr>
          <p:nvPr>
            <p:ph type="title"/>
          </p:nvPr>
        </p:nvSpPr>
        <p:spPr>
          <a:xfrm>
            <a:off x="0" y="5929313"/>
            <a:ext cx="9144000" cy="566737"/>
          </a:xfrm>
        </p:spPr>
        <p:txBody>
          <a:bodyPr/>
          <a:lstStyle/>
          <a:p>
            <a:pPr algn="ctr"/>
            <a:r>
              <a:rPr lang="ru-RU" sz="4000" b="0" smtClean="0"/>
              <a:t>Жешувский</a:t>
            </a:r>
            <a:r>
              <a:rPr lang="ru-RU" sz="3200" b="0" smtClean="0"/>
              <a:t> </a:t>
            </a:r>
            <a:r>
              <a:rPr lang="ru-RU" sz="4000" b="0" smtClean="0"/>
              <a:t>университет</a:t>
            </a:r>
            <a:endParaRPr lang="ru-RU" sz="3200" b="0" smtClean="0"/>
          </a:p>
        </p:txBody>
      </p:sp>
      <p:pic>
        <p:nvPicPr>
          <p:cNvPr id="39938" name="Picture 2" descr="https://www.unipage.net/uploads/uni/uniwersytet_rzeszows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57188"/>
            <a:ext cx="7816850" cy="5214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литературы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http://www.isttravel.ru/index.pl?act=PRODUCT&amp;id=78</a:t>
            </a:r>
            <a:endParaRPr lang="ru-RU" smtClean="0"/>
          </a:p>
          <a:p>
            <a:r>
              <a:rPr lang="en-US" smtClean="0">
                <a:hlinkClick r:id="rId3"/>
              </a:rPr>
              <a:t>http://vseobr.com/sistemy-obrazovanija/polsha/</a:t>
            </a:r>
            <a:endParaRPr lang="ru-RU" smtClean="0"/>
          </a:p>
          <a:p>
            <a:r>
              <a:rPr lang="en-US" smtClean="0">
                <a:hlinkClick r:id="rId4"/>
              </a:rPr>
              <a:t>https://yandex.ru/images/</a:t>
            </a:r>
            <a:endParaRPr lang="ru-RU" smtClean="0"/>
          </a:p>
          <a:p>
            <a:r>
              <a:rPr lang="en-US" smtClean="0">
                <a:hlinkClick r:id="rId5"/>
              </a:rPr>
              <a:t>http://www.polska.ru/polska/reformy/reforma_szkolna.html</a:t>
            </a:r>
            <a:endParaRPr lang="ru-RU" smtClean="0"/>
          </a:p>
          <a:p>
            <a:endParaRPr lang="ru-RU" smtClean="0"/>
          </a:p>
        </p:txBody>
      </p:sp>
      <p:sp>
        <p:nvSpPr>
          <p:cNvPr id="4" name="Управляющая кнопка: домой 3">
            <a:hlinkClick r:id="rId6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 action="ppaction://hlinksldjump"/>
              </a:rPr>
              <a:t>Система образования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1440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3" action="ppaction://hlinksldjump"/>
              </a:rPr>
              <a:t>Дошкольное образование</a:t>
            </a:r>
            <a:endParaRPr lang="ru-RU" dirty="0" smtClean="0"/>
          </a:p>
          <a:p>
            <a:pPr marL="91440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Среднее образование</a:t>
            </a:r>
            <a:endParaRPr lang="ru-RU" dirty="0" smtClean="0"/>
          </a:p>
          <a:p>
            <a:pPr marL="1314450" lvl="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4" action="ppaction://hlinksldjump"/>
              </a:rPr>
              <a:t>Базовая школа</a:t>
            </a:r>
            <a:endParaRPr lang="ru-RU" dirty="0" smtClean="0"/>
          </a:p>
          <a:p>
            <a:pPr marL="1314450" lvl="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5" action="ppaction://hlinksldjump"/>
              </a:rPr>
              <a:t>Гимназия</a:t>
            </a:r>
            <a:endParaRPr lang="ru-RU" dirty="0" smtClean="0"/>
          </a:p>
          <a:p>
            <a:pPr marL="1314450" lvl="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6" action="ppaction://hlinksldjump"/>
              </a:rPr>
              <a:t>Лицеи и Техникумы</a:t>
            </a:r>
            <a:endParaRPr lang="ru-RU" dirty="0" smtClean="0"/>
          </a:p>
          <a:p>
            <a:pPr marL="91440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7" action="ppaction://hlinksldjump"/>
              </a:rPr>
              <a:t>Высшие образование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8" action="ppaction://hlinksldjump"/>
              </a:rPr>
              <a:t>Интересные факты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9" action="ppaction://hlinksldjump"/>
              </a:rPr>
              <a:t>Галерея</a:t>
            </a:r>
            <a:endParaRPr lang="ru-RU" dirty="0" smtClean="0"/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hlinkClick r:id="rId10" action="ppaction://hlinksldjump"/>
              </a:rPr>
              <a:t>Список литературы</a:t>
            </a:r>
            <a:endParaRPr lang="ru-RU" dirty="0" smtClean="0"/>
          </a:p>
          <a:p>
            <a:pPr marL="914400" lvl="1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428625" y="1390650"/>
            <a:ext cx="82153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Calibri" pitchFamily="34" charset="0"/>
              </a:rPr>
              <a:t>Республика Польша – государство в Восточной Европе.</a:t>
            </a:r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0" y="3786188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alibri" pitchFamily="34" charset="0"/>
              </a:rPr>
              <a:t>1 сентября 1999 года – реформа образования в Польше.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928813" y="500063"/>
            <a:ext cx="4786312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Дошкольное образование</a:t>
            </a:r>
            <a:endParaRPr lang="ru-RU" sz="3200" dirty="0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1928813" y="1643063"/>
            <a:ext cx="4786312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Базовая школа</a:t>
            </a:r>
            <a:endParaRPr lang="ru-RU" sz="3200" dirty="0"/>
          </a:p>
        </p:txBody>
      </p:sp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1928813" y="2928938"/>
            <a:ext cx="4786312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Гимназия</a:t>
            </a:r>
            <a:endParaRPr lang="ru-RU" sz="3200" dirty="0"/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1928813" y="4202113"/>
            <a:ext cx="4786312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Лицеи и Техникумы</a:t>
            </a:r>
            <a:endParaRPr lang="ru-RU" sz="3200" dirty="0"/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2000250" y="5500688"/>
            <a:ext cx="4714875" cy="58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Высшее образование</a:t>
            </a:r>
            <a:endParaRPr lang="ru-RU" sz="32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143375" y="1131888"/>
            <a:ext cx="357188" cy="500062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143375" y="2357438"/>
            <a:ext cx="357188" cy="500062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143375" y="3619500"/>
            <a:ext cx="357188" cy="500063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143375" y="4929188"/>
            <a:ext cx="357188" cy="500062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 rot="5400000">
            <a:off x="-782637" y="2687638"/>
            <a:ext cx="3071812" cy="10779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Среднее образование</a:t>
            </a:r>
          </a:p>
        </p:txBody>
      </p:sp>
      <p:sp>
        <p:nvSpPr>
          <p:cNvPr id="16" name="Стрелка вниз 15"/>
          <p:cNvSpPr/>
          <p:nvPr/>
        </p:nvSpPr>
        <p:spPr>
          <a:xfrm rot="14598497">
            <a:off x="1411288" y="1951037"/>
            <a:ext cx="357188" cy="500063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6200000">
            <a:off x="1428750" y="2976563"/>
            <a:ext cx="357188" cy="500062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7524676">
            <a:off x="1450975" y="3990976"/>
            <a:ext cx="357187" cy="500062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929438" y="2609850"/>
            <a:ext cx="2000250" cy="4619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Тестирование</a:t>
            </a:r>
            <a:endParaRPr lang="ru-RU" sz="2400" dirty="0"/>
          </a:p>
        </p:txBody>
      </p:sp>
      <p:sp>
        <p:nvSpPr>
          <p:cNvPr id="20" name="Стрелка вниз 19"/>
          <p:cNvSpPr/>
          <p:nvPr/>
        </p:nvSpPr>
        <p:spPr>
          <a:xfrm rot="19558165">
            <a:off x="6718300" y="2254250"/>
            <a:ext cx="246063" cy="339725"/>
          </a:xfrm>
          <a:prstGeom prst="downArrow">
            <a:avLst>
              <a:gd name="adj1" fmla="val 25648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TextBox 22">
            <a:hlinkClick r:id="rId8" action="ppaction://hlinksldjump"/>
          </p:cNvPr>
          <p:cNvSpPr txBox="1"/>
          <p:nvPr/>
        </p:nvSpPr>
        <p:spPr>
          <a:xfrm>
            <a:off x="6929438" y="3895725"/>
            <a:ext cx="2000250" cy="4619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Экзамен</a:t>
            </a:r>
            <a:endParaRPr lang="ru-RU" sz="2400" dirty="0"/>
          </a:p>
        </p:txBody>
      </p:sp>
      <p:sp>
        <p:nvSpPr>
          <p:cNvPr id="24" name="Стрелка вниз 23"/>
          <p:cNvSpPr/>
          <p:nvPr/>
        </p:nvSpPr>
        <p:spPr>
          <a:xfrm rot="19558165">
            <a:off x="6718300" y="3540125"/>
            <a:ext cx="246063" cy="339725"/>
          </a:xfrm>
          <a:prstGeom prst="downArrow">
            <a:avLst>
              <a:gd name="adj1" fmla="val 25648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TextBox 24">
            <a:hlinkClick r:id="rId9" action="ppaction://hlinksldjump"/>
          </p:cNvPr>
          <p:cNvSpPr txBox="1"/>
          <p:nvPr/>
        </p:nvSpPr>
        <p:spPr>
          <a:xfrm>
            <a:off x="6929438" y="5181600"/>
            <a:ext cx="2000250" cy="4619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/>
              <a:t>Матура</a:t>
            </a:r>
            <a:endParaRPr lang="ru-RU" sz="2400" dirty="0"/>
          </a:p>
        </p:txBody>
      </p:sp>
      <p:sp>
        <p:nvSpPr>
          <p:cNvPr id="26" name="Стрелка вниз 25"/>
          <p:cNvSpPr/>
          <p:nvPr/>
        </p:nvSpPr>
        <p:spPr>
          <a:xfrm rot="19558165">
            <a:off x="6718300" y="4826000"/>
            <a:ext cx="246063" cy="339725"/>
          </a:xfrm>
          <a:prstGeom prst="downArrow">
            <a:avLst>
              <a:gd name="adj1" fmla="val 25648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r>
              <a:rPr lang="ru-RU" smtClean="0"/>
              <a:t>Дошкольное образование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150018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Первая ступень лестницы образования является эквивалентом привычным нам детским садам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00188" y="1285875"/>
            <a:ext cx="607218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err="1">
                <a:latin typeface="+mj-lt"/>
                <a:ea typeface="+mj-ea"/>
                <a:cs typeface="+mj-cs"/>
              </a:rPr>
              <a:t>Przedszkole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20484" name="Picture 2" descr="&amp;dcy;&amp;ocy;&amp;shcy;&amp;kcy;&amp;ocy;&amp;lcy;&amp;softcy;&amp;ncy;&amp;ocy;&amp;iecy; &amp;ocy;&amp;bcy;&amp;rcy;&amp;acy;&amp;zcy;&amp;ocy;&amp;vcy;&amp;acy;&amp;ncy;&amp;icy;&amp;iecy; &amp;vcy; &amp;Pcy;&amp;ocy;&amp;lcy;&amp;softcy;&amp;sh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3838575"/>
            <a:ext cx="4214813" cy="2805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143000"/>
          </a:xfrm>
        </p:spPr>
        <p:txBody>
          <a:bodyPr/>
          <a:lstStyle/>
          <a:p>
            <a:r>
              <a:rPr lang="ru-RU" smtClean="0"/>
              <a:t>Базовая школа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2071687"/>
          </a:xfrm>
        </p:spPr>
        <p:txBody>
          <a:bodyPr/>
          <a:lstStyle/>
          <a:p>
            <a:r>
              <a:rPr lang="ru-RU" smtClean="0"/>
              <a:t>В течение первых 3 лет все занятия проводятся под наблюдением одного классного наставника. В следующие 3 года количество преподавателей увеличивается.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57313" y="1285875"/>
            <a:ext cx="635793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err="1">
                <a:latin typeface="+mj-lt"/>
                <a:ea typeface="+mj-ea"/>
                <a:cs typeface="+mj-cs"/>
              </a:rPr>
              <a:t>Szkoła</a:t>
            </a:r>
            <a:r>
              <a:rPr lang="en-US" sz="4400" dirty="0"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latin typeface="+mj-lt"/>
                <a:ea typeface="+mj-ea"/>
                <a:cs typeface="+mj-cs"/>
              </a:rPr>
              <a:t>podstawowa</a:t>
            </a:r>
            <a:r>
              <a:rPr lang="ru-RU" sz="4400" dirty="0">
                <a:latin typeface="+mj-lt"/>
                <a:ea typeface="+mj-ea"/>
                <a:cs typeface="+mj-cs"/>
              </a:rPr>
              <a:t> (6 лет)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22532" name="Picture 2" descr="&amp;gcy;&amp;icy;&amp;mcy;&amp;ncy;&amp;acy;&amp;zcy;&amp;icy;&amp;icy; &amp;vcy; &amp;Pcy;&amp;ocy;&amp;lcy;&amp;softcy;&amp;sh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4630738"/>
            <a:ext cx="4643438" cy="187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r>
              <a:rPr lang="ru-RU" smtClean="0"/>
              <a:t>Гимназия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57200" y="2214563"/>
            <a:ext cx="5686425" cy="642937"/>
          </a:xfrm>
        </p:spPr>
        <p:txBody>
          <a:bodyPr/>
          <a:lstStyle/>
          <a:p>
            <a:r>
              <a:rPr lang="ru-RU" smtClean="0"/>
              <a:t>Заканчивается </a:t>
            </a:r>
            <a:r>
              <a:rPr lang="ru-RU" smtClean="0">
                <a:hlinkClick r:id="rId3" action="ppaction://hlinksldjump"/>
              </a:rPr>
              <a:t>экзаменом</a:t>
            </a:r>
            <a:r>
              <a:rPr lang="ru-RU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88" y="1285875"/>
            <a:ext cx="607218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err="1">
                <a:latin typeface="+mj-lt"/>
                <a:ea typeface="+mj-ea"/>
                <a:cs typeface="+mj-cs"/>
              </a:rPr>
              <a:t>Gimnazjum</a:t>
            </a:r>
            <a:r>
              <a:rPr lang="ru-RU" sz="4400" dirty="0">
                <a:latin typeface="+mj-lt"/>
                <a:ea typeface="+mj-ea"/>
                <a:cs typeface="+mj-cs"/>
              </a:rPr>
              <a:t> (3 года)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24580" name="Picture 2" descr="http://raznesi.info/uploads/tiny_mce/textimages/Headshot/3f0d4f1628984689daf554a1b89921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3060700"/>
            <a:ext cx="5643563" cy="3511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25" y="2714625"/>
            <a:ext cx="3686175" cy="13573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/>
              <a:t>Экзамен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571500" y="714375"/>
            <a:ext cx="3286125" cy="13239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Гуманитарная часть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38" y="4787900"/>
            <a:ext cx="3286125" cy="15700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Математика и естественные науки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214938" y="714375"/>
            <a:ext cx="3286125" cy="13239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Языковая часть</a:t>
            </a:r>
            <a:endParaRPr lang="ru-RU" sz="4000" dirty="0"/>
          </a:p>
        </p:txBody>
      </p:sp>
      <p:sp>
        <p:nvSpPr>
          <p:cNvPr id="7" name="Стрелка вниз 6"/>
          <p:cNvSpPr/>
          <p:nvPr/>
        </p:nvSpPr>
        <p:spPr>
          <a:xfrm rot="20177537">
            <a:off x="3000375" y="2143125"/>
            <a:ext cx="357188" cy="500063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206759">
            <a:off x="5289550" y="2117725"/>
            <a:ext cx="357188" cy="500063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4286250" y="4214813"/>
            <a:ext cx="357188" cy="500062"/>
          </a:xfrm>
          <a:prstGeom prst="downArrow">
            <a:avLst>
              <a:gd name="adj1" fmla="val 27835"/>
              <a:gd name="adj2" fmla="val 583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r>
              <a:rPr lang="en-US" smtClean="0"/>
              <a:t>Szkoły ponadgimnazjalne</a:t>
            </a:r>
            <a:endParaRPr lang="ru-RU" smtClean="0"/>
          </a:p>
        </p:txBody>
      </p:sp>
      <p:sp>
        <p:nvSpPr>
          <p:cNvPr id="8" name="TextBox 7"/>
          <p:cNvSpPr txBox="1"/>
          <p:nvPr/>
        </p:nvSpPr>
        <p:spPr>
          <a:xfrm>
            <a:off x="428625" y="1743075"/>
            <a:ext cx="1857375" cy="8302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Лицей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(3 года)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43188" y="1743075"/>
            <a:ext cx="1785937" cy="8302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Техникум </a:t>
            </a: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(</a:t>
            </a:r>
            <a:r>
              <a:rPr lang="ru-RU" sz="2400" dirty="0"/>
              <a:t>4 года)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86313" y="1358900"/>
            <a:ext cx="4143375" cy="15700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Профессиональная школа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(2 года)  Общеобразовательный лицей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(2 года)</a:t>
            </a:r>
            <a:endParaRPr lang="ru-RU" sz="2400" dirty="0"/>
          </a:p>
        </p:txBody>
      </p:sp>
      <p:pic>
        <p:nvPicPr>
          <p:cNvPr id="28677" name="Picture 2" descr="https://im0-tub-ru.yandex.net/i?id=05a62a0dd7ee5f1cd733cedbf3ef82de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814763"/>
            <a:ext cx="4357688" cy="2900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1714500" y="3143250"/>
            <a:ext cx="5643563" cy="4619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Matura</a:t>
            </a:r>
            <a:endParaRPr lang="ru-RU" sz="2400" dirty="0"/>
          </a:p>
        </p:txBody>
      </p:sp>
      <p:sp>
        <p:nvSpPr>
          <p:cNvPr id="14" name="Управляющая кнопка: домой 13">
            <a:hlinkClick r:id="rId5" action="ppaction://hlinksldjump" highlightClick="1"/>
          </p:cNvPr>
          <p:cNvSpPr/>
          <p:nvPr/>
        </p:nvSpPr>
        <p:spPr>
          <a:xfrm>
            <a:off x="8358188" y="6143625"/>
            <a:ext cx="571500" cy="5000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1119</Words>
  <Application>Microsoft Office PowerPoint</Application>
  <PresentationFormat>On-screen Show (4:3)</PresentationFormat>
  <Paragraphs>107</Paragraphs>
  <Slides>18</Slides>
  <Notes>9</Notes>
  <HiddenSlides>7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Calibri</vt:lpstr>
      <vt:lpstr>Arial</vt:lpstr>
      <vt:lpstr>Тема Office</vt:lpstr>
      <vt:lpstr>Система образования</vt:lpstr>
      <vt:lpstr>Содержание</vt:lpstr>
      <vt:lpstr>Слайд 3</vt:lpstr>
      <vt:lpstr>Слайд 4</vt:lpstr>
      <vt:lpstr>Дошкольное образование</vt:lpstr>
      <vt:lpstr>Базовая школа</vt:lpstr>
      <vt:lpstr>Гимназия</vt:lpstr>
      <vt:lpstr>Экзамен</vt:lpstr>
      <vt:lpstr>Szkoły ponadgimnazjalne</vt:lpstr>
      <vt:lpstr>Matura  – совокупности экзаменов, проверяющих знания студентов после окончания средней школы.</vt:lpstr>
      <vt:lpstr>Szkoły Wyższe</vt:lpstr>
      <vt:lpstr>Интересные факты</vt:lpstr>
      <vt:lpstr>Интересные факты</vt:lpstr>
      <vt:lpstr>Яггелонский университет 1364 год</vt:lpstr>
      <vt:lpstr>Вроцлавский университет 1702 год</vt:lpstr>
      <vt:lpstr>Варшавский университет 1816 год</vt:lpstr>
      <vt:lpstr>Жешувский университет</vt:lpstr>
      <vt:lpstr>Список литературы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образования</dc:title>
  <dc:creator>Антон Лукашевич</dc:creator>
  <cp:lastModifiedBy>Diapsalmata</cp:lastModifiedBy>
  <cp:revision>18</cp:revision>
  <dcterms:created xsi:type="dcterms:W3CDTF">2016-02-12T18:39:40Z</dcterms:created>
  <dcterms:modified xsi:type="dcterms:W3CDTF">2016-12-23T17:04:35Z</dcterms:modified>
</cp:coreProperties>
</file>