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9" r:id="rId3"/>
    <p:sldId id="268" r:id="rId4"/>
    <p:sldId id="258" r:id="rId5"/>
    <p:sldId id="269" r:id="rId6"/>
    <p:sldId id="272" r:id="rId7"/>
    <p:sldId id="280" r:id="rId8"/>
    <p:sldId id="273" r:id="rId9"/>
    <p:sldId id="274" r:id="rId10"/>
    <p:sldId id="262" r:id="rId11"/>
    <p:sldId id="260" r:id="rId12"/>
    <p:sldId id="270" r:id="rId13"/>
    <p:sldId id="257" r:id="rId14"/>
    <p:sldId id="261" r:id="rId15"/>
    <p:sldId id="275" r:id="rId16"/>
    <p:sldId id="276" r:id="rId17"/>
    <p:sldId id="277" r:id="rId18"/>
    <p:sldId id="278" r:id="rId19"/>
    <p:sldId id="279" r:id="rId20"/>
    <p:sldId id="263" r:id="rId21"/>
    <p:sldId id="264" r:id="rId22"/>
    <p:sldId id="265" r:id="rId23"/>
    <p:sldId id="271" r:id="rId24"/>
    <p:sldId id="266" r:id="rId25"/>
    <p:sldId id="267" r:id="rId26"/>
  </p:sldIdLst>
  <p:sldSz cx="9144000" cy="6858000" type="screen4x3"/>
  <p:notesSz cx="6797675" cy="987425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35" autoAdjust="0"/>
    <p:restoredTop sz="94660"/>
  </p:normalViewPr>
  <p:slideViewPr>
    <p:cSldViewPr>
      <p:cViewPr varScale="1">
        <p:scale>
          <a:sx n="111" d="100"/>
          <a:sy n="111" d="100"/>
        </p:scale>
        <p:origin x="-161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Группа 1"/>
          <p:cNvGrpSpPr>
            <a:grpSpLocks/>
          </p:cNvGrpSpPr>
          <p:nvPr/>
        </p:nvGrpSpPr>
        <p:grpSpPr bwMode="auto">
          <a:xfrm>
            <a:off x="-3175" y="4953000"/>
            <a:ext cx="9147175" cy="1911350"/>
            <a:chOff x="-3765" y="4832896"/>
            <a:chExt cx="9147765" cy="2032192"/>
          </a:xfrm>
        </p:grpSpPr>
        <p:sp>
          <p:nvSpPr>
            <p:cNvPr id="6" name="Полилиния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Полилиния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8"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fld id="{405287E4-E0BE-4FEC-9F73-CC0989C30E51}" type="datetimeFigureOut">
              <a:rPr lang="ru-RU"/>
              <a:pPr>
                <a:defRPr/>
              </a:pPr>
              <a:t>06.11.2016</a:t>
            </a:fld>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DA44BB81-74FD-4A1C-8D64-43379B5719A8}"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CEAABB31-6CE3-4F0E-82D3-F2CF89EA2E3A}" type="datetimeFigureOut">
              <a:rPr lang="ru-RU"/>
              <a:pPr>
                <a:defRPr/>
              </a:pPr>
              <a:t>06.11.2016</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8A3C582-13A3-4B11-B7C2-5AFB34947151}"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19F27659-A748-4271-A183-AFFB4D458D17}" type="datetimeFigureOut">
              <a:rPr lang="ru-RU"/>
              <a:pPr>
                <a:defRPr/>
              </a:pPr>
              <a:t>06.11.2016</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ED37E436-B459-46BC-95C0-678BBAF26510}"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en-US"/>
              <a:t>Образец заголовка</a:t>
            </a:r>
          </a:p>
        </p:txBody>
      </p:sp>
      <p:sp>
        <p:nvSpPr>
          <p:cNvPr id="3" name="Рисунок SmartArt 2"/>
          <p:cNvSpPr>
            <a:spLocks noGrp="1"/>
          </p:cNvSpPr>
          <p:nvPr>
            <p:ph type="dgm" idx="1"/>
          </p:nvPr>
        </p:nvSpPr>
        <p:spPr>
          <a:xfrm>
            <a:off x="457200" y="1481138"/>
            <a:ext cx="8229600" cy="4525962"/>
          </a:xfrm>
        </p:spPr>
        <p:txBody>
          <a:bodyPr/>
          <a:lstStyle/>
          <a:p>
            <a:endParaRPr lang="en-US"/>
          </a:p>
        </p:txBody>
      </p:sp>
      <p:sp>
        <p:nvSpPr>
          <p:cNvPr id="4" name="Дата 3"/>
          <p:cNvSpPr>
            <a:spLocks noGrp="1"/>
          </p:cNvSpPr>
          <p:nvPr>
            <p:ph type="dt" sz="half" idx="10"/>
          </p:nvPr>
        </p:nvSpPr>
        <p:spPr>
          <a:xfrm>
            <a:off x="6727825" y="6408738"/>
            <a:ext cx="1919288" cy="365125"/>
          </a:xfrm>
        </p:spPr>
        <p:txBody>
          <a:bodyPr/>
          <a:lstStyle>
            <a:lvl1pPr>
              <a:defRPr/>
            </a:lvl1pPr>
          </a:lstStyle>
          <a:p>
            <a:pPr>
              <a:defRPr/>
            </a:pPr>
            <a:fld id="{861B2C19-6EE9-44FF-988D-EFB76A0505C3}" type="datetimeFigureOut">
              <a:rPr lang="ru-RU"/>
              <a:pPr>
                <a:defRPr/>
              </a:pPr>
              <a:t>06.11.2016</a:t>
            </a:fld>
            <a:endParaRPr lang="ru-RU"/>
          </a:p>
        </p:txBody>
      </p:sp>
      <p:sp>
        <p:nvSpPr>
          <p:cNvPr id="5" name="Нижний колонтитул 4"/>
          <p:cNvSpPr>
            <a:spLocks noGrp="1"/>
          </p:cNvSpPr>
          <p:nvPr>
            <p:ph type="ftr" sz="quarter" idx="11"/>
          </p:nvPr>
        </p:nvSpPr>
        <p:spPr>
          <a:xfrm>
            <a:off x="4379913" y="6408738"/>
            <a:ext cx="2351087" cy="365125"/>
          </a:xfrm>
        </p:spPr>
        <p:txBody>
          <a:bodyPr/>
          <a:lstStyle>
            <a:lvl1pPr>
              <a:defRPr/>
            </a:lvl1pPr>
          </a:lstStyle>
          <a:p>
            <a:pPr>
              <a:defRPr/>
            </a:pPr>
            <a:endParaRPr lang="ru-RU"/>
          </a:p>
        </p:txBody>
      </p:sp>
      <p:sp>
        <p:nvSpPr>
          <p:cNvPr id="6" name="Номер слайда 5"/>
          <p:cNvSpPr>
            <a:spLocks noGrp="1"/>
          </p:cNvSpPr>
          <p:nvPr>
            <p:ph type="sldNum" sz="quarter" idx="12"/>
          </p:nvPr>
        </p:nvSpPr>
        <p:spPr>
          <a:xfrm>
            <a:off x="8647113" y="6408738"/>
            <a:ext cx="366712" cy="365125"/>
          </a:xfrm>
        </p:spPr>
        <p:txBody>
          <a:bodyPr/>
          <a:lstStyle>
            <a:lvl1pPr>
              <a:defRPr/>
            </a:lvl1pPr>
          </a:lstStyle>
          <a:p>
            <a:pPr>
              <a:defRPr/>
            </a:pPr>
            <a:fld id="{29E20646-BA21-4E39-8374-B6A47D068A1D}"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fld id="{1AEF2DE0-4C73-4708-86CD-0C4E9276BF2D}" type="datetimeFigureOut">
              <a:rPr lang="ru-RU"/>
              <a:pPr>
                <a:defRPr/>
              </a:pPr>
              <a:t>06.11.2016</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3F03BA43-02FA-4E29-82A5-4E517FE5AFFE}"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Нашивка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fld id="{B9C99D0E-EB9C-4DE3-BFB1-4B0F5B59B50C}" type="datetimeFigureOut">
              <a:rPr lang="ru-RU"/>
              <a:pPr>
                <a:defRPr/>
              </a:pPr>
              <a:t>06.11.2016</a:t>
            </a:fld>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4DBB6D04-0D9E-4703-921D-D9B750F98797}"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fld id="{5EAB745C-DB61-4343-8B0E-5B4ABAAB9846}" type="datetimeFigureOut">
              <a:rPr lang="ru-RU"/>
              <a:pPr>
                <a:defRPr/>
              </a:pPr>
              <a:t>06.11.2016</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97C3D6F-256B-4D9D-A63F-EC9C84DEBFE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fld id="{AA084755-5318-4F24-97A9-D491ECBEC687}" type="datetimeFigureOut">
              <a:rPr lang="ru-RU"/>
              <a:pPr>
                <a:defRPr/>
              </a:pPr>
              <a:t>06.11.2016</a:t>
            </a:fld>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0722B83C-C0F9-47CC-A7DC-17754EA1AAB4}"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fld id="{5F78E0B6-7F47-4940-809F-9453C8181546}" type="datetimeFigureOut">
              <a:rPr lang="ru-RU"/>
              <a:pPr>
                <a:defRPr/>
              </a:pPr>
              <a:t>06.11.2016</a:t>
            </a:fld>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3E337290-FCBB-499F-9364-C434DB7EEE89}"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25027907-3806-4558-8DDA-2922899F965A}" type="datetimeFigureOut">
              <a:rPr lang="ru-RU"/>
              <a:pPr>
                <a:defRPr/>
              </a:pPr>
              <a:t>06.11.2016</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B1964C36-AAAF-4401-8942-7F58A3809E36}"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fld id="{BF8DB282-14BB-41F2-8BB7-E85A69E63768}" type="datetimeFigureOut">
              <a:rPr lang="ru-RU"/>
              <a:pPr>
                <a:defRPr/>
              </a:pPr>
              <a:t>06.11.2016</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04AC9153-B60E-4481-B97F-111A496C5DA9}"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7"/>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6" name="Полилиния 8"/>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Прямоугольный треугольник 9"/>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Нашивка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fld id="{0916D625-D91F-4EF9-BC54-8C7AE1F02D55}" type="datetimeFigureOut">
              <a:rPr lang="ru-RU"/>
              <a:pPr>
                <a:defRPr/>
              </a:pPr>
              <a:t>06.11.2016</a:t>
            </a:fld>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80B84133-D144-45BB-932D-1A13443F2D20}"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Полилиния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defRPr>
            </a:lvl1pPr>
            <a:extLst/>
          </a:lstStyle>
          <a:p>
            <a:pPr>
              <a:defRPr/>
            </a:pPr>
            <a:fld id="{4EB6C525-734D-455F-BC35-C84B014C637F}" type="datetimeFigureOut">
              <a:rPr lang="ru-RU"/>
              <a:pPr>
                <a:defRPr/>
              </a:pPr>
              <a:t>06.11.2016</a:t>
            </a:fld>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defRPr>
            </a:lvl1pPr>
            <a:extLst/>
          </a:lstStyle>
          <a:p>
            <a:pPr>
              <a:defRPr/>
            </a:pPr>
            <a:fld id="{44827C0D-C575-441E-A844-B7A57D07215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2" r:id="rId2"/>
    <p:sldLayoutId id="2147483698" r:id="rId3"/>
    <p:sldLayoutId id="2147483699" r:id="rId4"/>
    <p:sldLayoutId id="2147483700" r:id="rId5"/>
    <p:sldLayoutId id="2147483701" r:id="rId6"/>
    <p:sldLayoutId id="2147483693" r:id="rId7"/>
    <p:sldLayoutId id="2147483702" r:id="rId8"/>
    <p:sldLayoutId id="2147483703" r:id="rId9"/>
    <p:sldLayoutId id="2147483694" r:id="rId10"/>
    <p:sldLayoutId id="2147483695" r:id="rId11"/>
    <p:sldLayoutId id="2147483696"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Подзаголовок 2"/>
          <p:cNvSpPr>
            <a:spLocks noGrp="1"/>
          </p:cNvSpPr>
          <p:nvPr>
            <p:ph type="subTitle" idx="1"/>
          </p:nvPr>
        </p:nvSpPr>
        <p:spPr>
          <a:xfrm>
            <a:off x="611188" y="1412875"/>
            <a:ext cx="7921625" cy="2663825"/>
          </a:xfrm>
        </p:spPr>
        <p:txBody>
          <a:bodyPr/>
          <a:lstStyle/>
          <a:p>
            <a:pPr marR="0" algn="ctr" eaLnBrk="1" hangingPunct="1"/>
            <a:r>
              <a:rPr lang="ru-RU" sz="4800" b="1" u="sng" smtClean="0">
                <a:solidFill>
                  <a:schemeClr val="accent1"/>
                </a:solidFill>
                <a:latin typeface="Arial" charset="0"/>
              </a:rPr>
              <a:t>ЛЕКЦИЯ 5.</a:t>
            </a:r>
            <a:r>
              <a:rPr lang="ru-RU" sz="4800" smtClean="0">
                <a:solidFill>
                  <a:schemeClr val="accent1"/>
                </a:solidFill>
                <a:latin typeface="Arial" charset="0"/>
              </a:rPr>
              <a:t> ЭВОЛЮЦИЯ ЗЕМЛИ: АТМОСФЕРА И ГИДРОСФЕРА</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pPr algn="ctr" eaLnBrk="1" fontAlgn="auto" hangingPunct="1">
              <a:spcAft>
                <a:spcPts val="0"/>
              </a:spcAft>
              <a:defRPr/>
            </a:pPr>
            <a:r>
              <a:rPr lang="ru-RU" dirty="0" smtClean="0"/>
              <a:t>Химический состав атмосферы</a:t>
            </a:r>
            <a:endParaRPr lang="ru-RU" dirty="0"/>
          </a:p>
        </p:txBody>
      </p:sp>
      <p:pic>
        <p:nvPicPr>
          <p:cNvPr id="18434" name="Содержимое 3"/>
          <p:cNvPicPr>
            <a:picLocks noGrp="1"/>
          </p:cNvPicPr>
          <p:nvPr>
            <p:ph idx="1"/>
          </p:nvPr>
        </p:nvPicPr>
        <p:blipFill>
          <a:blip r:embed="rId2"/>
          <a:srcRect l="25665" t="23903" r="32368" b="13377"/>
          <a:stretch>
            <a:fillRect/>
          </a:stretch>
        </p:blipFill>
        <p:spPr>
          <a:xfrm>
            <a:off x="1879600" y="1481138"/>
            <a:ext cx="5384800" cy="4525962"/>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Содержимое 1"/>
          <p:cNvSpPr>
            <a:spLocks noGrp="1"/>
          </p:cNvSpPr>
          <p:nvPr>
            <p:ph idx="1"/>
          </p:nvPr>
        </p:nvSpPr>
        <p:spPr>
          <a:xfrm>
            <a:off x="0" y="1125538"/>
            <a:ext cx="8820150" cy="4881562"/>
          </a:xfrm>
        </p:spPr>
        <p:txBody>
          <a:bodyPr/>
          <a:lstStyle/>
          <a:p>
            <a:pPr eaLnBrk="1" hangingPunct="1"/>
            <a:r>
              <a:rPr lang="ru-RU" sz="1400" smtClean="0"/>
              <a:t>Атмосфера имеет слоистое строение. Выделяют тропосферу, стратосферу, мезосферу и термосферу. На долю тропосферы приходится около 80 % массы атмосферы, на долю стратосферы — около 20 %; масса мезосферы — не более 0,3 %, термосферы — менее 0,05 % от общей массы атмосферы.</a:t>
            </a:r>
            <a:br>
              <a:rPr lang="ru-RU" sz="1400" smtClean="0"/>
            </a:br>
            <a:r>
              <a:rPr lang="ru-RU" sz="1400" b="1" i="1" smtClean="0"/>
              <a:t>Тропосфера</a:t>
            </a:r>
            <a:r>
              <a:rPr lang="ru-RU" sz="1400" smtClean="0"/>
              <a:t>- нижний, наиболее изученный слой атмосферы, высотой в полярных областях 8 - 10 км, в умеренных широтах до 10 - 12 км, на экваторе — 16 - 18 км. В тропосфере сосредоточено примерно 80—90% всей массы атмосферы и почти все водяные пары. В тропосфере протекают физические процессы, которые обусловливают ту или иную погоду. В тропосфере осуществляются все превращения водяного пара. В ней образуются облака и формируются осадки, циклоны и антициклоны, очень сильно развито турбулентное и конвективное перемешивание.</a:t>
            </a:r>
            <a:br>
              <a:rPr lang="ru-RU" sz="1400" smtClean="0"/>
            </a:br>
            <a:r>
              <a:rPr lang="ru-RU" sz="1400" smtClean="0"/>
              <a:t>Над тропосферой находится </a:t>
            </a:r>
            <a:r>
              <a:rPr lang="ru-RU" sz="1400" b="1" i="1" smtClean="0"/>
              <a:t>стратосфера. </a:t>
            </a:r>
            <a:r>
              <a:rPr lang="ru-RU" sz="1400" smtClean="0"/>
              <a:t>Стратосфера характеризуется постоянством или ростом температуры с высотой и исключительной сухостью воздуха, почти нет водяного пара. Процессы в стратосфере практически не влияют на погоду. Стратосфера располагается на высоте от 11 до 50 км. Характерно незначительное изменение температуры в слое 11—25 км (нижний слой стратосферы) и повышение её в слое 25—40 км от −56,5 до 0,8°С (верхний слой стратосферы). Достигнув на высоте около 40 км значения около 0°С, температура остаётся постоянной до высоты около 55 км. Эта область постоянной температуры называется </a:t>
            </a:r>
            <a:r>
              <a:rPr lang="ru-RU" sz="1400" i="1" smtClean="0"/>
              <a:t>стратопаузой </a:t>
            </a:r>
            <a:r>
              <a:rPr lang="ru-RU" sz="1400" smtClean="0"/>
              <a:t>и является границей между стратосферой и мезосферой. Именно в стратосфере располагается слой озоносферы («озоновый слой») (на высоте от 15—20 до 55—60 км), который определяет верхний предел жизни в биосфере. </a:t>
            </a:r>
            <a:br>
              <a:rPr lang="ru-RU" sz="1400" smtClean="0"/>
            </a:br>
            <a:endParaRPr lang="ru-RU" sz="1400" smtClean="0"/>
          </a:p>
        </p:txBody>
      </p:sp>
      <p:sp>
        <p:nvSpPr>
          <p:cNvPr id="3" name="Заголовок 2"/>
          <p:cNvSpPr>
            <a:spLocks noGrp="1"/>
          </p:cNvSpPr>
          <p:nvPr>
            <p:ph type="title"/>
          </p:nvPr>
        </p:nvSpPr>
        <p:spPr/>
        <p:txBody>
          <a:bodyPr/>
          <a:lstStyle/>
          <a:p>
            <a:pPr algn="ctr" eaLnBrk="1" fontAlgn="auto" hangingPunct="1">
              <a:spcAft>
                <a:spcPts val="0"/>
              </a:spcAft>
              <a:defRPr/>
            </a:pPr>
            <a:r>
              <a:rPr lang="ru-RU" i="1" dirty="0" smtClean="0"/>
              <a:t>Строение атмосферы.</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p:cNvSpPr>
          <p:nvPr>
            <p:ph type="body" idx="1"/>
          </p:nvPr>
        </p:nvSpPr>
        <p:spPr>
          <a:xfrm>
            <a:off x="179388" y="188913"/>
            <a:ext cx="8713787" cy="5746750"/>
          </a:xfrm>
        </p:spPr>
        <p:txBody>
          <a:bodyPr/>
          <a:lstStyle/>
          <a:p>
            <a:pPr eaLnBrk="1" hangingPunct="1"/>
            <a:r>
              <a:rPr lang="ru-RU" sz="1600" smtClean="0"/>
              <a:t>Важный компонент стратосферы и мезосферы — О</a:t>
            </a:r>
            <a:r>
              <a:rPr lang="ru-RU" sz="1600" baseline="-25000" smtClean="0"/>
              <a:t>3</a:t>
            </a:r>
            <a:r>
              <a:rPr lang="ru-RU" sz="1600" smtClean="0"/>
              <a:t>, образующийся в результате фотохимических реакций наиболее интенсивно на высоте ~ 30 км. Общая масса О</a:t>
            </a:r>
            <a:r>
              <a:rPr lang="ru-RU" sz="1600" baseline="-25000" smtClean="0"/>
              <a:t>3</a:t>
            </a:r>
            <a:r>
              <a:rPr lang="ru-RU" sz="1600" smtClean="0"/>
              <a:t> составила бы при нормальном давлении слой толщиной 1,7—4,0 мм, но и этого достаточно для поглощения губительного для жизни УФ-излучения Солнца.</a:t>
            </a:r>
            <a:br>
              <a:rPr lang="ru-RU" sz="1600" smtClean="0"/>
            </a:br>
            <a:r>
              <a:rPr lang="ru-RU" sz="1600" smtClean="0"/>
              <a:t>Следующий слой, лежащий над стратосферой, это </a:t>
            </a:r>
            <a:r>
              <a:rPr lang="ru-RU" sz="1600" b="1" i="1" smtClean="0"/>
              <a:t>мезосфера</a:t>
            </a:r>
            <a:r>
              <a:rPr lang="ru-RU" sz="1600" smtClean="0"/>
              <a:t>. Мезосфера начинается на высоте 50 км и простирается до 80—90 км. Температура воздуха до высоты 75—85 км понижается до −88 °С. Верхней границей мезосферы является </a:t>
            </a:r>
            <a:r>
              <a:rPr lang="ru-RU" sz="1600" i="1" smtClean="0"/>
              <a:t>мезопауза</a:t>
            </a:r>
            <a:r>
              <a:rPr lang="ru-RU" sz="1600" smtClean="0"/>
              <a:t>, где расположен температурный минимум, выше температура вновь начинает расти. Далее начинается новый слой, который называется </a:t>
            </a:r>
            <a:r>
              <a:rPr lang="ru-RU" sz="1600" b="1" i="1" smtClean="0"/>
              <a:t>термосферой. </a:t>
            </a:r>
            <a:r>
              <a:rPr lang="ru-RU" sz="1600" smtClean="0"/>
              <a:t>Температура в ней быстро растет, достигая 1000 – 2000 °С на высоте 400 км. Выше 400 км температура почти не меняется с высотой. Температура и плотность воздуха очень сильно зависят от времени суток и года, а также от солнечной активности. В годы максимума солнечной активности температура и плотность воздуха в термосфере значительно выше, чем в годы минимума. </a:t>
            </a:r>
            <a:br>
              <a:rPr lang="ru-RU" sz="1600" smtClean="0"/>
            </a:br>
            <a:r>
              <a:rPr lang="ru-RU" sz="1600" smtClean="0"/>
              <a:t>Далее расположена</a:t>
            </a:r>
            <a:r>
              <a:rPr lang="ru-RU" sz="1600" b="1" i="1" smtClean="0"/>
              <a:t> экзосфера</a:t>
            </a:r>
            <a:r>
              <a:rPr lang="ru-RU" sz="1600" smtClean="0"/>
              <a:t>. Газ в экзосфере сильно разрежен, и отсюда идёт утечка его частиц в межпланетное пространство (диссипация). Далее экзосфера постепенно переходит в так называемый </a:t>
            </a:r>
            <a:r>
              <a:rPr lang="ru-RU" sz="1600" i="1" smtClean="0"/>
              <a:t>ближнекосмический вакуум, </a:t>
            </a:r>
            <a:r>
              <a:rPr lang="ru-RU" sz="1600" smtClean="0"/>
              <a:t>который заполнен сильно разреженными частицами межпланетного газа, главным образом атомами водорода. Но этот газ представляет собой лишь часть межпланетного вещества. Другую часть составляют пылевидные час­тицы кометного и метеорного происхождения. Кроме чрезвычайно разреженных пылевидных частиц, в это пространство проникает электромагнитная и корпускулярная радиация солнечного и галактического происхождения. </a:t>
            </a:r>
            <a:br>
              <a:rPr lang="ru-RU" sz="1600" smtClean="0"/>
            </a:br>
            <a:endParaRPr lang="ru-RU" sz="160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Содержимое 4"/>
          <p:cNvPicPr>
            <a:picLocks noGrp="1"/>
          </p:cNvPicPr>
          <p:nvPr>
            <p:ph idx="1"/>
          </p:nvPr>
        </p:nvPicPr>
        <p:blipFill>
          <a:blip r:embed="rId2"/>
          <a:srcRect l="21506" t="25952" r="16231" b="9010"/>
          <a:stretch>
            <a:fillRect/>
          </a:stretch>
        </p:blipFill>
        <p:spPr>
          <a:xfrm>
            <a:off x="250825" y="476250"/>
            <a:ext cx="8569325" cy="5243513"/>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70000" lnSpcReduction="20000"/>
          </a:bodyPr>
          <a:lstStyle/>
          <a:p>
            <a:pPr marL="365760" indent="-256032" algn="just" eaLnBrk="1" fontAlgn="auto" hangingPunct="1">
              <a:spcAft>
                <a:spcPts val="0"/>
              </a:spcAft>
              <a:buFont typeface="Wingdings 3"/>
              <a:buChar char=""/>
              <a:defRPr/>
            </a:pPr>
            <a:r>
              <a:rPr lang="ru-RU" dirty="0" smtClean="0"/>
              <a:t>Атмосфера снабжает нас необходимым для дыхания кислородом. Уже на высоте 5 км над уровнем моря у нетренированного человека появляется кислородное голодание и без адаптации работоспособность человека значительно снижается. Здесь кончается физиологическая зона атмосферы.</a:t>
            </a:r>
          </a:p>
          <a:p>
            <a:pPr marL="365760" indent="-256032" algn="just" eaLnBrk="1" fontAlgn="auto" hangingPunct="1">
              <a:spcAft>
                <a:spcPts val="0"/>
              </a:spcAft>
              <a:buFont typeface="Wingdings 3"/>
              <a:buNone/>
              <a:defRPr/>
            </a:pPr>
            <a:r>
              <a:rPr lang="ru-RU" dirty="0" smtClean="0"/>
              <a:t>	Плотные слои воздуха — тропосфера и стратосфера — защищают нас от поражающего действия радиации. При достаточном разрежении воздуха, на высотах более 36 км, интенсивное действие на организм оказывает ионизирующая радиация — первичные космические лучи; на высотах более 40 км действует опасная для человека ультрафиолетовая часть солнечного спектра. </a:t>
            </a:r>
          </a:p>
          <a:p>
            <a:pPr marL="365760" indent="-256032" algn="just" eaLnBrk="1" fontAlgn="auto" hangingPunct="1">
              <a:spcAft>
                <a:spcPts val="0"/>
              </a:spcAft>
              <a:buFont typeface="Wingdings 3"/>
              <a:buNone/>
              <a:defRPr/>
            </a:pPr>
            <a:r>
              <a:rPr lang="ru-RU" dirty="0" smtClean="0"/>
              <a:t>	Озон, находящийся в верхней атмосфере, служит своеоб­разным щитом, охраняющим нас от действия ультрафиолето­вого излучения Солнца. Без этого щита развитие жизни на суше в ее современных формах вряд ли было бы возможно.</a:t>
            </a:r>
            <a:endParaRPr lang="ru-RU" dirty="0"/>
          </a:p>
        </p:txBody>
      </p:sp>
      <p:sp>
        <p:nvSpPr>
          <p:cNvPr id="3" name="Заголовок 2"/>
          <p:cNvSpPr>
            <a:spLocks noGrp="1"/>
          </p:cNvSpPr>
          <p:nvPr>
            <p:ph type="title"/>
          </p:nvPr>
        </p:nvSpPr>
        <p:spPr/>
        <p:txBody>
          <a:bodyPr/>
          <a:lstStyle/>
          <a:p>
            <a:pPr algn="ctr" eaLnBrk="1" fontAlgn="auto" hangingPunct="1">
              <a:spcAft>
                <a:spcPts val="0"/>
              </a:spcAft>
              <a:defRPr/>
            </a:pPr>
            <a:r>
              <a:rPr lang="ru-RU" i="1" dirty="0" smtClean="0"/>
              <a:t>Значение атмосферы.</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wrap="square" lIns="91440" tIns="45720" rIns="91440" bIns="45720" numCol="1" anchorCtr="0" compatLnSpc="1">
            <a:prstTxWarp prst="textNoShape">
              <a:avLst/>
            </a:prstTxWarp>
          </a:bodyPr>
          <a:lstStyle/>
          <a:p>
            <a:pPr algn="ctr"/>
            <a:r>
              <a:rPr lang="ru-RU" smtClean="0">
                <a:effectLst/>
              </a:rPr>
              <a:t>Глобальные циклы натрия и хлора</a:t>
            </a:r>
          </a:p>
        </p:txBody>
      </p:sp>
      <p:sp>
        <p:nvSpPr>
          <p:cNvPr id="40963" name="Прямоугольник 3"/>
          <p:cNvSpPr>
            <a:spLocks noChangeArrowheads="1"/>
          </p:cNvSpPr>
          <p:nvPr/>
        </p:nvSpPr>
        <p:spPr bwMode="auto">
          <a:xfrm>
            <a:off x="755650" y="1444625"/>
            <a:ext cx="7777163" cy="2308225"/>
          </a:xfrm>
          <a:prstGeom prst="rect">
            <a:avLst/>
          </a:prstGeom>
          <a:noFill/>
          <a:ln w="9525">
            <a:noFill/>
            <a:miter lim="800000"/>
            <a:headEnd/>
            <a:tailEnd/>
          </a:ln>
        </p:spPr>
        <p:txBody>
          <a:bodyPr>
            <a:spAutoFit/>
          </a:bodyPr>
          <a:lstStyle/>
          <a:p>
            <a:pPr algn="just"/>
            <a:r>
              <a:rPr lang="ru-RU"/>
              <a:t>Натрий — один из главных элементов, аккумулированных в земной коре в процессе ее выплавления. Основная масса этого элемента выделяется на последних стадиях магматической кристаллизации и частично остается в постмагматических растворах. Натрий занимает в кристаллохимических структурах силикатов позиции между устойчивыми алюмокремнекислородными группировками и поэтому легко освобождается из структур галогенных силикатов при их гипергенной трансформации. </a:t>
            </a:r>
          </a:p>
        </p:txBody>
      </p:sp>
      <p:pic>
        <p:nvPicPr>
          <p:cNvPr id="40964" name="Picture 3"/>
          <p:cNvPicPr>
            <a:picLocks noGrp="1" noChangeAspect="1" noChangeArrowheads="1"/>
          </p:cNvPicPr>
          <p:nvPr>
            <p:ph idx="4294967295"/>
          </p:nvPr>
        </p:nvPicPr>
        <p:blipFill>
          <a:blip r:embed="rId2"/>
          <a:srcRect/>
          <a:stretch>
            <a:fillRect/>
          </a:stretch>
        </p:blipFill>
        <p:spPr>
          <a:xfrm>
            <a:off x="0" y="3429000"/>
            <a:ext cx="9144000" cy="2600325"/>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wrap="square" lIns="91440" tIns="45720" rIns="91440" bIns="45720" numCol="1" anchorCtr="0" compatLnSpc="1">
            <a:prstTxWarp prst="textNoShape">
              <a:avLst/>
            </a:prstTxWarp>
          </a:bodyPr>
          <a:lstStyle/>
          <a:p>
            <a:pPr algn="ctr"/>
            <a:r>
              <a:rPr lang="ru-RU" smtClean="0">
                <a:effectLst/>
              </a:rPr>
              <a:t>Натрий </a:t>
            </a:r>
          </a:p>
        </p:txBody>
      </p:sp>
      <p:sp>
        <p:nvSpPr>
          <p:cNvPr id="41987" name="Объект 2"/>
          <p:cNvSpPr>
            <a:spLocks noGrp="1"/>
          </p:cNvSpPr>
          <p:nvPr>
            <p:ph idx="4294967295"/>
          </p:nvPr>
        </p:nvSpPr>
        <p:spPr>
          <a:xfrm>
            <a:off x="468313" y="981075"/>
            <a:ext cx="8229600" cy="4525963"/>
          </a:xfrm>
        </p:spPr>
        <p:txBody>
          <a:bodyPr/>
          <a:lstStyle/>
          <a:p>
            <a:pPr marL="182563" indent="-182563"/>
            <a:r>
              <a:rPr lang="ru-RU" sz="2000" smtClean="0"/>
              <a:t>Главный миграционный поток натрия в биосфере связан с водным стоком с суши, с которым ежегодно выносится 0,185*10</a:t>
            </a:r>
            <a:r>
              <a:rPr lang="ru-RU" sz="2000" baseline="30000" smtClean="0"/>
              <a:t>9</a:t>
            </a:r>
            <a:r>
              <a:rPr lang="ru-RU" sz="2000" smtClean="0"/>
              <a:t> т ионов этого элемента.</a:t>
            </a:r>
          </a:p>
          <a:p>
            <a:pPr marL="182563" indent="-182563"/>
            <a:r>
              <a:rPr lang="ru-RU" sz="2000" smtClean="0"/>
              <a:t>В цикле массообмена между поверхностью океана и тропосферой участ-вует около 1,3*10</a:t>
            </a:r>
            <a:r>
              <a:rPr lang="ru-RU" sz="2000" baseline="30000" smtClean="0"/>
              <a:t>9</a:t>
            </a:r>
            <a:r>
              <a:rPr lang="ru-RU" sz="2000" smtClean="0"/>
              <a:t> т/год водорастворимых форм натрия, между поверхностью суши и тропосферой — примерно 0,14*10</a:t>
            </a:r>
            <a:r>
              <a:rPr lang="ru-RU" sz="2000" baseline="30000" smtClean="0"/>
              <a:t>9</a:t>
            </a:r>
            <a:r>
              <a:rPr lang="ru-RU" sz="2000" smtClean="0"/>
              <a:t> т/год. С воздушными массами мор-ского происхождения на сушу переносится более 0,1*10</a:t>
            </a:r>
            <a:r>
              <a:rPr lang="ru-RU" sz="2000" baseline="30000" smtClean="0"/>
              <a:t>9</a:t>
            </a:r>
            <a:r>
              <a:rPr lang="ru-RU" sz="2000" smtClean="0"/>
              <a:t> т/год растворимых форм натрия. В то же время с поверхности суши в океан выносится с ветровой пылью примерно 0,01</a:t>
            </a:r>
            <a:r>
              <a:rPr lang="en-US" sz="2000" smtClean="0"/>
              <a:t>*</a:t>
            </a:r>
            <a:r>
              <a:rPr lang="ru-RU" sz="2000" smtClean="0"/>
              <a:t>10</a:t>
            </a:r>
            <a:r>
              <a:rPr lang="ru-RU" sz="2000" baseline="30000" smtClean="0"/>
              <a:t>9</a:t>
            </a:r>
            <a:r>
              <a:rPr lang="ru-RU" sz="2000" smtClean="0"/>
              <a:t> т/год натрия в сорбированном состоянии.</a:t>
            </a:r>
          </a:p>
          <a:p>
            <a:pPr marL="182563" indent="-182563"/>
            <a:r>
              <a:rPr lang="ru-RU" sz="2000" smtClean="0"/>
              <a:t>Преобладание растворимого катиона Na+ в биосфере обусловливает при-сутствие больших масс натрия во всех типах природных вод, где он связан эк-вивалентными соотношениями с анионами Cl</a:t>
            </a:r>
            <a:r>
              <a:rPr lang="ru-RU" sz="2000" baseline="30000" smtClean="0"/>
              <a:t>-</a:t>
            </a:r>
            <a:r>
              <a:rPr lang="ru-RU" sz="2000" smtClean="0"/>
              <a:t>, [SO4]</a:t>
            </a:r>
            <a:r>
              <a:rPr lang="ru-RU" sz="2000" baseline="30000" smtClean="0"/>
              <a:t>2-</a:t>
            </a:r>
            <a:r>
              <a:rPr lang="ru-RU" sz="2000" smtClean="0"/>
              <a:t> и отчасти с [НСО3]</a:t>
            </a:r>
            <a:r>
              <a:rPr lang="ru-RU" sz="2000" baseline="30000" smtClean="0"/>
              <a:t>-1</a:t>
            </a:r>
            <a:r>
              <a:rPr lang="ru-RU" sz="2000" smtClean="0"/>
              <a:t>. </a:t>
            </a:r>
          </a:p>
          <a:p>
            <a:pPr marL="182563" indent="-182563"/>
            <a:r>
              <a:rPr lang="ru-RU" sz="2000" smtClean="0"/>
              <a:t>Натрий принимает активное участие </a:t>
            </a:r>
            <a:r>
              <a:rPr lang="ru-RU" sz="2000" i="1" smtClean="0"/>
              <a:t>в засолении почв</a:t>
            </a:r>
            <a:r>
              <a:rPr lang="ru-RU" sz="2000" smtClean="0"/>
              <a:t>, где он образует соли с С</a:t>
            </a:r>
            <a:r>
              <a:rPr lang="en-US" sz="2000" smtClean="0"/>
              <a:t>l</a:t>
            </a:r>
            <a:r>
              <a:rPr lang="ru-RU" sz="2000" baseline="30000" smtClean="0"/>
              <a:t>- </a:t>
            </a:r>
            <a:r>
              <a:rPr lang="ru-RU" sz="2000" smtClean="0"/>
              <a:t>и [SO4]</a:t>
            </a:r>
            <a:r>
              <a:rPr lang="ru-RU" sz="2000" baseline="30000" smtClean="0"/>
              <a:t>2-</a:t>
            </a:r>
            <a:r>
              <a:rPr lang="ru-RU" sz="2000" smtClean="0"/>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wrap="square" lIns="91440" tIns="45720" rIns="91440" bIns="45720" numCol="1" anchorCtr="0" compatLnSpc="1">
            <a:prstTxWarp prst="textNoShape">
              <a:avLst/>
            </a:prstTxWarp>
          </a:bodyPr>
          <a:lstStyle/>
          <a:p>
            <a:pPr algn="ctr"/>
            <a:r>
              <a:rPr lang="ru-RU" smtClean="0">
                <a:effectLst/>
              </a:rPr>
              <a:t>Хлор </a:t>
            </a:r>
          </a:p>
        </p:txBody>
      </p:sp>
      <p:sp>
        <p:nvSpPr>
          <p:cNvPr id="3" name="Объект 2"/>
          <p:cNvSpPr>
            <a:spLocks noGrp="1"/>
          </p:cNvSpPr>
          <p:nvPr>
            <p:ph idx="4294967295"/>
          </p:nvPr>
        </p:nvSpPr>
        <p:spPr/>
        <p:txBody>
          <a:bodyPr>
            <a:normAutofit/>
          </a:bodyPr>
          <a:lstStyle/>
          <a:p>
            <a:pPr marL="182563" indent="-182563">
              <a:lnSpc>
                <a:spcPct val="90000"/>
              </a:lnSpc>
            </a:pPr>
            <a:r>
              <a:rPr lang="ru-RU" sz="2100" smtClean="0"/>
              <a:t>Хлор — типичный талассофильный элемент. Его распределение в биосфере характеризуется ясно выраженной аккумуляцией в воде Мирового океана, где в форме растворенных ионов </a:t>
            </a:r>
            <a:r>
              <a:rPr lang="en-US" sz="2100" smtClean="0"/>
              <a:t>Cl</a:t>
            </a:r>
            <a:r>
              <a:rPr lang="en-US" sz="2100" baseline="30000" smtClean="0"/>
              <a:t>-</a:t>
            </a:r>
            <a:r>
              <a:rPr lang="ru-RU" sz="2100" smtClean="0"/>
              <a:t> содержится преобладающая часть массы элемента.</a:t>
            </a:r>
          </a:p>
          <a:p>
            <a:pPr marL="182563" indent="-182563">
              <a:lnSpc>
                <a:spcPct val="90000"/>
              </a:lnSpc>
            </a:pPr>
            <a:r>
              <a:rPr lang="ru-RU" sz="2100" smtClean="0"/>
              <a:t> Подобно натрию, среди форм нахождения хлора в биосфере доминируют хорошо растворимые ионы </a:t>
            </a:r>
            <a:r>
              <a:rPr lang="en-US" sz="2100" smtClean="0"/>
              <a:t>Cl</a:t>
            </a:r>
            <a:r>
              <a:rPr lang="en-US" sz="2100" baseline="30000" smtClean="0"/>
              <a:t>-</a:t>
            </a:r>
            <a:r>
              <a:rPr lang="en-US" sz="2100" smtClean="0"/>
              <a:t> </a:t>
            </a:r>
            <a:r>
              <a:rPr lang="ru-RU" sz="2100" smtClean="0"/>
              <a:t>. Они определяют основные черты глобального цикла массообмена элемента, среди которых главная — исключительно высокая способность к водной миграции. </a:t>
            </a:r>
            <a:endParaRPr lang="en-US" sz="2100" smtClean="0"/>
          </a:p>
          <a:p>
            <a:pPr marL="182563" indent="-182563">
              <a:lnSpc>
                <a:spcPct val="90000"/>
              </a:lnSpc>
            </a:pPr>
            <a:r>
              <a:rPr lang="ru-RU" sz="2100" smtClean="0"/>
              <a:t>Важной чертой биосферной геохимии рассматриваемых элементов является их сильно выраженная </a:t>
            </a:r>
            <a:r>
              <a:rPr lang="ru-RU" sz="2100" i="1" smtClean="0"/>
              <a:t>талассофильность</a:t>
            </a:r>
            <a:r>
              <a:rPr lang="ru-RU" sz="2100" smtClean="0"/>
              <a:t>, результатом которой является превышение массы биологического круговорота в океане над массой биологического круговорота на суше. Сближает биогеохимию этих элементов важное физиологическое значение их главного</a:t>
            </a:r>
            <a:r>
              <a:rPr lang="ru-RU" sz="2300" smtClean="0"/>
              <a:t> химического соединения — </a:t>
            </a:r>
            <a:r>
              <a:rPr lang="ru-RU" sz="2300" b="1" smtClean="0"/>
              <a:t>хлорида натрия</a:t>
            </a:r>
            <a:r>
              <a:rPr lang="ru-RU" sz="2300" smtClean="0"/>
              <a:t>.</a:t>
            </a:r>
            <a:r>
              <a:rPr lang="en-US" sz="2300" smtClean="0"/>
              <a:t> </a:t>
            </a:r>
          </a:p>
          <a:p>
            <a:pPr marL="182563" indent="-182563">
              <a:lnSpc>
                <a:spcPct val="90000"/>
              </a:lnSpc>
            </a:pPr>
            <a:endParaRPr lang="ru-RU" sz="230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wrap="square" lIns="91440" tIns="45720" rIns="91440" bIns="45720" numCol="1" anchorCtr="0" compatLnSpc="1">
            <a:prstTxWarp prst="textNoShape">
              <a:avLst/>
            </a:prstTxWarp>
          </a:bodyPr>
          <a:lstStyle/>
          <a:p>
            <a:pPr algn="ctr"/>
            <a:r>
              <a:rPr lang="ru-RU" smtClean="0">
                <a:effectLst/>
              </a:rPr>
              <a:t>Глобальный цикл кальция</a:t>
            </a:r>
          </a:p>
        </p:txBody>
      </p:sp>
      <p:sp>
        <p:nvSpPr>
          <p:cNvPr id="44035" name="Объект 2"/>
          <p:cNvSpPr>
            <a:spLocks noGrp="1"/>
          </p:cNvSpPr>
          <p:nvPr>
            <p:ph idx="4294967295"/>
          </p:nvPr>
        </p:nvSpPr>
        <p:spPr/>
        <p:txBody>
          <a:bodyPr/>
          <a:lstStyle/>
          <a:p>
            <a:pPr marL="182563" indent="-182563"/>
            <a:r>
              <a:rPr lang="ru-RU" sz="2300" smtClean="0"/>
              <a:t>Масса кальция в осадочном слое континентальной коры равна 272,8</a:t>
            </a:r>
            <a:r>
              <a:rPr lang="ru-RU" sz="2300" smtClean="0">
                <a:sym typeface="Symbol" pitchFamily="18" charset="2"/>
              </a:rPr>
              <a:t></a:t>
            </a:r>
            <a:r>
              <a:rPr lang="ru-RU" sz="2300" smtClean="0"/>
              <a:t>10</a:t>
            </a:r>
            <a:r>
              <a:rPr lang="ru-RU" sz="2300" baseline="30000" smtClean="0"/>
              <a:t>15</a:t>
            </a:r>
            <a:r>
              <a:rPr lang="ru-RU" sz="2300" smtClean="0"/>
              <a:t> т, в гранитном слое — 222,8</a:t>
            </a:r>
            <a:r>
              <a:rPr lang="ru-RU" sz="2300" smtClean="0">
                <a:sym typeface="Symbol" pitchFamily="18" charset="2"/>
              </a:rPr>
              <a:t></a:t>
            </a:r>
            <a:r>
              <a:rPr lang="ru-RU" sz="2300" smtClean="0"/>
              <a:t>10</a:t>
            </a:r>
            <a:r>
              <a:rPr lang="ru-RU" sz="2300" baseline="30000" smtClean="0"/>
              <a:t>15</a:t>
            </a:r>
            <a:r>
              <a:rPr lang="ru-RU" sz="2300" smtClean="0"/>
              <a:t> т. </a:t>
            </a:r>
            <a:endParaRPr lang="en-US" sz="2300" smtClean="0"/>
          </a:p>
          <a:p>
            <a:pPr marL="182563" indent="-182563"/>
            <a:r>
              <a:rPr lang="ru-RU" sz="2300" smtClean="0"/>
              <a:t>Содержание этого элемента уменьшается от глубин к гранитному слою литосферы. В базальтовом слое средняя концентрация 5,8 %, в гранитном — 2,7%. </a:t>
            </a:r>
          </a:p>
          <a:p>
            <a:pPr marL="182563" indent="-182563"/>
            <a:r>
              <a:rPr lang="ru-RU" sz="2300" smtClean="0"/>
              <a:t>Высокое содержание кальция в земной коре обусловливает многочисленные минералы (385 видов)</a:t>
            </a:r>
            <a:r>
              <a:rPr lang="en-US" sz="2300" smtClean="0"/>
              <a:t>.</a:t>
            </a:r>
          </a:p>
          <a:p>
            <a:pPr marL="182563" indent="-182563"/>
            <a:r>
              <a:rPr lang="ru-RU" sz="2300" smtClean="0"/>
              <a:t>Водорастворимые соединения, главным образом бикарбонат Са(-НСО</a:t>
            </a:r>
            <a:r>
              <a:rPr lang="ru-RU" sz="2300" baseline="30000" smtClean="0"/>
              <a:t>3</a:t>
            </a:r>
            <a:r>
              <a:rPr lang="ru-RU" sz="2300" smtClean="0"/>
              <a:t>)</a:t>
            </a:r>
            <a:r>
              <a:rPr lang="ru-RU" sz="2300" baseline="30000" smtClean="0"/>
              <a:t>2</a:t>
            </a:r>
            <a:r>
              <a:rPr lang="ru-RU" sz="2300" smtClean="0"/>
              <a:t> поступают в природные воды и мигрируют с ними в океан.</a:t>
            </a:r>
          </a:p>
          <a:p>
            <a:pPr marL="182563" indent="-182563"/>
            <a:r>
              <a:rPr lang="ru-RU" sz="2300" smtClean="0"/>
              <a:t>Средняя концентрация кальция в наземной растительности от 0,9% до 1,80 %. </a:t>
            </a:r>
          </a:p>
          <a:p>
            <a:pPr marL="182563" indent="-182563"/>
            <a:r>
              <a:rPr lang="ru-RU" sz="2300" smtClean="0"/>
              <a:t>Масса кальция, содержащаяся в живом веществе суши: (22,5 — 45)*10</a:t>
            </a:r>
            <a:r>
              <a:rPr lang="ru-RU" sz="2300" baseline="30000" smtClean="0"/>
              <a:t>9</a:t>
            </a:r>
            <a:r>
              <a:rPr lang="ru-RU" sz="2300" smtClean="0"/>
              <a:t> т, в биомассе фотосинтетиков океана (34*10</a:t>
            </a:r>
            <a:r>
              <a:rPr lang="ru-RU" sz="2300" baseline="30000" smtClean="0"/>
              <a:t>6</a:t>
            </a:r>
            <a:r>
              <a:rPr lang="ru-RU" sz="2300" smtClean="0"/>
              <a:t> т).</a:t>
            </a:r>
          </a:p>
          <a:p>
            <a:pPr marL="182563" indent="-182563"/>
            <a:endParaRPr lang="ru-RU"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wrap="square" lIns="91440" tIns="45720" rIns="91440" bIns="45720" numCol="1" anchorCtr="0" compatLnSpc="1">
            <a:prstTxWarp prst="textNoShape">
              <a:avLst/>
            </a:prstTxWarp>
          </a:bodyPr>
          <a:lstStyle/>
          <a:p>
            <a:pPr algn="ctr"/>
            <a:r>
              <a:rPr lang="ru-RU" smtClean="0">
                <a:effectLst/>
              </a:rPr>
              <a:t>Глобальный цикл калия</a:t>
            </a:r>
          </a:p>
        </p:txBody>
      </p:sp>
      <p:sp>
        <p:nvSpPr>
          <p:cNvPr id="3" name="Объект 2"/>
          <p:cNvSpPr>
            <a:spLocks noGrp="1"/>
          </p:cNvSpPr>
          <p:nvPr>
            <p:ph idx="4294967295"/>
          </p:nvPr>
        </p:nvSpPr>
        <p:spPr/>
        <p:txBody>
          <a:bodyPr>
            <a:normAutofit/>
          </a:bodyPr>
          <a:lstStyle/>
          <a:p>
            <a:pPr marL="182563" indent="-182563">
              <a:lnSpc>
                <a:spcPct val="90000"/>
              </a:lnSpc>
            </a:pPr>
            <a:r>
              <a:rPr lang="ru-RU" sz="2300" smtClean="0"/>
              <a:t>Калий входит в состав наиболее распространенных силикатов: полевых шпатов, амфиболов, пироксенов, слюд. В гранитном слое континентального блока земной коры средняя концентрация К</a:t>
            </a:r>
            <a:r>
              <a:rPr lang="ru-RU" sz="1600" smtClean="0"/>
              <a:t>2</a:t>
            </a:r>
            <a:r>
              <a:rPr lang="ru-RU" sz="2300" smtClean="0"/>
              <a:t>О равна 2,89 %, масса — 198×10</a:t>
            </a:r>
            <a:r>
              <a:rPr lang="ru-RU" sz="2300" baseline="30000" smtClean="0"/>
              <a:t>15</a:t>
            </a:r>
            <a:r>
              <a:rPr lang="ru-RU" sz="2300" smtClean="0"/>
              <a:t> т, в осадочном слое средняя концентрация К</a:t>
            </a:r>
            <a:r>
              <a:rPr lang="ru-RU" sz="1400" smtClean="0"/>
              <a:t>2</a:t>
            </a:r>
            <a:r>
              <a:rPr lang="ru-RU" sz="2300" smtClean="0"/>
              <a:t>О равна 2,00 %, масса — 38,5×10</a:t>
            </a:r>
            <a:r>
              <a:rPr lang="ru-RU" sz="2300" baseline="30000" smtClean="0"/>
              <a:t>15</a:t>
            </a:r>
            <a:r>
              <a:rPr lang="ru-RU" sz="2300" smtClean="0"/>
              <a:t> т. Общее количество во всех резервуарах 236,7</a:t>
            </a:r>
            <a:r>
              <a:rPr lang="ru-RU" sz="2300" smtClean="0">
                <a:sym typeface="Symbol" pitchFamily="18" charset="2"/>
              </a:rPr>
              <a:t></a:t>
            </a:r>
            <a:r>
              <a:rPr lang="ru-RU" sz="2300" smtClean="0"/>
              <a:t>10</a:t>
            </a:r>
            <a:r>
              <a:rPr lang="ru-RU" sz="2300" baseline="30000" smtClean="0"/>
              <a:t>15</a:t>
            </a:r>
            <a:r>
              <a:rPr lang="ru-RU" sz="2300" smtClean="0"/>
              <a:t> т. </a:t>
            </a:r>
          </a:p>
          <a:p>
            <a:pPr marL="182563" indent="-182563">
              <a:lnSpc>
                <a:spcPct val="90000"/>
              </a:lnSpc>
            </a:pPr>
            <a:r>
              <a:rPr lang="ru-RU" sz="2300" smtClean="0"/>
              <a:t>Калий более прочно удерживается в пределах Мировой суши, чем кальций и натрий, т.к. при гипергенной перестройке кристаллохимических структур силикатов значительная часть калия остается в составе «переходных» новообразованных глинистых минералов.</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Содержимое 1"/>
          <p:cNvSpPr>
            <a:spLocks noGrp="1"/>
          </p:cNvSpPr>
          <p:nvPr>
            <p:ph idx="1"/>
          </p:nvPr>
        </p:nvSpPr>
        <p:spPr>
          <a:xfrm>
            <a:off x="0" y="836613"/>
            <a:ext cx="8893175" cy="5616575"/>
          </a:xfrm>
        </p:spPr>
        <p:txBody>
          <a:bodyPr/>
          <a:lstStyle/>
          <a:p>
            <a:pPr algn="just" eaLnBrk="1" hangingPunct="1">
              <a:lnSpc>
                <a:spcPct val="80000"/>
              </a:lnSpc>
            </a:pPr>
            <a:r>
              <a:rPr lang="ru-RU" sz="2100" smtClean="0"/>
              <a:t>Атмосфера образовалась, главным образом, из газов, выделенных литосферой после формирования планеты. На протяжении миллиардов лет атмосфера Земли претерпела значительную эволюцию под влиянием многочисленных физико-химических и биологических процессов: диссипация газов в космическое пространство, вулканическая деятельность, диссоциация (расщепление) молекул в результате солнечного ультрафиолетового излучения, химические реакции между компонентами атмосферы и горными породами, дыхание и обмен веществ живых организмов. Так современный состав атмосферы значительно отличается от первичного, который имел место 4,5 млрд лет назад, когда сформировалась кора. Согласно наиболее распространённой теории, атмосфера Земли во времени пребывала в четырёх различных составах. Первоначально она состояла из лёгких газов (водорода и гелия), захваченных из межпланетного пространства. Это так называемая первичная атмосфер (570-200 млн. л. до н.э.). На следующем этапе активная вулканическая деятельность привела к насыщению атмосферы и другими газами, кроме водорода (углеводородами, аммиаком, водяным паром). Так образовалась вторичная атмосфера (200 млн. л.н.- наших дней). Эта атмосфера была восстановительной.</a:t>
            </a:r>
            <a:r>
              <a:rPr lang="ru-RU" sz="1300" smtClean="0"/>
              <a:t> </a:t>
            </a:r>
            <a:endParaRPr lang="ru-RU" sz="900" smtClean="0"/>
          </a:p>
        </p:txBody>
      </p:sp>
      <p:sp>
        <p:nvSpPr>
          <p:cNvPr id="3" name="Заголовок 2"/>
          <p:cNvSpPr>
            <a:spLocks noGrp="1"/>
          </p:cNvSpPr>
          <p:nvPr>
            <p:ph type="title"/>
          </p:nvPr>
        </p:nvSpPr>
        <p:spPr/>
        <p:txBody>
          <a:bodyPr>
            <a:normAutofit fontScale="90000"/>
          </a:bodyPr>
          <a:lstStyle/>
          <a:p>
            <a:pPr eaLnBrk="1" fontAlgn="auto" hangingPunct="1">
              <a:spcAft>
                <a:spcPts val="0"/>
              </a:spcAft>
              <a:defRPr/>
            </a:pPr>
            <a:r>
              <a:rPr lang="ru-RU" i="1" dirty="0" smtClean="0"/>
              <a:t>История образования атмосферы.</a:t>
            </a:r>
            <a:r>
              <a:rPr lang="ru-RU" dirty="0" smtClean="0"/>
              <a:t/>
            </a:r>
            <a:br>
              <a:rPr lang="ru-RU" dirty="0" smtClean="0"/>
            </a:b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ru-RU" dirty="0"/>
              <a:t>химическое загрязнение атмосферы</a:t>
            </a:r>
          </a:p>
          <a:p>
            <a:pPr marL="365760" indent="-256032" eaLnBrk="1" fontAlgn="auto" hangingPunct="1">
              <a:spcAft>
                <a:spcPts val="0"/>
              </a:spcAft>
              <a:buFont typeface="Wingdings 3"/>
              <a:buChar char=""/>
              <a:defRPr/>
            </a:pPr>
            <a:r>
              <a:rPr lang="ru-RU" dirty="0"/>
              <a:t>химическое </a:t>
            </a:r>
            <a:r>
              <a:rPr lang="ru-RU" dirty="0" smtClean="0"/>
              <a:t>загрязнение Мирового океана</a:t>
            </a:r>
            <a:endParaRPr lang="ru-RU" dirty="0"/>
          </a:p>
          <a:p>
            <a:pPr marL="365760" indent="-256032" eaLnBrk="1" fontAlgn="auto" hangingPunct="1">
              <a:spcAft>
                <a:spcPts val="0"/>
              </a:spcAft>
              <a:buFont typeface="Wingdings 3"/>
              <a:buChar char=""/>
              <a:defRPr/>
            </a:pPr>
            <a:r>
              <a:rPr lang="ru-RU" dirty="0"/>
              <a:t>химическое загрязнение почв</a:t>
            </a:r>
          </a:p>
          <a:p>
            <a:pPr marL="109728" indent="0" eaLnBrk="1" fontAlgn="auto" hangingPunct="1">
              <a:spcAft>
                <a:spcPts val="0"/>
              </a:spcAft>
              <a:buFont typeface="Wingdings 3"/>
              <a:buNone/>
              <a:defRPr/>
            </a:pPr>
            <a:endParaRPr lang="ru-RU" sz="2000" dirty="0" smtClean="0"/>
          </a:p>
          <a:p>
            <a:pPr marL="109728" indent="0" algn="just" eaLnBrk="1" fontAlgn="auto" hangingPunct="1">
              <a:spcAft>
                <a:spcPts val="0"/>
              </a:spcAft>
              <a:buFont typeface="Wingdings 3"/>
              <a:buNone/>
              <a:defRPr/>
            </a:pPr>
            <a:r>
              <a:rPr lang="ru-RU" sz="2000" dirty="0" smtClean="0"/>
              <a:t>На </a:t>
            </a:r>
            <a:r>
              <a:rPr lang="ru-RU" sz="2000" dirty="0"/>
              <a:t>всех стадиях своего развития человек был тесно связан с окружающей его средой. Но с появлением высокоиндустриального общества влияние человека на природу стало масштабнее и губительнее. И сейчас это привело к глобальной опасности для человечества. Наиболее значительным является химическое загрязнение среды несвойственными ей веществами химической природы.</a:t>
            </a:r>
          </a:p>
          <a:p>
            <a:pPr marL="109728" indent="0" eaLnBrk="1" fontAlgn="auto" hangingPunct="1">
              <a:spcAft>
                <a:spcPts val="0"/>
              </a:spcAft>
              <a:buFont typeface="Wingdings 3"/>
              <a:buNone/>
              <a:defRPr/>
            </a:pPr>
            <a:endParaRPr lang="ru-RU" dirty="0"/>
          </a:p>
        </p:txBody>
      </p:sp>
      <p:sp>
        <p:nvSpPr>
          <p:cNvPr id="3" name="Заголовок 2"/>
          <p:cNvSpPr>
            <a:spLocks noGrp="1"/>
          </p:cNvSpPr>
          <p:nvPr>
            <p:ph type="title"/>
          </p:nvPr>
        </p:nvSpPr>
        <p:spPr/>
        <p:txBody>
          <a:bodyPr>
            <a:normAutofit fontScale="90000"/>
          </a:bodyPr>
          <a:lstStyle/>
          <a:p>
            <a:pPr eaLnBrk="1" fontAlgn="auto" hangingPunct="1">
              <a:spcAft>
                <a:spcPts val="0"/>
              </a:spcAft>
              <a:defRPr/>
            </a:pPr>
            <a:r>
              <a:rPr lang="ru-RU" dirty="0">
                <a:effectLst/>
              </a:rPr>
              <a:t>Виды химического загрязнения</a:t>
            </a:r>
            <a:br>
              <a:rPr lang="ru-RU" dirty="0">
                <a:effectLst/>
              </a:rPr>
            </a:b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2205038"/>
            <a:ext cx="8229600" cy="3802062"/>
          </a:xfrm>
        </p:spPr>
        <p:txBody>
          <a:bodyPr>
            <a:normAutofit fontScale="85000" lnSpcReduction="10000"/>
          </a:bodyPr>
          <a:lstStyle/>
          <a:p>
            <a:pPr marL="365760" indent="-256032" eaLnBrk="1" fontAlgn="auto" hangingPunct="1">
              <a:spcAft>
                <a:spcPts val="0"/>
              </a:spcAft>
              <a:buFont typeface="Wingdings 3"/>
              <a:buChar char=""/>
              <a:defRPr/>
            </a:pPr>
            <a:r>
              <a:rPr lang="ru-RU" dirty="0"/>
              <a:t>Существуют три основных источника загрязнения</a:t>
            </a:r>
            <a:r>
              <a:rPr lang="ru-RU" dirty="0" smtClean="0"/>
              <a:t>:</a:t>
            </a:r>
          </a:p>
          <a:p>
            <a:pPr marL="365760" indent="-256032" eaLnBrk="1" fontAlgn="auto" hangingPunct="1">
              <a:spcAft>
                <a:spcPts val="0"/>
              </a:spcAft>
              <a:buFont typeface="Wingdings 3"/>
              <a:buChar char=""/>
              <a:defRPr/>
            </a:pPr>
            <a:r>
              <a:rPr lang="ru-RU" dirty="0" smtClean="0"/>
              <a:t>промышленность</a:t>
            </a:r>
            <a:endParaRPr lang="ru-RU" dirty="0"/>
          </a:p>
          <a:p>
            <a:pPr marL="365760" indent="-256032" eaLnBrk="1" fontAlgn="auto" hangingPunct="1">
              <a:spcAft>
                <a:spcPts val="0"/>
              </a:spcAft>
              <a:buFont typeface="Wingdings 3"/>
              <a:buChar char=""/>
              <a:defRPr/>
            </a:pPr>
            <a:r>
              <a:rPr lang="ru-RU" dirty="0" smtClean="0"/>
              <a:t>бытовые </a:t>
            </a:r>
            <a:r>
              <a:rPr lang="ru-RU" dirty="0"/>
              <a:t>котельные,</a:t>
            </a:r>
          </a:p>
          <a:p>
            <a:pPr marL="365760" indent="-256032" eaLnBrk="1" fontAlgn="auto" hangingPunct="1">
              <a:spcAft>
                <a:spcPts val="0"/>
              </a:spcAft>
              <a:buFont typeface="Wingdings 3"/>
              <a:buChar char=""/>
              <a:defRPr/>
            </a:pPr>
            <a:r>
              <a:rPr lang="ru-RU" dirty="0"/>
              <a:t>транспорт.</a:t>
            </a:r>
          </a:p>
          <a:p>
            <a:pPr marL="365760" indent="-256032" eaLnBrk="1" fontAlgn="auto" hangingPunct="1">
              <a:spcAft>
                <a:spcPts val="0"/>
              </a:spcAft>
              <a:buFont typeface="Wingdings 3"/>
              <a:buChar char=""/>
              <a:defRPr/>
            </a:pPr>
            <a:r>
              <a:rPr lang="ru-RU" dirty="0"/>
              <a:t>Первое место общепризнанно занимает промышленность.</a:t>
            </a:r>
          </a:p>
          <a:p>
            <a:pPr marL="109728" indent="0" eaLnBrk="1" fontAlgn="auto" hangingPunct="1">
              <a:spcAft>
                <a:spcPts val="0"/>
              </a:spcAft>
              <a:buFont typeface="Wingdings 3"/>
              <a:buNone/>
              <a:defRPr/>
            </a:pPr>
            <a:r>
              <a:rPr lang="ru-RU" b="1" i="1" dirty="0"/>
              <a:t>Источники </a:t>
            </a:r>
            <a:r>
              <a:rPr lang="ru-RU" b="1" i="1" dirty="0" smtClean="0"/>
              <a:t>загрязнений:</a:t>
            </a:r>
          </a:p>
          <a:p>
            <a:pPr marL="365760" indent="-256032" eaLnBrk="1" fontAlgn="auto" hangingPunct="1">
              <a:spcAft>
                <a:spcPts val="0"/>
              </a:spcAft>
              <a:buFont typeface="Wingdings 3"/>
              <a:buChar char=""/>
              <a:defRPr/>
            </a:pPr>
            <a:r>
              <a:rPr lang="ru-RU" dirty="0" smtClean="0"/>
              <a:t>металлургические </a:t>
            </a:r>
            <a:r>
              <a:rPr lang="ru-RU" dirty="0"/>
              <a:t>предприятия</a:t>
            </a:r>
            <a:r>
              <a:rPr lang="ru-RU" dirty="0" smtClean="0"/>
              <a:t>,</a:t>
            </a:r>
          </a:p>
          <a:p>
            <a:pPr marL="365760" indent="-256032" eaLnBrk="1" fontAlgn="auto" hangingPunct="1">
              <a:spcAft>
                <a:spcPts val="0"/>
              </a:spcAft>
              <a:buFont typeface="Wingdings 3"/>
              <a:buChar char=""/>
              <a:defRPr/>
            </a:pPr>
            <a:r>
              <a:rPr lang="ru-RU" dirty="0"/>
              <a:t>теплоэлектростанции</a:t>
            </a:r>
          </a:p>
          <a:p>
            <a:pPr marL="365760" indent="-256032" eaLnBrk="1" fontAlgn="auto" hangingPunct="1">
              <a:spcAft>
                <a:spcPts val="0"/>
              </a:spcAft>
              <a:buFont typeface="Wingdings 3"/>
              <a:buChar char=""/>
              <a:defRPr/>
            </a:pPr>
            <a:r>
              <a:rPr lang="ru-RU" dirty="0" smtClean="0"/>
              <a:t>химические </a:t>
            </a:r>
            <a:r>
              <a:rPr lang="ru-RU" dirty="0"/>
              <a:t>и цементные заводы.</a:t>
            </a:r>
          </a:p>
          <a:p>
            <a:pPr marL="365760" indent="-256032" eaLnBrk="1" fontAlgn="auto" hangingPunct="1">
              <a:spcAft>
                <a:spcPts val="0"/>
              </a:spcAft>
              <a:buFont typeface="Wingdings 3"/>
              <a:buChar char=""/>
              <a:defRPr/>
            </a:pPr>
            <a:endParaRPr lang="ru-RU" dirty="0"/>
          </a:p>
        </p:txBody>
      </p:sp>
      <p:sp>
        <p:nvSpPr>
          <p:cNvPr id="3" name="Заголовок 2"/>
          <p:cNvSpPr>
            <a:spLocks noGrp="1"/>
          </p:cNvSpPr>
          <p:nvPr>
            <p:ph type="title"/>
          </p:nvPr>
        </p:nvSpPr>
        <p:spPr>
          <a:xfrm>
            <a:off x="460821" y="284224"/>
            <a:ext cx="8676484" cy="1982417"/>
          </a:xfrm>
        </p:spPr>
        <p:txBody>
          <a:bodyPr>
            <a:normAutofit fontScale="90000"/>
          </a:bodyPr>
          <a:lstStyle/>
          <a:p>
            <a:pPr eaLnBrk="1" fontAlgn="auto" hangingPunct="1">
              <a:spcAft>
                <a:spcPts val="0"/>
              </a:spcAft>
              <a:defRPr/>
            </a:pPr>
            <a:r>
              <a:rPr lang="ru-RU" sz="1800" dirty="0" smtClean="0">
                <a:effectLst/>
              </a:rPr>
              <a:t/>
            </a:r>
            <a:br>
              <a:rPr lang="ru-RU" sz="1800" dirty="0" smtClean="0">
                <a:effectLst/>
              </a:rPr>
            </a:br>
            <a:r>
              <a:rPr lang="ru-RU" sz="1800" dirty="0">
                <a:effectLst/>
              </a:rPr>
              <a:t/>
            </a:r>
            <a:br>
              <a:rPr lang="ru-RU" sz="1800" dirty="0">
                <a:effectLst/>
              </a:rPr>
            </a:br>
            <a:r>
              <a:rPr lang="ru-RU" sz="2000" dirty="0" smtClean="0">
                <a:effectLst/>
              </a:rPr>
              <a:t/>
            </a:r>
            <a:br>
              <a:rPr lang="ru-RU" sz="2000" dirty="0" smtClean="0">
                <a:effectLst/>
              </a:rPr>
            </a:br>
            <a:r>
              <a:rPr lang="ru-RU" sz="2000" dirty="0">
                <a:effectLst/>
              </a:rPr>
              <a:t/>
            </a:r>
            <a:br>
              <a:rPr lang="ru-RU" sz="2000" dirty="0">
                <a:effectLst/>
              </a:rPr>
            </a:br>
            <a:r>
              <a:rPr lang="ru-RU" sz="2000" dirty="0" smtClean="0">
                <a:effectLst/>
              </a:rPr>
              <a:t>Загрязнение атмосферы</a:t>
            </a:r>
            <a:br>
              <a:rPr lang="ru-RU" sz="2000" dirty="0" smtClean="0">
                <a:effectLst/>
              </a:rPr>
            </a:br>
            <a:r>
              <a:rPr lang="ru-RU" sz="2000" dirty="0">
                <a:effectLst/>
              </a:rPr>
              <a:t>Загрязнение атмосферы Земли — привнесение </a:t>
            </a:r>
            <a:r>
              <a:rPr lang="ru-RU" sz="2000" dirty="0" smtClean="0">
                <a:effectLst/>
              </a:rPr>
              <a:t>в</a:t>
            </a:r>
            <a:r>
              <a:rPr lang="ru-RU" sz="2000" dirty="0">
                <a:effectLst/>
              </a:rPr>
              <a:t> атмосферный воздух новых нехарактерных для него физических, химических и биологических веществ или изменение их естественной концентрации.</a:t>
            </a:r>
            <a:r>
              <a:rPr lang="ru-RU" dirty="0">
                <a:effectLst/>
              </a:rPr>
              <a:t/>
            </a:r>
            <a:br>
              <a:rPr lang="ru-RU" dirty="0">
                <a:effectLst/>
              </a:rPr>
            </a:br>
            <a:r>
              <a:rPr lang="ru-RU" dirty="0">
                <a:effectLst/>
              </a:rPr>
              <a:t/>
            </a:r>
            <a:br>
              <a:rPr lang="ru-RU" dirty="0">
                <a:effectLst/>
              </a:rPr>
            </a:b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Объект 1"/>
          <p:cNvSpPr>
            <a:spLocks noGrp="1"/>
          </p:cNvSpPr>
          <p:nvPr>
            <p:ph idx="1"/>
          </p:nvPr>
        </p:nvSpPr>
        <p:spPr>
          <a:xfrm>
            <a:off x="539750" y="908050"/>
            <a:ext cx="8229600" cy="5400675"/>
          </a:xfrm>
        </p:spPr>
        <p:txBody>
          <a:bodyPr/>
          <a:lstStyle/>
          <a:p>
            <a:pPr eaLnBrk="1" hangingPunct="1">
              <a:spcBef>
                <a:spcPct val="0"/>
              </a:spcBef>
            </a:pPr>
            <a:r>
              <a:rPr lang="ru-RU" sz="1800" smtClean="0"/>
              <a:t>Обычно атмосферные загрязнители (загрязняющие вещества) делят на 2 вида:</a:t>
            </a:r>
          </a:p>
          <a:p>
            <a:pPr eaLnBrk="1" hangingPunct="1">
              <a:spcBef>
                <a:spcPct val="0"/>
              </a:spcBef>
            </a:pPr>
            <a:r>
              <a:rPr lang="ru-RU" sz="1800" smtClean="0"/>
              <a:t>первичные — поступающие непосредственно в атмосферу</a:t>
            </a:r>
          </a:p>
          <a:p>
            <a:pPr eaLnBrk="1" hangingPunct="1">
              <a:spcBef>
                <a:spcPct val="0"/>
              </a:spcBef>
            </a:pPr>
            <a:r>
              <a:rPr lang="ru-RU" sz="1800" smtClean="0"/>
              <a:t>вторичные — являющиеся результатом превращения последних (в результате химических, фотохимических, физико-химических реакций между загрязнителями и компонентами атмосферы).</a:t>
            </a:r>
          </a:p>
          <a:p>
            <a:pPr eaLnBrk="1" hangingPunct="1">
              <a:spcBef>
                <a:spcPct val="0"/>
              </a:spcBef>
            </a:pPr>
            <a:r>
              <a:rPr lang="ru-RU" sz="1800" b="1" smtClean="0"/>
              <a:t>Основными загрязняющими веществами являются:</a:t>
            </a:r>
            <a:endParaRPr lang="ru-RU" sz="1800" smtClean="0"/>
          </a:p>
          <a:p>
            <a:pPr eaLnBrk="1" hangingPunct="1">
              <a:spcBef>
                <a:spcPct val="0"/>
              </a:spcBef>
            </a:pPr>
            <a:r>
              <a:rPr lang="ru-RU" sz="1800" smtClean="0"/>
              <a:t>Оксид углерода (1250 млн.т. в год). Это соединение, активно реагирует с составными частями атмосферы и способствует повышению температуры на планете и созданию парникового эффекта.</a:t>
            </a:r>
          </a:p>
          <a:p>
            <a:pPr eaLnBrk="1" hangingPunct="1">
              <a:spcBef>
                <a:spcPct val="0"/>
              </a:spcBef>
            </a:pPr>
            <a:r>
              <a:rPr lang="ru-RU" sz="1800" smtClean="0"/>
              <a:t>Сернистый ангидрид (до 170 млн.т.в год).</a:t>
            </a:r>
          </a:p>
          <a:p>
            <a:pPr eaLnBrk="1" hangingPunct="1">
              <a:spcBef>
                <a:spcPct val="0"/>
              </a:spcBef>
            </a:pPr>
            <a:r>
              <a:rPr lang="ru-RU" sz="1800" smtClean="0"/>
              <a:t>Серный ангидрид (ежегодно выбрасываются десятки миллионов тонн серного ангидрида). Источниками являются пирометаллургические предприятия цветной и чёрной металлургии, а также ТЭС Он подкисляет почву, обостряет заболевания дыхательных путей человека.</a:t>
            </a:r>
          </a:p>
          <a:p>
            <a:pPr eaLnBrk="1" hangingPunct="1">
              <a:spcBef>
                <a:spcPct val="0"/>
              </a:spcBef>
            </a:pPr>
            <a:r>
              <a:rPr lang="ru-RU" sz="1800" smtClean="0"/>
              <a:t>Сероводород и сероуглерод. Основными источниками выброса являются предприятия по изготовлению искусственного волокна, сахара, нефтеперерабатывающие и нефтепромыслы.</a:t>
            </a:r>
          </a:p>
          <a:p>
            <a:pPr eaLnBrk="1" hangingPunct="1">
              <a:lnSpc>
                <a:spcPct val="80000"/>
              </a:lnSpc>
            </a:pPr>
            <a:endParaRPr lang="ru-RU" sz="1000" smtClean="0"/>
          </a:p>
        </p:txBody>
      </p:sp>
      <p:sp>
        <p:nvSpPr>
          <p:cNvPr id="3" name="Заголовок 2"/>
          <p:cNvSpPr>
            <a:spLocks noGrp="1"/>
          </p:cNvSpPr>
          <p:nvPr>
            <p:ph type="title"/>
          </p:nvPr>
        </p:nvSpPr>
        <p:spPr/>
        <p:txBody>
          <a:bodyPr>
            <a:normAutofit fontScale="90000"/>
          </a:bodyPr>
          <a:lstStyle/>
          <a:p>
            <a:pPr algn="ctr" eaLnBrk="1" fontAlgn="auto" hangingPunct="1">
              <a:spcAft>
                <a:spcPts val="0"/>
              </a:spcAft>
              <a:defRPr/>
            </a:pPr>
            <a:r>
              <a:rPr lang="ru-RU" i="1" dirty="0">
                <a:effectLst/>
              </a:rPr>
              <a:t>Загрязняющие вещества</a:t>
            </a:r>
            <a:br>
              <a:rPr lang="ru-RU" i="1" dirty="0">
                <a:effectLst/>
              </a:rPr>
            </a:br>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3"/>
          <p:cNvSpPr>
            <a:spLocks noGrp="1"/>
          </p:cNvSpPr>
          <p:nvPr>
            <p:ph type="body" idx="1"/>
          </p:nvPr>
        </p:nvSpPr>
        <p:spPr>
          <a:xfrm>
            <a:off x="457200" y="549275"/>
            <a:ext cx="8229600" cy="5457825"/>
          </a:xfrm>
        </p:spPr>
        <p:txBody>
          <a:bodyPr/>
          <a:lstStyle/>
          <a:p>
            <a:pPr eaLnBrk="1" hangingPunct="1">
              <a:spcBef>
                <a:spcPct val="0"/>
              </a:spcBef>
            </a:pPr>
            <a:r>
              <a:rPr lang="ru-RU" sz="1800" smtClean="0"/>
              <a:t>Оксиды азота (20 млн.т. в год). Основными источниками выброса являются предприятия, производящие азотные удобрения, азотную кислоту и нитраты, анилиновые красители, нитросоединения, вискозный шелк, целлулоид.</a:t>
            </a:r>
          </a:p>
          <a:p>
            <a:pPr eaLnBrk="1" hangingPunct="1">
              <a:spcBef>
                <a:spcPct val="0"/>
              </a:spcBef>
            </a:pPr>
            <a:r>
              <a:rPr lang="ru-RU" sz="1800" smtClean="0"/>
              <a:t>Соединения фтора. Источниками загрязнения являются предприятия по производству алюминия, эмалей, стекла, керамики, стали, фосфорных удобрений. Имеют токсический эффект.</a:t>
            </a:r>
          </a:p>
          <a:p>
            <a:pPr eaLnBrk="1" hangingPunct="1">
              <a:spcBef>
                <a:spcPct val="0"/>
              </a:spcBef>
            </a:pPr>
            <a:r>
              <a:rPr lang="ru-RU" sz="1800" smtClean="0"/>
              <a:t>Соединения хлора. Источники: химические предприятия, производящие соляную кислоту, хлоросодержащие пестициды, органические красители, гидролизный спирт, хлорную известь, соду.</a:t>
            </a:r>
          </a:p>
          <a:p>
            <a:pPr eaLnBrk="1" hangingPunct="1">
              <a:spcBef>
                <a:spcPct val="0"/>
              </a:spcBef>
              <a:buFont typeface="Wingdings 3" pitchFamily="18" charset="2"/>
              <a:buNone/>
            </a:pPr>
            <a:r>
              <a:rPr lang="ru-RU" sz="1800" smtClean="0"/>
              <a:t>Кроме того, имеет место аэрозольное загрязнение атмосферы вследствие:</a:t>
            </a:r>
          </a:p>
          <a:p>
            <a:pPr eaLnBrk="1" hangingPunct="1">
              <a:spcBef>
                <a:spcPct val="0"/>
              </a:spcBef>
            </a:pPr>
            <a:r>
              <a:rPr lang="ru-RU" sz="1800" smtClean="0"/>
              <a:t>потребления ТЭС угля высокой зольности,</a:t>
            </a:r>
          </a:p>
          <a:p>
            <a:pPr eaLnBrk="1" hangingPunct="1">
              <a:spcBef>
                <a:spcPct val="0"/>
              </a:spcBef>
            </a:pPr>
            <a:r>
              <a:rPr lang="ru-RU" sz="1800" smtClean="0"/>
              <a:t>сжигания остаточных нефтепродуктов</a:t>
            </a:r>
          </a:p>
          <a:p>
            <a:pPr eaLnBrk="1" hangingPunct="1">
              <a:spcBef>
                <a:spcPct val="0"/>
              </a:spcBef>
            </a:pPr>
            <a:r>
              <a:rPr lang="ru-RU" sz="1800" smtClean="0"/>
              <a:t>создания искусственных насыпей из переотложенного материала при добыче полезных ископаемых</a:t>
            </a:r>
          </a:p>
          <a:p>
            <a:pPr eaLnBrk="1" hangingPunct="1">
              <a:spcBef>
                <a:spcPct val="0"/>
              </a:spcBef>
            </a:pPr>
            <a:r>
              <a:rPr lang="ru-RU" sz="1800" smtClean="0"/>
              <a:t>массовых взрывных работ</a:t>
            </a:r>
          </a:p>
          <a:p>
            <a:pPr eaLnBrk="1" hangingPunct="1">
              <a:spcBef>
                <a:spcPct val="0"/>
              </a:spcBef>
            </a:pPr>
            <a:r>
              <a:rPr lang="ru-RU" sz="1800" smtClean="0"/>
              <a:t>производства цемента.</a:t>
            </a:r>
          </a:p>
          <a:p>
            <a:pPr eaLnBrk="1" hangingPunct="1"/>
            <a:endParaRPr lang="ru-RU" sz="400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ъект 1"/>
          <p:cNvSpPr>
            <a:spLocks noGrp="1"/>
          </p:cNvSpPr>
          <p:nvPr>
            <p:ph idx="1"/>
          </p:nvPr>
        </p:nvSpPr>
        <p:spPr>
          <a:xfrm>
            <a:off x="323850" y="836613"/>
            <a:ext cx="8820150" cy="4525962"/>
          </a:xfrm>
        </p:spPr>
        <p:txBody>
          <a:bodyPr/>
          <a:lstStyle/>
          <a:p>
            <a:pPr eaLnBrk="1" hangingPunct="1">
              <a:lnSpc>
                <a:spcPct val="80000"/>
              </a:lnSpc>
            </a:pPr>
            <a:r>
              <a:rPr lang="ru-RU" sz="1900" smtClean="0"/>
              <a:t>По источникам загрязнения выделяют два вида загрязнения атмосферы:</a:t>
            </a:r>
          </a:p>
          <a:p>
            <a:pPr eaLnBrk="1" hangingPunct="1">
              <a:lnSpc>
                <a:spcPct val="80000"/>
              </a:lnSpc>
            </a:pPr>
            <a:r>
              <a:rPr lang="ru-RU" sz="1900" i="1" smtClean="0"/>
              <a:t>естественное</a:t>
            </a:r>
            <a:endParaRPr lang="ru-RU" sz="1900" smtClean="0"/>
          </a:p>
          <a:p>
            <a:pPr eaLnBrk="1" hangingPunct="1">
              <a:lnSpc>
                <a:spcPct val="80000"/>
              </a:lnSpc>
            </a:pPr>
            <a:r>
              <a:rPr lang="ru-RU" sz="1900" i="1" smtClean="0"/>
              <a:t>искусственное</a:t>
            </a:r>
            <a:endParaRPr lang="ru-RU" sz="1900" smtClean="0"/>
          </a:p>
          <a:p>
            <a:pPr eaLnBrk="1" hangingPunct="1">
              <a:lnSpc>
                <a:spcPct val="80000"/>
              </a:lnSpc>
            </a:pPr>
            <a:r>
              <a:rPr lang="ru-RU" sz="1900" smtClean="0"/>
              <a:t>По характеру загрязнителя загрязнение атмосферы бывает трех видов:</a:t>
            </a:r>
          </a:p>
          <a:p>
            <a:pPr eaLnBrk="1" hangingPunct="1">
              <a:lnSpc>
                <a:spcPct val="80000"/>
              </a:lnSpc>
            </a:pPr>
            <a:r>
              <a:rPr lang="ru-RU" sz="1900" i="1" smtClean="0"/>
              <a:t>физическое</a:t>
            </a:r>
            <a:r>
              <a:rPr lang="ru-RU" sz="1900" smtClean="0"/>
              <a:t> — механическое (пыль, твердые частицы), радиоактивное (радиоактивное излучение и изотопы), электромагнитное (различные виды электромагнитных волн, в том числе радиоволны), шумовое (различные громкие звуки и низкочастотные колебания) и тепловое загрязнение (например, выбросы теплого воздуха и т. п.)</a:t>
            </a:r>
          </a:p>
          <a:p>
            <a:pPr eaLnBrk="1" hangingPunct="1">
              <a:lnSpc>
                <a:spcPct val="80000"/>
              </a:lnSpc>
            </a:pPr>
            <a:r>
              <a:rPr lang="ru-RU" sz="1900" i="1" smtClean="0"/>
              <a:t>химическое</a:t>
            </a:r>
            <a:r>
              <a:rPr lang="ru-RU" sz="1900" smtClean="0"/>
              <a:t> — загрязнение газообразными веществами и аэрозолями. На сегодняшний день основные химические загрязнители атмосферного воздуха это: оксид углерода (IV), оксиды азота, диоксид серы,углеводороды, альдегиды, тяжёлые металлы (Pb, Cu, Zn, Cd, Cr), аммиак, атмосферная пыль и радиоактивные изотопы</a:t>
            </a:r>
          </a:p>
          <a:p>
            <a:pPr eaLnBrk="1" hangingPunct="1">
              <a:lnSpc>
                <a:spcPct val="80000"/>
              </a:lnSpc>
            </a:pPr>
            <a:r>
              <a:rPr lang="ru-RU" sz="1900" i="1" smtClean="0"/>
              <a:t>биологическое</a:t>
            </a:r>
            <a:r>
              <a:rPr lang="ru-RU" sz="1900" smtClean="0"/>
              <a:t> — в основном загрязнение микробной природы. Например, загрязнение воздуха вегетативными формами и спорами бактерий и грибов, вирусами, а также их токсинами и продуктами жизнедеятельности.</a:t>
            </a:r>
          </a:p>
          <a:p>
            <a:pPr eaLnBrk="1" hangingPunct="1">
              <a:lnSpc>
                <a:spcPct val="80000"/>
              </a:lnSpc>
            </a:pPr>
            <a:endParaRPr lang="ru-RU" sz="1900" smtClean="0"/>
          </a:p>
        </p:txBody>
      </p:sp>
      <p:sp>
        <p:nvSpPr>
          <p:cNvPr id="3" name="Заголовок 2"/>
          <p:cNvSpPr>
            <a:spLocks noGrp="1"/>
          </p:cNvSpPr>
          <p:nvPr>
            <p:ph type="title"/>
          </p:nvPr>
        </p:nvSpPr>
        <p:spPr/>
        <p:txBody>
          <a:bodyPr>
            <a:normAutofit fontScale="90000"/>
          </a:bodyPr>
          <a:lstStyle/>
          <a:p>
            <a:pPr eaLnBrk="1" fontAlgn="auto" hangingPunct="1">
              <a:spcAft>
                <a:spcPts val="0"/>
              </a:spcAft>
              <a:defRPr/>
            </a:pPr>
            <a:r>
              <a:rPr lang="ru-RU" dirty="0">
                <a:effectLst/>
              </a:rPr>
              <a:t>Виды загрязнения</a:t>
            </a:r>
            <a:br>
              <a:rPr lang="ru-RU" dirty="0">
                <a:effectLst/>
              </a:rPr>
            </a:b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196975"/>
            <a:ext cx="8229600" cy="4810125"/>
          </a:xfrm>
        </p:spPr>
        <p:txBody>
          <a:bodyPr>
            <a:normAutofit fontScale="62500" lnSpcReduction="20000"/>
          </a:bodyPr>
          <a:lstStyle/>
          <a:p>
            <a:pPr marL="365760" indent="-256032" eaLnBrk="1" fontAlgn="auto" hangingPunct="1">
              <a:spcAft>
                <a:spcPts val="0"/>
              </a:spcAft>
              <a:buFont typeface="Wingdings 3"/>
              <a:buChar char=""/>
              <a:defRPr/>
            </a:pPr>
            <a:r>
              <a:rPr lang="ru-RU" dirty="0" smtClean="0"/>
              <a:t>- </a:t>
            </a:r>
            <a:r>
              <a:rPr lang="ru-RU" b="1" dirty="0"/>
              <a:t>природные</a:t>
            </a:r>
            <a:r>
              <a:rPr lang="ru-RU" dirty="0"/>
              <a:t> (естественные загрязнители минерального, растительного или микробиологического происхождения, к которым относят извержения вулканов, лесные и степные пожары, пыль, пыльцу растений, выделения животных и др.)</a:t>
            </a:r>
          </a:p>
          <a:p>
            <a:pPr marL="365760" indent="-256032" eaLnBrk="1" fontAlgn="auto" hangingPunct="1">
              <a:spcAft>
                <a:spcPts val="0"/>
              </a:spcAft>
              <a:buFont typeface="Wingdings 3"/>
              <a:buChar char=""/>
              <a:defRPr/>
            </a:pPr>
            <a:r>
              <a:rPr lang="ru-RU" dirty="0"/>
              <a:t>- </a:t>
            </a:r>
            <a:r>
              <a:rPr lang="ru-RU" b="1" dirty="0"/>
              <a:t>искусственные (антропогенные)</a:t>
            </a:r>
            <a:r>
              <a:rPr lang="ru-RU" dirty="0"/>
              <a:t>, которые можно разделить на несколько групп: </a:t>
            </a:r>
          </a:p>
          <a:p>
            <a:pPr marL="365760" indent="-256032" eaLnBrk="1" fontAlgn="auto" hangingPunct="1">
              <a:spcAft>
                <a:spcPts val="0"/>
              </a:spcAft>
              <a:buFont typeface="Wingdings 3"/>
              <a:buChar char=""/>
              <a:defRPr/>
            </a:pPr>
            <a:r>
              <a:rPr lang="ru-RU" i="1" dirty="0"/>
              <a:t>транспортные</a:t>
            </a:r>
            <a:r>
              <a:rPr lang="ru-RU" dirty="0"/>
              <a:t> — загрязнители, образующиеся при работе автомобильного, железнодорожного, воздушного, морского и речного транспорта; </a:t>
            </a:r>
            <a:r>
              <a:rPr lang="ru-RU" i="1" dirty="0"/>
              <a:t>производственные</a:t>
            </a:r>
            <a:r>
              <a:rPr lang="ru-RU" dirty="0"/>
              <a:t> — загрязнители, образующиеся как выбросы </a:t>
            </a:r>
            <a:r>
              <a:rPr lang="ru-RU" dirty="0" smtClean="0"/>
              <a:t>при технологических </a:t>
            </a:r>
            <a:r>
              <a:rPr lang="ru-RU" dirty="0"/>
              <a:t>процессах, отоплении; </a:t>
            </a:r>
            <a:r>
              <a:rPr lang="ru-RU" i="1" dirty="0"/>
              <a:t>бытовые</a:t>
            </a:r>
            <a:r>
              <a:rPr lang="ru-RU" dirty="0"/>
              <a:t> — загрязнители, обусловленные сжиганием топлива в жилом секторе и переработкой бытовых отходов. По составу антропогенные источники загрязнения атмосферы также можно разделить на несколько групп:</a:t>
            </a:r>
          </a:p>
          <a:p>
            <a:pPr marL="365760" indent="-256032" eaLnBrk="1" fontAlgn="auto" hangingPunct="1">
              <a:spcAft>
                <a:spcPts val="0"/>
              </a:spcAft>
              <a:buFont typeface="Wingdings 3"/>
              <a:buChar char=""/>
              <a:defRPr/>
            </a:pPr>
            <a:r>
              <a:rPr lang="ru-RU" i="1" dirty="0"/>
              <a:t>- механические загрязнители</a:t>
            </a:r>
            <a:r>
              <a:rPr lang="ru-RU" dirty="0"/>
              <a:t> - пыль цементных заводов, пыль от сгорания угля в котельных, топках и печах, сажа от сгорания нефти и мазута, истирающиеся автопокрышки и т.д.;</a:t>
            </a:r>
          </a:p>
          <a:p>
            <a:pPr marL="365760" indent="-256032" eaLnBrk="1" fontAlgn="auto" hangingPunct="1">
              <a:spcAft>
                <a:spcPts val="0"/>
              </a:spcAft>
              <a:buFont typeface="Wingdings 3"/>
              <a:buChar char=""/>
              <a:defRPr/>
            </a:pPr>
            <a:r>
              <a:rPr lang="ru-RU" i="1" dirty="0"/>
              <a:t>- химические загрязнители</a:t>
            </a:r>
            <a:r>
              <a:rPr lang="ru-RU" dirty="0"/>
              <a:t> -пылевидные или газообразные вещества , способные вступать в химические реакции;</a:t>
            </a:r>
          </a:p>
          <a:p>
            <a:pPr marL="365760" indent="-256032" eaLnBrk="1" fontAlgn="auto" hangingPunct="1">
              <a:spcAft>
                <a:spcPts val="0"/>
              </a:spcAft>
              <a:buFont typeface="Wingdings 3"/>
              <a:buChar char=""/>
              <a:defRPr/>
            </a:pPr>
            <a:r>
              <a:rPr lang="ru-RU" i="1" dirty="0"/>
              <a:t>- радиоактивные загрязнители.</a:t>
            </a:r>
            <a:endParaRPr lang="ru-RU" dirty="0"/>
          </a:p>
          <a:p>
            <a:pPr marL="365760" indent="-256032" eaLnBrk="1" fontAlgn="auto" hangingPunct="1">
              <a:spcAft>
                <a:spcPts val="0"/>
              </a:spcAft>
              <a:buFont typeface="Wingdings 3"/>
              <a:buChar char=""/>
              <a:defRPr/>
            </a:pPr>
            <a:endParaRPr lang="ru-RU" dirty="0"/>
          </a:p>
        </p:txBody>
      </p:sp>
      <p:sp>
        <p:nvSpPr>
          <p:cNvPr id="3" name="Заголовок 2"/>
          <p:cNvSpPr>
            <a:spLocks noGrp="1"/>
          </p:cNvSpPr>
          <p:nvPr>
            <p:ph type="title"/>
          </p:nvPr>
        </p:nvSpPr>
        <p:spPr>
          <a:xfrm>
            <a:off x="457200" y="548680"/>
            <a:ext cx="8229600" cy="576064"/>
          </a:xfrm>
        </p:spPr>
        <p:txBody>
          <a:bodyPr>
            <a:normAutofit fontScale="90000"/>
          </a:bodyPr>
          <a:lstStyle/>
          <a:p>
            <a:pPr eaLnBrk="1" fontAlgn="auto" hangingPunct="1">
              <a:spcAft>
                <a:spcPts val="0"/>
              </a:spcAft>
              <a:defRPr/>
            </a:pPr>
            <a:r>
              <a:rPr lang="ru-RU" sz="2200" dirty="0">
                <a:effectLst/>
              </a:rPr>
              <a:t>Основными источниками загрязнения атмосферы являются:</a:t>
            </a:r>
            <a:r>
              <a:rPr lang="ru-RU" dirty="0">
                <a:effectLst/>
              </a:rPr>
              <a:t/>
            </a:r>
            <a:br>
              <a:rPr lang="ru-RU" dirty="0">
                <a:effectLst/>
              </a:rPr>
            </a:b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
          <p:cNvSpPr>
            <a:spLocks noGrp="1"/>
          </p:cNvSpPr>
          <p:nvPr>
            <p:ph type="body" idx="1"/>
          </p:nvPr>
        </p:nvSpPr>
        <p:spPr>
          <a:xfrm>
            <a:off x="0" y="260350"/>
            <a:ext cx="8893175" cy="5746750"/>
          </a:xfrm>
        </p:spPr>
        <p:txBody>
          <a:bodyPr/>
          <a:lstStyle/>
          <a:p>
            <a:pPr eaLnBrk="1" hangingPunct="1"/>
            <a:r>
              <a:rPr lang="ru-RU" sz="1600" smtClean="0"/>
              <a:t>Далее процесс образования атмосферы определялся следующими факторами:</a:t>
            </a:r>
            <a:br>
              <a:rPr lang="ru-RU" sz="1600" smtClean="0"/>
            </a:br>
            <a:r>
              <a:rPr lang="ru-RU" sz="1600" smtClean="0"/>
              <a:t>·  постоянная утечка водорода в межпланетное пространство; </a:t>
            </a:r>
            <a:br>
              <a:rPr lang="ru-RU" sz="1600" smtClean="0"/>
            </a:br>
            <a:r>
              <a:rPr lang="ru-RU" sz="1600" smtClean="0"/>
              <a:t>·  химические реакции, происходящие в атмосфере под влиянием ультрафиолетового излучения, грозовых разрядов и некоторых других факторов. </a:t>
            </a:r>
            <a:br>
              <a:rPr lang="ru-RU" sz="1600" smtClean="0"/>
            </a:br>
            <a:r>
              <a:rPr lang="ru-RU" sz="1600" smtClean="0"/>
              <a:t>Постепенно эти факторы привели к образованию третичной атмосферы, характеризующейся гораздо меньшим содержанием водорода и гораздо большим — азота и углекислого газа (образованы в результате химических реакций из аммиака и углеводородов).</a:t>
            </a:r>
            <a:br>
              <a:rPr lang="ru-RU" sz="1600" smtClean="0"/>
            </a:br>
            <a:r>
              <a:rPr lang="ru-RU" sz="1600" smtClean="0"/>
              <a:t>С появлением на Земле живых организмов, в результате фотосинтеза, сопровождающегося выделением кислорода и поглощением углекислого газа, состав атмосферы начал меняться. Первоначально кислород расходовался на окисление восстановленных соединений — углеводородов, закисной формы железа, содержавшейся в океанах и др. По окончанию данного этапа содержание кислорода в атмосфере стало расти. Постепенно образовалась современная атмосфера, обладающая окислительными свойствами. </a:t>
            </a:r>
            <a:br>
              <a:rPr lang="ru-RU" sz="1600" smtClean="0"/>
            </a:br>
            <a:r>
              <a:rPr lang="ru-RU" sz="1600" smtClean="0"/>
              <a:t>В течение фанерозоя состав атмосферы и содержание кислорода претерпевали изменения. Так, в периоды угленакопления содержание кислорода в атмосфере заметно превышало современный уровень. Содержание углекислого газа могло повышаться в периоды интенсивной вулканической деятельности. В последнее время на эволюцию атмосферы стал оказывать влияние и человек. Результатом его деятельности стал постоянный значительный рост содержания в атмосфере углекислого газа из-за сжигания углеводородного топлива. </a:t>
            </a:r>
            <a:br>
              <a:rPr lang="ru-RU" sz="1600" smtClean="0"/>
            </a:br>
            <a:endParaRPr lang="ru-RU" sz="160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Содержимое 1"/>
          <p:cNvSpPr>
            <a:spLocks noGrp="1"/>
          </p:cNvSpPr>
          <p:nvPr>
            <p:ph idx="1"/>
          </p:nvPr>
        </p:nvSpPr>
        <p:spPr>
          <a:xfrm>
            <a:off x="395288" y="404813"/>
            <a:ext cx="8569325" cy="6264275"/>
          </a:xfrm>
        </p:spPr>
        <p:txBody>
          <a:bodyPr/>
          <a:lstStyle/>
          <a:p>
            <a:pPr algn="just" eaLnBrk="1" hangingPunct="1">
              <a:lnSpc>
                <a:spcPct val="80000"/>
              </a:lnSpc>
            </a:pPr>
            <a:r>
              <a:rPr lang="ru-RU" sz="2000" smtClean="0"/>
              <a:t>Спустя примерно миллиард лет, когда 3емля существенно охладилась, земная кора затвердела, превратившись в прочную внешнюю оболочку планеты. Остывая, 3емля выбрасывала из своего ядра множество различных газов (обычно это происходило при извержении вулканов) - легкие, такие как водород и гелий, большей частью улетучивались в космическое пространство, но так как сила притяжения 3емли была уже достаточно велика, то удерживала у своей поверхности более тяжелые. Они как раз и составили основу земной атмосферы. Часть водяных паров из атмосферы сконденсировалась, и на 3емле возникли океаны. </a:t>
            </a:r>
          </a:p>
          <a:p>
            <a:pPr algn="just" eaLnBrk="1" hangingPunct="1">
              <a:lnSpc>
                <a:spcPct val="80000"/>
              </a:lnSpc>
            </a:pPr>
            <a:r>
              <a:rPr lang="ru-RU" sz="2000" smtClean="0"/>
              <a:t>Около 3,8 млрд. лет назад планета уже имела воздушную оболочку и океаны; необходимые для их образования газы усиленно поставлялись из недр Земли в предшествующий период. Атмосфера тогда состояла в основном из углекислого газа, азота и водяных паров. Кислорода в ней было мало, но он вырабатывался в результате, во-первых, фотохимической диссоциации воды и, во-вторых, фотосинтезирующей деятельности простых организмов, таких как сине-зеленые водоросли.      В процессе эволюции возникли атмосфера и гидросфера Земли.</a:t>
            </a:r>
          </a:p>
          <a:p>
            <a:pPr algn="just" eaLnBrk="1" hangingPunct="1">
              <a:lnSpc>
                <a:spcPct val="80000"/>
              </a:lnSpc>
              <a:buFont typeface="Wingdings 3" pitchFamily="18" charset="2"/>
              <a:buNone/>
            </a:pPr>
            <a:r>
              <a:rPr lang="ru-RU" sz="2000" smtClean="0"/>
              <a:t>   </a:t>
            </a:r>
            <a:r>
              <a:rPr lang="ru-RU" sz="1400" smtClean="0"/>
              <a:t>  </a:t>
            </a:r>
            <a:r>
              <a:rPr lang="ru-RU" sz="1300" smtClean="0"/>
              <a:t/>
            </a:r>
            <a:br>
              <a:rPr lang="ru-RU" sz="1300" smtClean="0"/>
            </a:br>
            <a:endParaRPr lang="ru-RU" sz="130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p:cNvSpPr>
          <p:nvPr>
            <p:ph type="body" idx="1"/>
          </p:nvPr>
        </p:nvSpPr>
        <p:spPr>
          <a:xfrm>
            <a:off x="457200" y="476250"/>
            <a:ext cx="8229600" cy="5530850"/>
          </a:xfrm>
        </p:spPr>
        <p:txBody>
          <a:bodyPr/>
          <a:lstStyle/>
          <a:p>
            <a:pPr algn="just" eaLnBrk="1" hangingPunct="1">
              <a:lnSpc>
                <a:spcPct val="80000"/>
              </a:lnSpc>
              <a:buFont typeface="Wingdings 3" pitchFamily="18" charset="2"/>
              <a:buNone/>
            </a:pPr>
            <a:r>
              <a:rPr lang="ru-RU" sz="1800" b="1" smtClean="0"/>
              <a:t>Атмосфера Земли:</a:t>
            </a:r>
            <a:r>
              <a:rPr lang="ru-RU" sz="1800" smtClean="0"/>
              <a:t> в настоящее время Земля обладает атмосферой массой примерно 5,15*10</a:t>
            </a:r>
            <a:r>
              <a:rPr lang="ru-RU" sz="1800" baseline="30000" smtClean="0"/>
              <a:t>18</a:t>
            </a:r>
            <a:r>
              <a:rPr lang="ru-RU" sz="1800" smtClean="0"/>
              <a:t> кг, т.е. менее милионной доли массы планеты. Вблизи поверхности она содержит 78,08% азота, 20,95% кислорода, 0,94% инертных газов, 0,03% углекислого газа и в незначительных количествах другие газы. Давление и плотность в атмосфере убывают с высотой. Половина воздуха содержится в нижних 5,6 км, а почти вся вторая половина сосредоточена до высоты 11,3 км. На высоте 95 км плотность воздуха в миллион раз ниже, чем у поверхности. На этом уровне и химический состав атмосферы уже иной. Растет доля легких газов, и преобладающими становятся водород и гелий. Часть молекул разлагается на ионы, образуя ионосферу. Выше 1000 км находятся радиационные пояса. Их тоже можно рассматривать как часть атмосферы, заполненную очень энергичными ядрами атомов водорода и электронами, захваченными магнитным полем планеты.</a:t>
            </a:r>
            <a:br>
              <a:rPr lang="ru-RU" sz="1800" smtClean="0"/>
            </a:br>
            <a:r>
              <a:rPr lang="ru-RU" sz="1800" smtClean="0"/>
              <a:t>     </a:t>
            </a:r>
            <a:r>
              <a:rPr lang="ru-RU" sz="1800" b="1" smtClean="0"/>
              <a:t>Гидросфера Земли:</a:t>
            </a:r>
            <a:r>
              <a:rPr lang="ru-RU" sz="1800" smtClean="0"/>
              <a:t> вода покрывает более 70% поверхности земного шара, а средняя глубина Мирового океана около 4 км. Масса гидросферы примерно 1,46*10</a:t>
            </a:r>
            <a:r>
              <a:rPr lang="ru-RU" sz="1800" baseline="30000" smtClean="0"/>
              <a:t>21</a:t>
            </a:r>
            <a:r>
              <a:rPr lang="ru-RU" sz="1800" smtClean="0"/>
              <a:t> кг. Это в 275 раз больше массы атмосферы, но лишь 1/4000 от массы всей Земли. Гидросферу на 94% составляют воды Мирового океана, в которых растворены соли (в среднем 3,5%), а также ряд газов. Верхний слой океана содержит 140 трлн тонн углекислого газа, а растворенного кислорода - 8 трлн тонн.</a:t>
            </a:r>
          </a:p>
          <a:p>
            <a:pPr eaLnBrk="1" hangingPunct="1"/>
            <a:endParaRPr lang="ru-RU" sz="360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p:cNvSpPr>
          <p:nvPr>
            <p:ph type="body" idx="1"/>
          </p:nvPr>
        </p:nvSpPr>
        <p:spPr/>
        <p:txBody>
          <a:bodyPr/>
          <a:lstStyle/>
          <a:p>
            <a:pPr algn="ctr">
              <a:buFont typeface="Wingdings 3" pitchFamily="18" charset="2"/>
              <a:buNone/>
            </a:pPr>
            <a:r>
              <a:rPr lang="ru-RU" sz="4000" b="1" u="sng" smtClean="0">
                <a:solidFill>
                  <a:schemeClr val="accent1"/>
                </a:solidFill>
                <a:latin typeface="Arial" charset="0"/>
              </a:rPr>
              <a:t>ЛЕКЦИЯ 6.</a:t>
            </a:r>
            <a:r>
              <a:rPr lang="ru-RU" sz="4000" smtClean="0">
                <a:solidFill>
                  <a:schemeClr val="accent1"/>
                </a:solidFill>
                <a:latin typeface="Arial" charset="0"/>
              </a:rPr>
              <a:t> </a:t>
            </a:r>
          </a:p>
          <a:p>
            <a:pPr algn="ctr">
              <a:buFont typeface="Wingdings 3" pitchFamily="18" charset="2"/>
              <a:buNone/>
            </a:pPr>
            <a:r>
              <a:rPr lang="ru-RU" sz="4000" b="1" smtClean="0">
                <a:solidFill>
                  <a:schemeClr val="accent1"/>
                </a:solidFill>
                <a:latin typeface="Arial" charset="0"/>
              </a:rPr>
              <a:t>Биогеохимический круговорот элементов в различных сферах биосферы.</a:t>
            </a:r>
            <a:r>
              <a:rPr lang="ru-RU" sz="4000" smtClean="0">
                <a:solidFill>
                  <a:schemeClr val="accent1"/>
                </a:solidFill>
                <a:latin typeface="Arial" charset="0"/>
              </a:rPr>
              <a:t> Биогеохимические циклы макроэлементов в атмосфере</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4" name="Picture 4"/>
          <p:cNvPicPr>
            <a:picLocks noChangeAspect="1" noChangeArrowheads="1"/>
          </p:cNvPicPr>
          <p:nvPr/>
        </p:nvPicPr>
        <p:blipFill>
          <a:blip r:embed="rId2"/>
          <a:srcRect/>
          <a:stretch>
            <a:fillRect/>
          </a:stretch>
        </p:blipFill>
        <p:spPr bwMode="auto">
          <a:xfrm>
            <a:off x="755650" y="100013"/>
            <a:ext cx="7416800" cy="646747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ru-RU" smtClean="0">
                <a:effectLst/>
                <a:latin typeface="Arial" charset="0"/>
              </a:rPr>
              <a:t>Биогеохимические циклы</a:t>
            </a:r>
          </a:p>
        </p:txBody>
      </p:sp>
      <p:sp>
        <p:nvSpPr>
          <p:cNvPr id="37891" name="Rectangle 3"/>
          <p:cNvSpPr>
            <a:spLocks noGrp="1"/>
          </p:cNvSpPr>
          <p:nvPr>
            <p:ph type="body" idx="1"/>
          </p:nvPr>
        </p:nvSpPr>
        <p:spPr/>
        <p:txBody>
          <a:bodyPr/>
          <a:lstStyle/>
          <a:p>
            <a:pPr algn="just"/>
            <a:r>
              <a:rPr lang="ru-RU" smtClean="0">
                <a:latin typeface="Arial" charset="0"/>
              </a:rPr>
              <a:t>Циклическое перераспределение элементов между различными средами, вызванные физическими, биологическими и/или геологическими процессами называют </a:t>
            </a:r>
            <a:r>
              <a:rPr lang="ru-RU" b="1" u="sng" smtClean="0">
                <a:latin typeface="Arial" charset="0"/>
              </a:rPr>
              <a:t>биогеохимическими циклами.</a:t>
            </a:r>
          </a:p>
          <a:p>
            <a:pPr algn="just"/>
            <a:r>
              <a:rPr lang="ru-RU" b="1" u="sng" smtClean="0">
                <a:latin typeface="Arial" charset="0"/>
              </a:rPr>
              <a:t>Они происходят в газовой (атмосфера), твердой (литосфера) и жидкой (воды суши и моря) фазах.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rganization Chart 5"/>
          <p:cNvGrpSpPr>
            <a:grpSpLocks/>
          </p:cNvGrpSpPr>
          <p:nvPr/>
        </p:nvGrpSpPr>
        <p:grpSpPr bwMode="auto">
          <a:xfrm>
            <a:off x="611188" y="333375"/>
            <a:ext cx="8229600" cy="4813300"/>
            <a:chOff x="1134" y="1270"/>
            <a:chExt cx="1872" cy="720"/>
          </a:xfrm>
        </p:grpSpPr>
        <p:cxnSp>
          <p:nvCxnSpPr>
            <p:cNvPr id="38923" name="_s38923"/>
            <p:cNvCxnSpPr>
              <a:cxnSpLocks noChangeShapeType="1"/>
              <a:stCxn id="5" idx="0"/>
              <a:endCxn id="3" idx="2"/>
            </p:cNvCxnSpPr>
            <p:nvPr/>
          </p:nvCxnSpPr>
          <p:spPr bwMode="auto">
            <a:xfrm rot="5400000" flipH="1">
              <a:off x="2250" y="1378"/>
              <a:ext cx="144" cy="504"/>
            </a:xfrm>
            <a:prstGeom prst="bentConnector3">
              <a:avLst>
                <a:gd name="adj1" fmla="val 1188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8922" name="_s38922"/>
            <p:cNvCxnSpPr>
              <a:cxnSpLocks noChangeShapeType="1"/>
              <a:stCxn id="4" idx="0"/>
              <a:endCxn id="3" idx="2"/>
            </p:cNvCxnSpPr>
            <p:nvPr/>
          </p:nvCxnSpPr>
          <p:spPr bwMode="auto">
            <a:xfrm rot="16200000">
              <a:off x="1746" y="1378"/>
              <a:ext cx="144" cy="504"/>
            </a:xfrm>
            <a:prstGeom prst="bentConnector3">
              <a:avLst>
                <a:gd name="adj1" fmla="val 1188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3" name="_s38918"/>
            <p:cNvSpPr>
              <a:spLocks noChangeArrowheads="1"/>
            </p:cNvSpPr>
            <p:nvPr/>
          </p:nvSpPr>
          <p:spPr bwMode="auto">
            <a:xfrm>
              <a:off x="1638" y="1270"/>
              <a:ext cx="864" cy="288"/>
            </a:xfrm>
            <a:prstGeom prst="roundRect">
              <a:avLst>
                <a:gd name="adj" fmla="val 16667"/>
              </a:avLst>
            </a:prstGeom>
            <a:solidFill>
              <a:schemeClr val="accent1"/>
            </a:solid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3300" b="0" i="0" u="none" strike="noStrike" cap="none" normalizeH="0" baseline="0" smtClean="0">
                  <a:ln>
                    <a:noFill/>
                  </a:ln>
                  <a:solidFill>
                    <a:schemeClr val="tx1"/>
                  </a:solidFill>
                  <a:effectLst/>
                  <a:latin typeface="Arial" charset="0"/>
                  <a:cs typeface="Arial" charset="0"/>
                </a:rPr>
                <a:t>Биогеохимические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3300" b="0" i="0" u="none" strike="noStrike" cap="none" normalizeH="0" baseline="0" smtClean="0">
                  <a:ln>
                    <a:noFill/>
                  </a:ln>
                  <a:solidFill>
                    <a:schemeClr val="tx1"/>
                  </a:solidFill>
                  <a:effectLst/>
                  <a:latin typeface="Arial" charset="0"/>
                  <a:cs typeface="Arial" charset="0"/>
                </a:rPr>
                <a:t>циклы</a:t>
              </a:r>
            </a:p>
          </p:txBody>
        </p:sp>
        <p:sp>
          <p:nvSpPr>
            <p:cNvPr id="4" name="_s38919"/>
            <p:cNvSpPr>
              <a:spLocks noChangeArrowheads="1"/>
            </p:cNvSpPr>
            <p:nvPr/>
          </p:nvSpPr>
          <p:spPr bwMode="auto">
            <a:xfrm>
              <a:off x="1134" y="1702"/>
              <a:ext cx="864" cy="288"/>
            </a:xfrm>
            <a:prstGeom prst="roundRect">
              <a:avLst>
                <a:gd name="adj" fmla="val 16667"/>
              </a:avLst>
            </a:prstGeom>
            <a:solidFill>
              <a:schemeClr val="accent1"/>
            </a:solid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3300" b="1" i="0" u="none" strike="noStrike" cap="none" normalizeH="0" baseline="0" smtClean="0">
                  <a:ln>
                    <a:noFill/>
                  </a:ln>
                  <a:solidFill>
                    <a:schemeClr val="tx1"/>
                  </a:solidFill>
                  <a:effectLst/>
                  <a:latin typeface="Arial" charset="0"/>
                  <a:cs typeface="Arial" charset="0"/>
                </a:rPr>
                <a:t>Эндогенные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100" b="0" i="0" u="none" strike="noStrike" cap="none" normalizeH="0" baseline="0" smtClean="0">
                  <a:ln>
                    <a:noFill/>
                  </a:ln>
                  <a:solidFill>
                    <a:schemeClr val="tx1"/>
                  </a:solidFill>
                  <a:effectLst/>
                  <a:latin typeface="Arial" charset="0"/>
                  <a:cs typeface="Arial" charset="0"/>
                </a:rPr>
                <a:t>(в литосфере или породах).</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100" b="0" i="0" u="sng" strike="noStrike" cap="none" normalizeH="0" baseline="0" smtClean="0">
                  <a:ln>
                    <a:noFill/>
                  </a:ln>
                  <a:solidFill>
                    <a:schemeClr val="tx1"/>
                  </a:solidFill>
                  <a:effectLst/>
                  <a:latin typeface="Arial" charset="0"/>
                  <a:cs typeface="Arial" charset="0"/>
                </a:rPr>
                <a:t>предмет изучения геохимии</a:t>
              </a:r>
              <a:r>
                <a:rPr kumimoji="0" lang="ru-RU" altLang="ru-RU" sz="3300" b="0" i="0" u="none" strike="noStrike" cap="none" normalizeH="0" baseline="0" smtClean="0">
                  <a:ln>
                    <a:noFill/>
                  </a:ln>
                  <a:solidFill>
                    <a:schemeClr val="tx1"/>
                  </a:solidFill>
                  <a:effectLst/>
                  <a:latin typeface="Arial" charset="0"/>
                  <a:cs typeface="Arial" charset="0"/>
                </a:rPr>
                <a:t> </a:t>
              </a:r>
            </a:p>
          </p:txBody>
        </p:sp>
        <p:sp>
          <p:nvSpPr>
            <p:cNvPr id="5" name="_s38920"/>
            <p:cNvSpPr>
              <a:spLocks noChangeArrowheads="1"/>
            </p:cNvSpPr>
            <p:nvPr/>
          </p:nvSpPr>
          <p:spPr bwMode="auto">
            <a:xfrm>
              <a:off x="2142" y="1702"/>
              <a:ext cx="864" cy="288"/>
            </a:xfrm>
            <a:prstGeom prst="roundRect">
              <a:avLst>
                <a:gd name="adj" fmla="val 16667"/>
              </a:avLst>
            </a:prstGeom>
            <a:solidFill>
              <a:schemeClr val="accent1"/>
            </a:solid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3300" b="1" i="0" u="none" strike="noStrike" cap="none" normalizeH="0" baseline="0" smtClean="0">
                  <a:ln>
                    <a:noFill/>
                  </a:ln>
                  <a:solidFill>
                    <a:schemeClr val="tx1"/>
                  </a:solidFill>
                  <a:effectLst/>
                  <a:latin typeface="Arial" charset="0"/>
                  <a:cs typeface="Arial" charset="0"/>
                </a:rPr>
                <a:t>Экзогенные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100" b="0" i="0" u="none" strike="noStrike" cap="none" normalizeH="0" baseline="0" smtClean="0">
                  <a:ln>
                    <a:noFill/>
                  </a:ln>
                  <a:solidFill>
                    <a:schemeClr val="tx1"/>
                  </a:solidFill>
                  <a:effectLst/>
                  <a:latin typeface="Arial" charset="0"/>
                  <a:cs typeface="Arial" charset="0"/>
                </a:rPr>
                <a:t>(в биосфере).</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100" b="0" i="0" u="sng" strike="noStrike" cap="none" normalizeH="0" baseline="0" smtClean="0">
                  <a:ln>
                    <a:noFill/>
                  </a:ln>
                  <a:solidFill>
                    <a:schemeClr val="tx1"/>
                  </a:solidFill>
                  <a:effectLst/>
                  <a:latin typeface="Arial" charset="0"/>
                  <a:cs typeface="Arial" charset="0"/>
                </a:rPr>
                <a:t>предмет изучения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100" b="0" i="0" u="sng" strike="noStrike" cap="none" normalizeH="0" baseline="0" smtClean="0">
                  <a:ln>
                    <a:noFill/>
                  </a:ln>
                  <a:solidFill>
                    <a:schemeClr val="tx1"/>
                  </a:solidFill>
                  <a:effectLst/>
                  <a:latin typeface="Arial" charset="0"/>
                  <a:cs typeface="Arial" charset="0"/>
                </a:rPr>
                <a:t>биогеохимии</a:t>
              </a:r>
            </a:p>
          </p:txBody>
        </p:sp>
      </p:gr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274</TotalTime>
  <Words>1075</Words>
  <Application>Microsoft Office PowerPoint</Application>
  <PresentationFormat>Экран (4:3)</PresentationFormat>
  <Paragraphs>100</Paragraphs>
  <Slides>25</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25</vt:i4>
      </vt:variant>
    </vt:vector>
  </HeadingPairs>
  <TitlesOfParts>
    <vt:vector size="33" baseType="lpstr">
      <vt:lpstr>Arial</vt:lpstr>
      <vt:lpstr>Lucida Sans Unicode</vt:lpstr>
      <vt:lpstr>Wingdings 3</vt:lpstr>
      <vt:lpstr>Verdana</vt:lpstr>
      <vt:lpstr>Wingdings 2</vt:lpstr>
      <vt:lpstr>Calibri</vt:lpstr>
      <vt:lpstr>Symbol</vt:lpstr>
      <vt:lpstr>Открытая</vt:lpstr>
      <vt:lpstr>Презентация PowerPoint</vt:lpstr>
      <vt:lpstr>История образования атмосферы. </vt:lpstr>
      <vt:lpstr>Презентация PowerPoint</vt:lpstr>
      <vt:lpstr>Презентация PowerPoint</vt:lpstr>
      <vt:lpstr>Презентация PowerPoint</vt:lpstr>
      <vt:lpstr>Презентация PowerPoint</vt:lpstr>
      <vt:lpstr>Презентация PowerPoint</vt:lpstr>
      <vt:lpstr>Биогеохимические циклы</vt:lpstr>
      <vt:lpstr>Презентация PowerPoint</vt:lpstr>
      <vt:lpstr>Химический состав атмосферы</vt:lpstr>
      <vt:lpstr>Строение атмосферы.</vt:lpstr>
      <vt:lpstr>Презентация PowerPoint</vt:lpstr>
      <vt:lpstr>Презентация PowerPoint</vt:lpstr>
      <vt:lpstr>Значение атмосферы.</vt:lpstr>
      <vt:lpstr>Глобальные циклы натрия и хлора</vt:lpstr>
      <vt:lpstr>Натрий </vt:lpstr>
      <vt:lpstr>Хлор </vt:lpstr>
      <vt:lpstr>Глобальный цикл кальция</vt:lpstr>
      <vt:lpstr>Глобальный цикл калия</vt:lpstr>
      <vt:lpstr>Виды химического загрязнения </vt:lpstr>
      <vt:lpstr>    Загрязнение атмосферы Загрязнение атмосферы Земли — привнесение в атмосферный воздух новых нехарактерных для него физических, химических и биологических веществ или изменение их естественной концентрации.  </vt:lpstr>
      <vt:lpstr>Загрязняющие вещества </vt:lpstr>
      <vt:lpstr>Презентация PowerPoint</vt:lpstr>
      <vt:lpstr>Виды загрязнения </vt:lpstr>
      <vt:lpstr>Основными источниками загрязнения атмосферы являются: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ЭВОЛЮЦИЯ АТМОСФЕРЫ</dc:title>
  <dc:creator>Пользователь Windows</dc:creator>
  <cp:lastModifiedBy>Sova</cp:lastModifiedBy>
  <cp:revision>16</cp:revision>
  <cp:lastPrinted>2012-10-08T06:34:20Z</cp:lastPrinted>
  <dcterms:created xsi:type="dcterms:W3CDTF">2012-09-30T14:58:51Z</dcterms:created>
  <dcterms:modified xsi:type="dcterms:W3CDTF">2016-11-06T19:15:15Z</dcterms:modified>
</cp:coreProperties>
</file>