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90806DE-D5F4-41DD-A0A6-D6B48F58B773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0D0564A-2DAC-4EBC-9F41-BB50E86A1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265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3C06-8654-40E2-8A44-4AA19FA90519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1CE43-214A-413E-9289-DEADA14D1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439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9663E3-CB64-46C4-A573-57C530CB382B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2917231-0F7A-40EE-AB92-D27694B86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037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BA75B-BACC-4AE3-88AC-3B31874875E0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CE098-3552-45DE-B5AC-EEA8CCB020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753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C09B5AAA-D49C-49DE-97F8-D5878434C272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626307-8FF9-4836-ADF6-C855AD385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5090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7AC39-9C37-4406-9330-1CE0A51FFAF5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4DBEB-7B49-463D-8915-64C4D29D4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728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213C5-F7E7-40DA-9450-D5A7ABC19344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9AE8B-E1C1-4619-A4A0-511E32E54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816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BF846-514E-402C-BF2F-C3D3FC7CADC6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22356-7A7C-4E53-920A-D926D862D3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889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69077-1264-4FE5-991E-1250CB6FDE0E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8AB67-97B7-49FA-8641-677539B41F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647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FD743-3F4C-4643-BE0C-0A82DFF7C6F3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6B067-CFA8-4AC2-A46D-093938E204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096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A1D3D7-9C21-41FB-AFCA-892FFE8E6D1B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B1D6F9-4BC0-4840-BC01-458402D17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2968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8D4E57D-F6ED-43C1-B6EE-F17EA0986A04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E180D18-DE94-4028-93BF-DB88436D8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63" r:id="rId2"/>
    <p:sldLayoutId id="2147483771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72" r:id="rId9"/>
    <p:sldLayoutId id="2147483769" r:id="rId10"/>
    <p:sldLayoutId id="21474837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Bookman Old Style" pitchFamily="18" charset="0"/>
              </a:rPr>
              <a:t>СПИД – что это такое?</a:t>
            </a:r>
            <a:endParaRPr lang="ru-RU" sz="5400" cap="none" dirty="0">
              <a:ln w="50800"/>
              <a:solidFill>
                <a:schemeClr val="bg1">
                  <a:shade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026" name="Рисунок 1" descr="ВИРУС ИММУНОДЕФИЦИТА ЧЕЛОВЕК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982" r="982"/>
          <a:stretch>
            <a:fillRect/>
          </a:stretch>
        </p:blipFill>
        <p:spPr>
          <a:xfrm rot="20863155">
            <a:off x="663682" y="1041002"/>
            <a:ext cx="4206240" cy="4206240"/>
          </a:xfrm>
          <a:noFill/>
          <a:ln w="9525">
            <a:noFil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7239000" cy="135732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u="sng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предотвращение развития </a:t>
            </a:r>
            <a:r>
              <a:rPr lang="ru-RU" sz="3600" u="sng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СПИДа</a:t>
            </a:r>
            <a:r>
              <a:rPr lang="ru-RU" sz="3600" u="sng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:</a:t>
            </a:r>
            <a:r>
              <a:rPr lang="ru-RU" sz="36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/>
            </a:r>
            <a:br>
              <a:rPr lang="ru-RU" sz="36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</a:br>
            <a:endParaRPr lang="ru-RU" sz="36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14438"/>
            <a:ext cx="7239000" cy="5241925"/>
          </a:xfrm>
        </p:spPr>
        <p:txBody>
          <a:bodyPr/>
          <a:lstStyle/>
          <a:p>
            <a:pPr eaLnBrk="1" hangingPunct="1"/>
            <a:r>
              <a:rPr lang="ru-RU" smtClean="0">
                <a:latin typeface="Arial Black" pitchFamily="34" charset="0"/>
              </a:rPr>
              <a:t>прохождение профилактического курса лечения беременными женщинами, являющимися носителями заболевания.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Arial Black" pitchFamily="34" charset="0"/>
              </a:rPr>
              <a:t>	</a:t>
            </a:r>
            <a:r>
              <a:rPr lang="ru-RU" u="sng" smtClean="0">
                <a:latin typeface="Arial Black" pitchFamily="34" charset="0"/>
              </a:rPr>
              <a:t>Методы: </a:t>
            </a:r>
            <a:r>
              <a:rPr lang="ru-RU" smtClean="0">
                <a:latin typeface="Arial Black" pitchFamily="34" charset="0"/>
              </a:rPr>
              <a:t>кесарево сечение, искусственное вскармливание младенца</a:t>
            </a:r>
          </a:p>
          <a:p>
            <a:pPr algn="r" eaLnBrk="1" hangingPunct="1"/>
            <a:r>
              <a:rPr lang="ru-RU" smtClean="0"/>
              <a:t>информационная работа с молодежью, разъяснение о важности использования презерватива для защиты от возможного инфицирования</a:t>
            </a:r>
          </a:p>
          <a:p>
            <a:pPr eaLnBrk="1" hangingPunct="1"/>
            <a:endParaRPr lang="ru-RU" smtClean="0"/>
          </a:p>
        </p:txBody>
      </p:sp>
      <p:sp>
        <p:nvSpPr>
          <p:cNvPr id="6" name="Стрелка вправо 5"/>
          <p:cNvSpPr/>
          <p:nvPr/>
        </p:nvSpPr>
        <p:spPr>
          <a:xfrm>
            <a:off x="5572125" y="5715000"/>
            <a:ext cx="2428875" cy="1000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846320"/>
          </a:xfrm>
          <a:extLst/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необходимо помнить о правилах личной гигиены при пользовании туалетными принадлежностями (ножницы, щипцы, бритвенные станки и т.д.)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algn="r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вести здоровый образ жизни</a:t>
            </a:r>
          </a:p>
          <a:p>
            <a:pPr marL="274320" indent="-274320"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отказаться от наркотиков, случайных сексуальных связей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500063" y="500063"/>
            <a:ext cx="1785937" cy="8572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714356"/>
            <a:ext cx="3531718" cy="248604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СПАСИБО </a:t>
            </a:r>
            <a:br>
              <a:rPr lang="ru-RU" sz="3600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3600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ЗА ВНИМАНИЕ!</a:t>
            </a:r>
            <a:endParaRPr lang="ru-RU" sz="3600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411" name="Текст 2"/>
          <p:cNvSpPr>
            <a:spLocks noGrp="1"/>
          </p:cNvSpPr>
          <p:nvPr>
            <p:ph type="body" sz="half" idx="2"/>
          </p:nvPr>
        </p:nvSpPr>
        <p:spPr>
          <a:xfrm>
            <a:off x="5389563" y="3282950"/>
            <a:ext cx="3429000" cy="192087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pic>
        <p:nvPicPr>
          <p:cNvPr id="5122" name="Рисунок 4" descr="Профилактика СПИД презерватив Профилактика ВИЧ и ВИЧ-инфекции ВИЧ беременность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5754" b="15754"/>
          <a:stretch>
            <a:fillRect/>
          </a:stretch>
        </p:blipFill>
        <p:spPr>
          <a:xfrm rot="20279761">
            <a:off x="785786" y="1500174"/>
            <a:ext cx="3551128" cy="3102378"/>
          </a:xfrm>
          <a:noFill/>
          <a:ln w="9525">
            <a:solidFill>
              <a:schemeClr val="accent2">
                <a:lumMod val="75000"/>
              </a:schemeClr>
            </a:solidFill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84307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5400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5400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5400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5400" u="sng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 П И Д – </a:t>
            </a:r>
            <a:br>
              <a:rPr lang="ru-RU" sz="5400" u="sng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</a:br>
            <a:endParaRPr lang="ru-RU" sz="5400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171" name="Текст 12"/>
          <p:cNvSpPr>
            <a:spLocks noGrp="1"/>
          </p:cNvSpPr>
          <p:nvPr>
            <p:ph type="body" idx="2"/>
          </p:nvPr>
        </p:nvSpPr>
        <p:spPr>
          <a:xfrm>
            <a:off x="457200" y="1497013"/>
            <a:ext cx="5897563" cy="603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endParaRPr lang="ru-RU" smtClean="0"/>
          </a:p>
        </p:txBody>
      </p:sp>
      <p:sp>
        <p:nvSpPr>
          <p:cNvPr id="7172" name="Содержимое 11"/>
          <p:cNvSpPr>
            <a:spLocks noGrp="1"/>
          </p:cNvSpPr>
          <p:nvPr>
            <p:ph sz="half" idx="1"/>
          </p:nvPr>
        </p:nvSpPr>
        <p:spPr>
          <a:xfrm>
            <a:off x="457200" y="1571625"/>
            <a:ext cx="7239000" cy="4933950"/>
          </a:xfrm>
        </p:spPr>
        <p:txBody>
          <a:bodyPr/>
          <a:lstStyle/>
          <a:p>
            <a:pPr eaLnBrk="1" hangingPunct="1"/>
            <a:r>
              <a:rPr lang="ru-RU" smtClean="0"/>
              <a:t>синдром приобретенного иммунодефицита;</a:t>
            </a:r>
          </a:p>
          <a:p>
            <a:pPr eaLnBrk="1" hangingPunct="1"/>
            <a:r>
              <a:rPr lang="ru-RU" smtClean="0"/>
              <a:t>первая глобальная эпидемия, которая своими размерами перекрывает все эпидемии, которые перенесло человечество на всем протяжении своего развития;</a:t>
            </a:r>
          </a:p>
          <a:p>
            <a:pPr eaLnBrk="1" hangingPunct="1"/>
            <a:r>
              <a:rPr lang="ru-RU" smtClean="0"/>
              <a:t> Это «Чума XX века».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5897880" cy="114300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u="sng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В И Ч - 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2"/>
          </p:nvPr>
        </p:nvSpPr>
        <p:spPr>
          <a:xfrm>
            <a:off x="457200" y="1497013"/>
            <a:ext cx="5897563" cy="603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endParaRPr lang="ru-RU" smtClean="0"/>
          </a:p>
        </p:txBody>
      </p:sp>
      <p:sp>
        <p:nvSpPr>
          <p:cNvPr id="8196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975"/>
          </a:xfrm>
        </p:spPr>
        <p:txBody>
          <a:bodyPr/>
          <a:lstStyle/>
          <a:p>
            <a:pPr eaLnBrk="1" hangingPunct="1"/>
            <a:r>
              <a:rPr lang="ru-RU" sz="3600" smtClean="0"/>
              <a:t>инфекция (вирус иммунодефицита человека)</a:t>
            </a:r>
          </a:p>
        </p:txBody>
      </p:sp>
      <p:pic>
        <p:nvPicPr>
          <p:cNvPr id="5" name="Рисунок 4" descr="ВИРУС ИММУНОДЕФИЦИТА ЧЕЛОВЕ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881277">
            <a:off x="4281135" y="3647975"/>
            <a:ext cx="2619546" cy="2551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7088" y="533400"/>
            <a:ext cx="5105400" cy="2868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25" y="285750"/>
            <a:ext cx="5114925" cy="592931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1979 г. – первые сообщения о заболевших, которыми являлись молодые мужчины – гомосексуалисты.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1983 г. - профессорами </a:t>
            </a:r>
            <a:r>
              <a:rPr lang="ru-RU" sz="2400" dirty="0" err="1" smtClean="0"/>
              <a:t>Монтанье</a:t>
            </a:r>
            <a:r>
              <a:rPr lang="ru-RU" sz="2400" dirty="0" smtClean="0"/>
              <a:t> (Франция) и </a:t>
            </a:r>
            <a:r>
              <a:rPr lang="ru-RU" sz="2400" dirty="0" err="1" smtClean="0"/>
              <a:t>Галло</a:t>
            </a:r>
            <a:r>
              <a:rPr lang="ru-RU" sz="2400" dirty="0" smtClean="0"/>
              <a:t> (США) был открыт вирус.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1984 г. - созданы первые лабораторные системы для выявления заболевания.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Середина 90-х - инфицированные во всех странах мира. 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Начало XXI века каждый 200-тый американец стал носителем этого заболевания.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400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3367088" y="533400"/>
            <a:ext cx="5105400" cy="2868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3354442" y="785794"/>
            <a:ext cx="5114778" cy="3855318"/>
          </a:xfrm>
          <a:extLst/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man Old Style" pitchFamily="18" charset="0"/>
              </a:rPr>
              <a:t>Суть заболевания в том, что вирус, внедряясь в организм, медленно убивает клетки, поддерживающие иммунитет, вызывая полное истощение иммунной системы. 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man Old Style" pitchFamily="18" charset="0"/>
              </a:rPr>
              <a:t>Человек гибнет от инфекций: ОРЗ, ОРВИ, гриппа, воспаления легких или опухолей лимфатической и кровеносной систем.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050" name="Рисунок 2" descr="СПИД, синдром приобретенного иммунодефицита: история, причины, больные. AI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000250"/>
            <a:ext cx="2214562" cy="200025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428604"/>
            <a:ext cx="7242048" cy="164307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300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 и м </a:t>
            </a:r>
            <a:r>
              <a:rPr lang="ru-RU" sz="5300" u="sng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п</a:t>
            </a:r>
            <a:r>
              <a:rPr lang="ru-RU" sz="5300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т о м ы:</a:t>
            </a:r>
            <a:r>
              <a:rPr lang="ru-RU" sz="53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53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>
          <a:xfrm>
            <a:off x="457200" y="1214438"/>
            <a:ext cx="3521075" cy="507206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274320" indent="-274320"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1400" dirty="0" smtClean="0">
                <a:latin typeface="Arial Black" pitchFamily="34" charset="0"/>
              </a:rPr>
              <a:t>температура до 37,5 - 38</a:t>
            </a:r>
          </a:p>
          <a:p>
            <a:pPr marL="274320" indent="-274320"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1400" dirty="0" smtClean="0">
                <a:latin typeface="Arial Black" pitchFamily="34" charset="0"/>
              </a:rPr>
              <a:t>неприятное ощущение в горле, боли при глотании</a:t>
            </a:r>
          </a:p>
          <a:p>
            <a:pPr marL="274320" indent="-274320"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1400" dirty="0" smtClean="0">
                <a:latin typeface="Arial Black" pitchFamily="34" charset="0"/>
              </a:rPr>
              <a:t>красные пятна на коже</a:t>
            </a:r>
          </a:p>
          <a:p>
            <a:pPr marL="274320" indent="-274320"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1400" dirty="0" smtClean="0">
                <a:latin typeface="Arial Black" pitchFamily="34" charset="0"/>
              </a:rPr>
              <a:t>диарея</a:t>
            </a:r>
          </a:p>
          <a:p>
            <a:pPr marL="274320" indent="-274320"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1400" dirty="0" smtClean="0">
                <a:latin typeface="Arial Black" pitchFamily="34" charset="0"/>
              </a:rPr>
              <a:t>увеличение нескольких лимфатических узлов – на задней стороне шеи, над ключицей, иногда на передней стороне шеи, под мышками, в паху </a:t>
            </a:r>
          </a:p>
          <a:p>
            <a:pPr marL="274320" indent="-274320"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1400" dirty="0" smtClean="0">
                <a:latin typeface="Arial Black" pitchFamily="34" charset="0"/>
              </a:rPr>
              <a:t>пневмония</a:t>
            </a:r>
          </a:p>
          <a:p>
            <a:pPr marL="274320" indent="-274320"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1400" dirty="0" smtClean="0">
                <a:latin typeface="Arial Black" pitchFamily="34" charset="0"/>
              </a:rPr>
              <a:t>туберкулез</a:t>
            </a:r>
          </a:p>
          <a:p>
            <a:pPr marL="274320" indent="-274320"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1400" dirty="0" smtClean="0">
                <a:latin typeface="Arial Black" pitchFamily="34" charset="0"/>
              </a:rPr>
              <a:t>герпес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1400" dirty="0">
              <a:latin typeface="Arial Black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178300" y="1214438"/>
            <a:ext cx="3521075" cy="5143500"/>
          </a:xfrm>
        </p:spPr>
        <p:txBody>
          <a:bodyPr>
            <a:normAutofit fontScale="25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u="sng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u="sng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u="sng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u="sng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u="sng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u="sng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800" b="1" u="sng" dirty="0" smtClean="0">
              <a:latin typeface="Bookman Old Style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800" b="1" u="sng" dirty="0" smtClean="0">
              <a:latin typeface="Bookman Old Style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7200" b="1" u="sng" dirty="0" smtClean="0">
                <a:latin typeface="Bookman Old Style" pitchFamily="18" charset="0"/>
              </a:rPr>
              <a:t>Кожные проявления:</a:t>
            </a:r>
            <a:endParaRPr lang="ru-RU" sz="7200" dirty="0" smtClean="0">
              <a:latin typeface="Bookman Old Style" pitchFamily="18" charset="0"/>
            </a:endParaRPr>
          </a:p>
          <a:p>
            <a:pPr marL="274320" indent="-274320" eaLnBrk="1" fontAlgn="auto" hangingPunct="1">
              <a:lnSpc>
                <a:spcPct val="17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dirty="0" smtClean="0">
                <a:latin typeface="Arial Black" pitchFamily="34" charset="0"/>
              </a:rPr>
              <a:t>пятна, пузырьки, белесоватый налет, легко удаляющийся ватным тампоном</a:t>
            </a:r>
          </a:p>
          <a:p>
            <a:pPr marL="274320" indent="-274320" eaLnBrk="1" fontAlgn="auto" hangingPunct="1">
              <a:lnSpc>
                <a:spcPct val="17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dirty="0" smtClean="0">
                <a:latin typeface="Arial Black" pitchFamily="34" charset="0"/>
              </a:rPr>
              <a:t>небольшие пятна буроватого цвета по всей поверхности кожи</a:t>
            </a:r>
          </a:p>
          <a:p>
            <a:pPr marL="274320" indent="-274320" eaLnBrk="1" fontAlgn="auto" hangingPunct="1">
              <a:lnSpc>
                <a:spcPct val="17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dirty="0" smtClean="0">
                <a:latin typeface="Arial Black" pitchFamily="34" charset="0"/>
              </a:rPr>
              <a:t>воспаление кожи, когда ее поверхность покрыта отмершими чешуйками</a:t>
            </a:r>
          </a:p>
          <a:p>
            <a:pPr marL="274320" indent="-274320" eaLnBrk="1" fontAlgn="auto" hangingPunct="1">
              <a:lnSpc>
                <a:spcPct val="17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dirty="0" smtClean="0">
                <a:latin typeface="Arial Black" pitchFamily="34" charset="0"/>
              </a:rPr>
              <a:t>лишай</a:t>
            </a:r>
          </a:p>
          <a:p>
            <a:pPr marL="274320" indent="-274320" eaLnBrk="1" fontAlgn="auto" hangingPunct="1">
              <a:lnSpc>
                <a:spcPct val="17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dirty="0" smtClean="0">
                <a:latin typeface="Arial Black" pitchFamily="34" charset="0"/>
              </a:rPr>
              <a:t>множество «прыщиков» и гнойничков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3800" dirty="0">
              <a:latin typeface="Bookman Old Style" pitchFamily="18" charset="0"/>
            </a:endParaRPr>
          </a:p>
        </p:txBody>
      </p:sp>
      <p:pic>
        <p:nvPicPr>
          <p:cNvPr id="11269" name="Рисунок 3" descr="СПИД симптомы, Симптомы ВИЧ, Признаки СПИДа, Признаки ВИЧ, Первые признаки ВИЧа и СПИД Острая стадия ВИ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5025">
            <a:off x="5905500" y="1214438"/>
            <a:ext cx="1971675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9438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Пути передачи:</a:t>
            </a:r>
            <a:endParaRPr lang="ru-RU" sz="48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313"/>
            <a:ext cx="3521075" cy="50720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При внутривенном употреблении наркотиков с использованием общего шприца. Вероятность заражения в результате однократной инъекции 95%. 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При гомосексуальных половых актах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При обычной половой связи, в случае, если один из партнеров заражен ВИЧ СПИД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300" y="1357313"/>
            <a:ext cx="3521075" cy="50720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При переливаниях крови. Вероятность 95-96%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При использовании загрязненных вирусом хирургических, гинекологических инструментов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При пересадке органов и тканей от больных СПИДом 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От матери к ребенку во время беременности через плаценту и при кормлении грудью через молоко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57161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4400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СПИД не передается:</a:t>
            </a:r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5098438"/>
          </a:xfrm>
          <a:extLst/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через кровососущих насекомых (комаров, и др.)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через рукопожатия, объятия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через предметы, одежду, спальные принадлежности, посуду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плавая в бассейне, отдыхая в сауне, бане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через поцелуи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 поездке в общественном транспорте, в местах общепита, больницах и поликлиниках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6072198" cy="164307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6000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Последствия </a:t>
            </a:r>
            <a:br>
              <a:rPr lang="ru-RU" sz="6000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6000" u="sng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СПИДа</a:t>
            </a:r>
            <a:r>
              <a:rPr lang="ru-RU" sz="6000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:</a:t>
            </a:r>
            <a:endParaRPr lang="ru-RU" sz="60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1785926"/>
            <a:ext cx="6072230" cy="457203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Продолжительность жизни от заражения до момента смерти составляет в среднем от 5 до 8 лет.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При лечении ВИЧ современными противовирусными препаратами пациент может жить много лет, без ухудшения качества жизни.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Если лечение не проводится или оно недостаточно, ВИЧ-инфекция через несколько лет может перейти в СПИД, который вызывает необратимые последствия, приводит к смерти больного.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098" name="Рисунок 6" descr="Осложнения ВИЧ. Последствия СПИ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428875"/>
            <a:ext cx="2000250" cy="2928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98</TotalTime>
  <Words>432</Words>
  <Application>Microsoft Office PowerPoint</Application>
  <PresentationFormat>Экран (4:3)</PresentationFormat>
  <Paragraphs>74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Trebuchet MS</vt:lpstr>
      <vt:lpstr>Wingdings 2</vt:lpstr>
      <vt:lpstr>Wingdings</vt:lpstr>
      <vt:lpstr>Calibri</vt:lpstr>
      <vt:lpstr>Arial Black</vt:lpstr>
      <vt:lpstr>Bookman Old Style</vt:lpstr>
      <vt:lpstr>Изящная</vt:lpstr>
      <vt:lpstr>СПИД – что это такое?</vt:lpstr>
      <vt:lpstr>  С П И Д –  </vt:lpstr>
      <vt:lpstr>В И Ч - </vt:lpstr>
      <vt:lpstr>Презентация PowerPoint</vt:lpstr>
      <vt:lpstr>Презентация PowerPoint</vt:lpstr>
      <vt:lpstr>С и м п т о м ы:  </vt:lpstr>
      <vt:lpstr>Пути передачи:</vt:lpstr>
      <vt:lpstr>СПИД не передается: </vt:lpstr>
      <vt:lpstr>Последствия  СПИДа:</vt:lpstr>
      <vt:lpstr>предотвращение развития СПИДа: </vt:lpstr>
      <vt:lpstr>Презентация PowerPoint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Алеся</dc:creator>
  <cp:lastModifiedBy>Валерия</cp:lastModifiedBy>
  <cp:revision>19</cp:revision>
  <dcterms:modified xsi:type="dcterms:W3CDTF">2016-11-17T17:01:58Z</dcterms:modified>
</cp:coreProperties>
</file>